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66" r:id="rId2"/>
    <p:sldId id="267" r:id="rId3"/>
    <p:sldId id="268" r:id="rId4"/>
    <p:sldId id="279" r:id="rId5"/>
    <p:sldId id="280" r:id="rId6"/>
    <p:sldId id="281" r:id="rId7"/>
    <p:sldId id="282" r:id="rId8"/>
    <p:sldId id="283" r:id="rId9"/>
    <p:sldId id="275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5368" y="1844824"/>
            <a:ext cx="5688632" cy="23762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 городского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Мегион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–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годы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0" y="1493671"/>
            <a:ext cx="3312368" cy="5373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</a:t>
            </a:r>
            <a:r>
              <a:rPr lang="ru-RU" sz="1500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500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Департамент финансов администрации города 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endParaRPr lang="ru-RU" sz="15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-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Департамент финансов администрации </a:t>
            </a:r>
            <a:r>
              <a:rPr lang="ru-RU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города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Муниципальное казенное учреждение </a:t>
            </a:r>
            <a:r>
              <a:rPr lang="ru-RU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«Централизованная бухгалтерия»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27"/>
            <a:ext cx="10081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636912"/>
            <a:ext cx="2808312" cy="1800200"/>
          </a:xfrm>
        </p:spPr>
        <p:txBody>
          <a:bodyPr>
            <a:noAutofit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ЗА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! </a:t>
            </a:r>
            <a:br>
              <a:rPr lang="ru-RU" sz="3000" dirty="0"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нис\Desktop\Новая папка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414" y="4551605"/>
            <a:ext cx="3003908" cy="2117755"/>
          </a:xfrm>
          <a:prstGeom prst="rect">
            <a:avLst/>
          </a:prstGeom>
          <a:noFill/>
        </p:spPr>
      </p:pic>
      <p:pic>
        <p:nvPicPr>
          <p:cNvPr id="2" name="Picture 3" descr="C:\Users\Денис\Desktop\Новая папка\most.jpg"/>
          <p:cNvPicPr>
            <a:picLocks noChangeAspect="1" noChangeArrowheads="1"/>
          </p:cNvPicPr>
          <p:nvPr/>
        </p:nvPicPr>
        <p:blipFill>
          <a:blip r:embed="rId3" cstate="print"/>
          <a:srcRect l="2938" t="3487" r="2206"/>
          <a:stretch>
            <a:fillRect/>
          </a:stretch>
        </p:blipFill>
        <p:spPr bwMode="auto">
          <a:xfrm>
            <a:off x="2771800" y="2348880"/>
            <a:ext cx="3096344" cy="1993131"/>
          </a:xfrm>
          <a:prstGeom prst="rect">
            <a:avLst/>
          </a:prstGeom>
          <a:noFill/>
        </p:spPr>
      </p:pic>
      <p:pic>
        <p:nvPicPr>
          <p:cNvPr id="4" name="Picture 4" descr="C:\Users\Денис\Desktop\Новая папка\znakcom-1512616-580x3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348880"/>
            <a:ext cx="3024335" cy="2017962"/>
          </a:xfrm>
          <a:prstGeom prst="rect">
            <a:avLst/>
          </a:prstGeom>
          <a:noFill/>
        </p:spPr>
      </p:pic>
      <p:pic>
        <p:nvPicPr>
          <p:cNvPr id="5" name="Picture 5" descr="C:\Users\Денис\Desktop\Новая папка\13.jpg"/>
          <p:cNvPicPr>
            <a:picLocks noChangeAspect="1" noChangeArrowheads="1"/>
          </p:cNvPicPr>
          <p:nvPr/>
        </p:nvPicPr>
        <p:blipFill>
          <a:blip r:embed="rId5" cstate="print"/>
          <a:srcRect l="4315"/>
          <a:stretch>
            <a:fillRect/>
          </a:stretch>
        </p:blipFill>
        <p:spPr bwMode="auto">
          <a:xfrm>
            <a:off x="2746609" y="4584324"/>
            <a:ext cx="3121535" cy="2085036"/>
          </a:xfrm>
          <a:prstGeom prst="rect">
            <a:avLst/>
          </a:prstGeom>
          <a:noFill/>
        </p:spPr>
      </p:pic>
      <p:pic>
        <p:nvPicPr>
          <p:cNvPr id="6" name="Picture 6" descr="C:\Users\Денис\Desktop\Новая папка\znakcom-1512615-666x4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58" y="116632"/>
            <a:ext cx="3024338" cy="2016224"/>
          </a:xfrm>
          <a:prstGeom prst="rect">
            <a:avLst/>
          </a:prstGeom>
          <a:noFill/>
        </p:spPr>
      </p:pic>
      <p:pic>
        <p:nvPicPr>
          <p:cNvPr id="7" name="Picture 7" descr="C:\Users\Денис\Desktop\Новая папка\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3336" y="116632"/>
            <a:ext cx="3136816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411317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9573" y="1556791"/>
            <a:ext cx="8049932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–</a:t>
            </a:r>
            <a:r>
              <a:rPr lang="ru-RU" sz="1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расходных обязательств муниципального образования при сохранении долгосрочной сбалансированности и устойчивости бюджетной системы, повышение качества управления муниципальными финансами</a:t>
            </a:r>
          </a:p>
          <a:p>
            <a:endParaRPr lang="ru-RU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бюджетного процесса на территории городского округа, обеспечение своевременного контроля в финансово-бюджетной сфере;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управление муниципальным долгом;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единого информационного пространства в сфере управления общественными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финансами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080119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032760"/>
              </p:ext>
            </p:extLst>
          </p:nvPr>
        </p:nvGraphicFramePr>
        <p:xfrm>
          <a:off x="467541" y="1196753"/>
          <a:ext cx="8496946" cy="4245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33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9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83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86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34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6262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6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01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Процент отклонения фактического объёма налоговых и неналоговых доходов бюджета городского округа за отчётный год от первоначально утверждённого плана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62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Доля бюджетных ассигнований, предусмотренных за счёт средств бюджета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городского округа в рамках муниципальных программ в общих расходах бюджета городского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50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муниципального правового акта, определяющего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порядок проведения ежегодной оценки качества финансового менеджмента главных распорядителей бюджетных средств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344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качества финансового менеджмента главных распорядителей бюджетных средств</a:t>
                      </a:r>
                    </a:p>
                  </a:txBody>
                  <a:tcPr marL="114935" marR="11493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64254"/>
              </p:ext>
            </p:extLst>
          </p:nvPr>
        </p:nvGraphicFramePr>
        <p:xfrm>
          <a:off x="467541" y="1196753"/>
          <a:ext cx="8496946" cy="4968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07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34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36714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802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727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Процент исполнения бюджетных мер принуждения к нарушителям бюджетного законодательства РФ, иных нормативных правовых актов, регулирующих бюджетные правоотношения</a:t>
                      </a:r>
                    </a:p>
                  </a:txBody>
                  <a:tcPr marL="114935" marR="11493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12214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Соответствие 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объема финансового обеспечения, 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отраженного </a:t>
                      </a: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плане закупок, утвержденному объему бюджетных ассигнований для осуществления закупок на очередной финансовый год и плановый период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153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программно-техническими средствами специалистов учреждения в объеме, достаточном для исполнения должностных обязанностей</a:t>
                      </a:r>
                    </a:p>
                  </a:txBody>
                  <a:tcPr marL="114935" marR="11493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236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Достижение исполнения первоначальных плановых назначений по налоговым и неналоговым доходам  на уровне не менее 95%</a:t>
                      </a:r>
                      <a:endParaRPr lang="ru-RU" sz="1200" b="0" i="0" u="none" strike="noStrike" kern="1200" baseline="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935" marR="11493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662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607431"/>
              </p:ext>
            </p:extLst>
          </p:nvPr>
        </p:nvGraphicFramePr>
        <p:xfrm>
          <a:off x="467541" y="1196753"/>
          <a:ext cx="8496946" cy="4646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056"/>
                <a:gridCol w="14662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86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34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6262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6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70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Исполнение расходных обязательств за отчетный финансовый год в размере не менее 90% от бюджетных ассигнований, утвержденных решением о бюджете городского округа</a:t>
                      </a:r>
                      <a:endParaRPr lang="ru-RU" sz="1200" b="0" i="0" u="none" strike="noStrike" kern="1200" baseline="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935" marR="11493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sng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&gt;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935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Повышение среднего индекса качества                                                                     менеджмента главных администраторов средств бюджета городского округа</a:t>
                      </a:r>
                      <a:endParaRPr lang="ru-RU" sz="1200" b="0" i="0" u="none" strike="noStrike" kern="1200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1,2%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оценке </a:t>
                      </a:r>
                      <a:endParaRPr lang="ru-RU" sz="1100" b="0" i="0" u="none" strike="noStrike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качества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финансового менеджмента </a:t>
                      </a:r>
                      <a:endParaRPr lang="ru-RU" sz="1100" b="0" i="0" u="none" strike="noStrike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ГРБС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2016 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1,2%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оценке</a:t>
                      </a:r>
                    </a:p>
                    <a:p>
                      <a:pPr algn="ctr" fontAlgn="ctr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качества финансового менеджмента </a:t>
                      </a:r>
                      <a:endParaRPr lang="ru-RU" sz="1100" b="0" i="0" u="none" strike="noStrike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ГРБС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2017г.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1,2%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оценке качества финансового менеджмента </a:t>
                      </a:r>
                      <a:endParaRPr lang="ru-RU" sz="1100" b="0" i="0" u="none" strike="noStrike" baseline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ГРБС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2014г.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50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Качество организации и осуществления бюджетного процесса в городском округе по оценке Департамента финансов ХМАО-Югры</a:t>
                      </a:r>
                      <a:endParaRPr lang="ru-RU" sz="1200" b="0" i="0" u="none" strike="noStrike" kern="1200" baseline="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935" marR="11493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балл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Соответствие объема финансового обеспечения, отраженного в плане закупок, утвержденному объему бюджетных ассигнований для осуществления закупок на очередной финансовый год и плановый период</a:t>
                      </a:r>
                    </a:p>
                  </a:txBody>
                  <a:tcPr marL="114935" marR="114935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3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14730"/>
              </p:ext>
            </p:extLst>
          </p:nvPr>
        </p:nvGraphicFramePr>
        <p:xfrm>
          <a:off x="467544" y="1196752"/>
          <a:ext cx="8496946" cy="4651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428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2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83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86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34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6262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6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01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программно-техническими средствами специалистов учреждения в объеме, достаточном для исполнения должностных обязанностей</a:t>
                      </a:r>
                      <a:endParaRPr lang="ru-RU" sz="1200" b="0" i="0" u="none" strike="noStrike" kern="1200" baseline="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935" marR="11493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830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расходов бюджета городского округа на обслуживание муниципального долга в общем объеме расходов бюджета без учета расходов, осуществляемых за счет целевых межбюджетных трансфертов из вышестоящего бюджета</a:t>
                      </a:r>
                      <a:endParaRPr lang="ru-RU" sz="1200" b="0" i="0" u="none" strike="noStrike" kern="1200" baseline="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935" marR="11493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9719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годовой суммы платежей на погашение и обслуживание муниципального долга к доходам бюджета городского округа </a:t>
                      </a:r>
                    </a:p>
                  </a:txBody>
                  <a:tcPr marL="114935" marR="11493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863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Отношение муниципального долга к доходам бюджета городского округа, без учета безвозмездных поступлений </a:t>
                      </a:r>
                    </a:p>
                  </a:txBody>
                  <a:tcPr marL="114935" marR="11493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15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917939"/>
              </p:ext>
            </p:extLst>
          </p:nvPr>
        </p:nvGraphicFramePr>
        <p:xfrm>
          <a:off x="467544" y="1196752"/>
          <a:ext cx="8496946" cy="4931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428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2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83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86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34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6262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60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5014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предельного объема муниципального долга на уровне,  не превышающем 20% утвержденного общего годового объема доходов городского округа без учета утвержденного объема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1200" b="0" i="0" u="none" strike="noStrike" kern="1200" baseline="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935" marR="11493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≤19,5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≤18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≤18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150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главных распорядителей средств бюджета городского округа, представивших отчетность в сроки, установленные департаментом финансов администрации города</a:t>
                      </a:r>
                      <a:endParaRPr lang="ru-RU" sz="1200" b="0" i="0" u="none" strike="noStrike" kern="1200" baseline="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935" marR="11493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00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учреждений, обеспеченных возможностью доступа к муниципальному сегменту государственной интегрированной информационной системы управления общественными финансами «Электронный бюджет»</a:t>
                      </a:r>
                      <a:endParaRPr lang="ru-RU" sz="1200" b="0" i="0" u="none" strike="noStrike" kern="1200" baseline="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935" marR="11493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91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247769"/>
              </p:ext>
            </p:extLst>
          </p:nvPr>
        </p:nvGraphicFramePr>
        <p:xfrm>
          <a:off x="323528" y="1556792"/>
          <a:ext cx="8496946" cy="31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5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428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2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783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86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34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7803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100" b="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7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год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84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912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размещенной в сети Интернет информации в общем объеме обязательной к размещению в соответствии с нормативными правовыми актами Российской Федерации и автономного округа</a:t>
                      </a:r>
                      <a:endParaRPr lang="ru-RU" sz="1200" b="0" i="0" u="none" strike="noStrike" kern="1200" baseline="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935" marR="11493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2018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единого информационного пространства и осуществление интеграции информационных потоков в сфере управления общественными финансами</a:t>
                      </a:r>
                      <a:endParaRPr lang="ru-RU" sz="1200" b="0" i="0" u="none" strike="noStrike" kern="1200" baseline="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935" marR="114935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16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346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2890" y="40466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960337"/>
              </p:ext>
            </p:extLst>
          </p:nvPr>
        </p:nvGraphicFramePr>
        <p:xfrm>
          <a:off x="467544" y="1556792"/>
          <a:ext cx="8317432" cy="4115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5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82573"/>
                <a:gridCol w="14017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01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3204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 программы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2018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2019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2020 </a:t>
                      </a: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6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61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деятельности департамента финансов администрации города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департамент финансов администрации города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28 681,5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28 681,5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63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казенного учреждения «Централизованная бухгалтерия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департамент финансов администрации города</a:t>
                      </a:r>
                    </a:p>
                    <a:p>
                      <a:endParaRPr lang="ru-RU" sz="1200" dirty="0"/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34 991,5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34 991,5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35 000,0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77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1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Обслуживание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долга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департамент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финансов администрации города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местный бюджет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4 177,0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4 177,0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3 900,0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485</TotalTime>
  <Words>873</Words>
  <Application>Microsoft Office PowerPoint</Application>
  <PresentationFormat>Экран (4:3)</PresentationFormat>
  <Paragraphs>276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Soho</vt:lpstr>
      <vt:lpstr>Управление муниципальными финансами городского  округа город Мегион  на 2014 – 2020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Черникова Ольга Анатольевна</cp:lastModifiedBy>
  <cp:revision>56</cp:revision>
  <dcterms:created xsi:type="dcterms:W3CDTF">2017-09-12T10:22:28Z</dcterms:created>
  <dcterms:modified xsi:type="dcterms:W3CDTF">2017-09-28T12:04:07Z</dcterms:modified>
</cp:coreProperties>
</file>