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80" r:id="rId3"/>
    <p:sldId id="281" r:id="rId4"/>
    <p:sldId id="260" r:id="rId5"/>
    <p:sldId id="276" r:id="rId6"/>
    <p:sldId id="278" r:id="rId7"/>
    <p:sldId id="282" r:id="rId8"/>
    <p:sldId id="274" r:id="rId9"/>
  </p:sldIdLst>
  <p:sldSz cx="10440988" cy="7380288"/>
  <p:notesSz cx="6735763" cy="9866313"/>
  <p:defaultTextStyle>
    <a:defPPr>
      <a:defRPr lang="ru-RU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2035175" indent="-2063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C7FF"/>
    <a:srgbClr val="7DDDFF"/>
    <a:srgbClr val="F3D2B7"/>
    <a:srgbClr val="FFCC99"/>
    <a:srgbClr val="FFCCCC"/>
    <a:srgbClr val="FF5050"/>
    <a:srgbClr val="C3C3F3"/>
    <a:srgbClr val="F6DAF5"/>
    <a:srgbClr val="FBFEE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1398" autoAdjust="0"/>
  </p:normalViewPr>
  <p:slideViewPr>
    <p:cSldViewPr>
      <p:cViewPr varScale="1">
        <p:scale>
          <a:sx n="85" d="100"/>
          <a:sy n="85" d="100"/>
        </p:scale>
        <p:origin x="90" y="330"/>
      </p:cViewPr>
      <p:guideLst>
        <p:guide orient="horz" pos="2325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54" y="-91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70495111988474E-2"/>
          <c:y val="9.9278015377715509E-2"/>
          <c:w val="0.94026939486312522"/>
          <c:h val="0.50132544612278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Убыло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Лист1!$A$2:$A$3</c:f>
              <c:strCache>
                <c:ptCount val="2"/>
                <c:pt idx="0">
                  <c:v>Январт-Декабрь 2023</c:v>
                </c:pt>
                <c:pt idx="1">
                  <c:v>Январь-Декабрь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500</c:v>
                </c:pt>
                <c:pt idx="1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E-49BF-B54D-3D6F97064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61688832"/>
        <c:axId val="61719296"/>
      </c:barChart>
      <c:catAx>
        <c:axId val="61688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719296"/>
        <c:crosses val="autoZero"/>
        <c:auto val="1"/>
        <c:lblAlgn val="ctr"/>
        <c:lblOffset val="100"/>
        <c:noMultiLvlLbl val="0"/>
      </c:catAx>
      <c:valAx>
        <c:axId val="61719296"/>
        <c:scaling>
          <c:orientation val="minMax"/>
          <c:max val="12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616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814585447603897E-2"/>
          <c:y val="1.2273089732163801E-2"/>
          <c:w val="0.94080395600763578"/>
          <c:h val="0.67256969786158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Родилось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prstMaterial="matte">
              <a:bevelT w="19050" h="38100"/>
            </a:sp3d>
          </c:spPr>
          <c:invertIfNegative val="0"/>
          <c:dLbls>
            <c:dLbl>
              <c:idx val="0"/>
              <c:layout>
                <c:manualLayout>
                  <c:x val="-8.3595647992588396E-3"/>
                  <c:y val="0.3257080581688415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F4-4704-B859-1990F068EB50}"/>
                </c:ext>
              </c:extLst>
            </c:dLbl>
            <c:dLbl>
              <c:idx val="1"/>
              <c:layout>
                <c:manualLayout>
                  <c:x val="0"/>
                  <c:y val="0.330328090577344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442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7579652885509E-2"/>
                      <c:h val="0.34519217514116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F4-4704-B859-1990F068EB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Январь-Декабрь 2023</c:v>
                </c:pt>
                <c:pt idx="1">
                  <c:v>Январь-Декабрь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400</c:v>
                </c:pt>
                <c:pt idx="1">
                  <c:v>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C-45C4-827C-CEEF7B449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174016"/>
        <c:axId val="61833600"/>
      </c:barChart>
      <c:catAx>
        <c:axId val="5117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33600"/>
        <c:crosses val="autoZero"/>
        <c:auto val="1"/>
        <c:lblAlgn val="ctr"/>
        <c:lblOffset val="100"/>
        <c:noMultiLvlLbl val="0"/>
      </c:catAx>
      <c:valAx>
        <c:axId val="61833600"/>
        <c:scaling>
          <c:orientation val="minMax"/>
          <c:min val="200"/>
        </c:scaling>
        <c:delete val="1"/>
        <c:axPos val="l"/>
        <c:numFmt formatCode="General" sourceLinked="1"/>
        <c:majorTickMark val="none"/>
        <c:minorTickMark val="none"/>
        <c:tickLblPos val="nextTo"/>
        <c:crossAx val="5117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5704305549640589"/>
          <c:h val="0.98171839216615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Умерло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prstMaterial="matte">
              <a:bevelT w="19050" h="38100"/>
            </a:sp3d>
          </c:spPr>
          <c:invertIfNegative val="0"/>
          <c:dLbls>
            <c:dLbl>
              <c:idx val="0"/>
              <c:layout>
                <c:manualLayout>
                  <c:x val="8.0722750404196401E-3"/>
                  <c:y val="0.5336900781259252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347-41AE-802B-D5BF7A2B5E88}"/>
                </c:ext>
              </c:extLst>
            </c:dLbl>
            <c:dLbl>
              <c:idx val="1"/>
              <c:layout>
                <c:manualLayout>
                  <c:x val="2.3418072446655717E-3"/>
                  <c:y val="0.241526159749554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/>
                      <a:t>428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771680842940611E-2"/>
                      <c:h val="0.611845032144742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47-41AE-802B-D5BF7A2B5E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47-41AE-802B-D5BF7A2B5E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394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47-41AE-802B-D5BF7A2B5E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353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47-41AE-802B-D5BF7A2B5E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Январь-Сентябрь 2023</c:v>
                </c:pt>
                <c:pt idx="1">
                  <c:v>Январь-Сентябрь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260</c:v>
                </c:pt>
                <c:pt idx="1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47-41AE-802B-D5BF7A2B5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1739008"/>
        <c:axId val="61740544"/>
      </c:barChart>
      <c:catAx>
        <c:axId val="61739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1740544"/>
        <c:crosses val="autoZero"/>
        <c:auto val="1"/>
        <c:lblAlgn val="ctr"/>
        <c:lblOffset val="100"/>
        <c:noMultiLvlLbl val="0"/>
      </c:catAx>
      <c:valAx>
        <c:axId val="61740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73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84318135333305E-2"/>
          <c:y val="0"/>
          <c:w val="0.79282198481666599"/>
          <c:h val="0.94882434697610152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Естественный прирост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  <a:prstDash val="dashDot"/>
            </a:ln>
            <a:effectLst/>
          </c:spPr>
          <c:dLbls>
            <c:dLbl>
              <c:idx val="0"/>
              <c:layout>
                <c:manualLayout>
                  <c:x val="5.1478369944266737E-2"/>
                  <c:y val="5.907937959998337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31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3B6-4782-B0E5-F73E83936366}"/>
                </c:ext>
              </c:extLst>
            </c:dLbl>
            <c:dLbl>
              <c:idx val="1"/>
              <c:layout>
                <c:manualLayout>
                  <c:x val="-4.1182314046360365E-2"/>
                  <c:y val="0.312583475404382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14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3B6-4782-B0E5-F73E83936366}"/>
                </c:ext>
              </c:extLst>
            </c:dLbl>
            <c:dLbl>
              <c:idx val="3"/>
              <c:layout>
                <c:manualLayout>
                  <c:x val="-2.1317052008876573E-2"/>
                  <c:y val="1.624141650728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6-4782-B0E5-F73E83936366}"/>
                </c:ext>
              </c:extLst>
            </c:dLbl>
            <c:dLbl>
              <c:idx val="4"/>
              <c:layout>
                <c:manualLayout>
                  <c:x val="-4.6509931655730703E-2"/>
                  <c:y val="2.436212476093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6-4782-B0E5-F73E839363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B6-4782-B0E5-F73E83936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851200"/>
        <c:axId val="68852736"/>
      </c:areaChart>
      <c:catAx>
        <c:axId val="688512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852736"/>
        <c:crosses val="autoZero"/>
        <c:auto val="1"/>
        <c:lblAlgn val="ctr"/>
        <c:lblOffset val="100"/>
        <c:noMultiLvlLbl val="0"/>
      </c:catAx>
      <c:valAx>
        <c:axId val="68852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8512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15036726073698E-3"/>
          <c:y val="0.13089909897097812"/>
          <c:w val="0.9883475842675995"/>
          <c:h val="0.86910117860474245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Миграционный прирост (убыль)</c:v>
                </c:pt>
              </c:strCache>
            </c:strRef>
          </c:tx>
          <c:spPr>
            <a:solidFill>
              <a:srgbClr val="BA3655"/>
            </a:solidFill>
            <a:ln>
              <a:solidFill>
                <a:srgbClr val="BA3655"/>
              </a:solidFill>
            </a:ln>
            <a:effectLst/>
          </c:spPr>
          <c:dLbls>
            <c:dLbl>
              <c:idx val="0"/>
              <c:layout>
                <c:manualLayout>
                  <c:x val="8.8744017331344641E-2"/>
                  <c:y val="-3.22521662281726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510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39211871448514"/>
                      <c:h val="0.311813943093973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5E4-40D2-B146-4E692D886895}"/>
                </c:ext>
              </c:extLst>
            </c:dLbl>
            <c:dLbl>
              <c:idx val="1"/>
              <c:layout>
                <c:manualLayout>
                  <c:x val="-0.21874142670055441"/>
                  <c:y val="-3.870259947380723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105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E4-40D2-B146-4E692D886895}"/>
                </c:ext>
              </c:extLst>
            </c:dLbl>
            <c:dLbl>
              <c:idx val="2"/>
              <c:layout>
                <c:manualLayout>
                  <c:x val="-2.4258260701808674E-2"/>
                  <c:y val="4.252711522169351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-885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E4-40D2-B146-4E692D886895}"/>
                </c:ext>
              </c:extLst>
            </c:dLbl>
            <c:dLbl>
              <c:idx val="3"/>
              <c:layout>
                <c:manualLayout>
                  <c:x val="-4.3664869263255676E-2"/>
                  <c:y val="4.2527115221693487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-738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E4-40D2-B146-4E692D886895}"/>
                </c:ext>
              </c:extLst>
            </c:dLbl>
            <c:dLbl>
              <c:idx val="4"/>
              <c:layout>
                <c:manualLayout>
                  <c:x val="-3.88132171228939E-2"/>
                  <c:y val="2.835141014779567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-658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E4-40D2-B146-4E692D8868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E4-40D2-B146-4E692D886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115328"/>
        <c:axId val="70116864"/>
      </c:areaChart>
      <c:catAx>
        <c:axId val="70115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16864"/>
        <c:crosses val="autoZero"/>
        <c:auto val="1"/>
        <c:lblAlgn val="ctr"/>
        <c:lblOffset val="100"/>
        <c:noMultiLvlLbl val="0"/>
      </c:catAx>
      <c:valAx>
        <c:axId val="70116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115328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50" baseline="0">
                <a:solidFill>
                  <a:schemeClr val="tx1">
                    <a:lumMod val="75000"/>
                    <a:lumOff val="25000"/>
                  </a:schemeClr>
                </a:solidFill>
                <a:latin typeface="DIN Pro Bold" panose="020B0804020101020102" pitchFamily="34" charset="0"/>
                <a:ea typeface="+mn-ea"/>
                <a:cs typeface="DIN Pro Bold" panose="020B0804020101020102" pitchFamily="34" charset="0"/>
              </a:defRPr>
            </a:pPr>
            <a:r>
              <a:rPr lang="ru-RU" sz="1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населения </a:t>
            </a:r>
          </a:p>
          <a:p>
            <a:pPr>
              <a:defRPr sz="120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ru-RU" sz="1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города </a:t>
            </a:r>
            <a:r>
              <a:rPr lang="ru-RU" sz="1200" cap="non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Мегиона</a:t>
            </a:r>
            <a:r>
              <a:rPr lang="en-US" sz="12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1200" cap="none" baseline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 sz="120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en-US" sz="10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0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предварительные данные)</a:t>
            </a:r>
            <a:endParaRPr lang="ru-RU" sz="10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1696814635789321"/>
          <c:y val="6.1920523986794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50" baseline="0">
              <a:solidFill>
                <a:schemeClr val="tx1">
                  <a:lumMod val="75000"/>
                  <a:lumOff val="25000"/>
                </a:schemeClr>
              </a:solidFill>
              <a:latin typeface="DIN Pro Bold" panose="020B0804020101020102" pitchFamily="34" charset="0"/>
              <a:ea typeface="+mn-ea"/>
              <a:cs typeface="DIN Pro Bold" panose="020B0804020101020102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950636153550891"/>
          <c:y val="0.16954309711019933"/>
          <c:w val="0.60366802595091007"/>
          <c:h val="0.609099576616481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23-4BAC-91A6-8DD545969D7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23-4BAC-91A6-8DD545969D78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23-4BAC-91A6-8DD545969D78}"/>
              </c:ext>
            </c:extLst>
          </c:dPt>
          <c:dLbls>
            <c:dLbl>
              <c:idx val="0"/>
              <c:layout>
                <c:manualLayout>
                  <c:x val="-0.17520128989385914"/>
                  <c:y val="9.58580634965231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23-4BAC-91A6-8DD545969D78}"/>
                </c:ext>
              </c:extLst>
            </c:dLbl>
            <c:dLbl>
              <c:idx val="1"/>
              <c:layout>
                <c:manualLayout>
                  <c:x val="9.7343405793143628E-2"/>
                  <c:y val="-0.1187120267612559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623-4BAC-91A6-8DD545969D78}"/>
                </c:ext>
              </c:extLst>
            </c:dLbl>
            <c:dLbl>
              <c:idx val="2"/>
              <c:layout>
                <c:manualLayout>
                  <c:x val="0.12814821262766946"/>
                  <c:y val="9.8820195617054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623-4BAC-91A6-8DD545969D7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Младше трудоспособного возраста</c:v>
                </c:pt>
                <c:pt idx="1">
                  <c:v>Трудоспособное население</c:v>
                </c:pt>
                <c:pt idx="2">
                  <c:v>Старше трудоспособного возраста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13138</c:v>
                </c:pt>
                <c:pt idx="1">
                  <c:v>36415</c:v>
                </c:pt>
                <c:pt idx="2">
                  <c:v>10162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23-4BAC-91A6-8DD545969D7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0493851588774237"/>
          <c:y val="0.74463943723765358"/>
          <c:w val="0.64995458209356716"/>
          <c:h val="0.181923640865350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IN Pro Bold" panose="020B0804020101020102" pitchFamily="34" charset="0"/>
              <a:ea typeface="+mn-ea"/>
              <a:cs typeface="DIN Pro Bold" panose="020B0804020101020102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376738394794293E-2"/>
          <c:y val="3.7668190811613055E-4"/>
          <c:w val="0.86547978855071361"/>
          <c:h val="0.80334739633047825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Прибыло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  <a:prstDash val="dashDot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0.15464617861929841"/>
                  <c:y val="2.899744051845600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2145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69-4C39-9E63-48A1092753D4}"/>
                </c:ext>
              </c:extLst>
            </c:dLbl>
            <c:dLbl>
              <c:idx val="1"/>
              <c:layout>
                <c:manualLayout>
                  <c:x val="-0.19514998197197109"/>
                  <c:y val="-4.643013954387954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1628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69-4C39-9E63-48A1092753D4}"/>
                </c:ext>
              </c:extLst>
            </c:dLbl>
            <c:dLbl>
              <c:idx val="3"/>
              <c:layout>
                <c:manualLayout>
                  <c:x val="-2.1317052008876573E-2"/>
                  <c:y val="1.624141650728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69-4C39-9E63-48A1092753D4}"/>
                </c:ext>
              </c:extLst>
            </c:dLbl>
            <c:dLbl>
              <c:idx val="4"/>
              <c:layout>
                <c:manualLayout>
                  <c:x val="-4.6509931655730703E-2"/>
                  <c:y val="2.436212476093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69-4C39-9E63-48A1092753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69-4C39-9E63-48A109275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193536"/>
        <c:axId val="70195072"/>
      </c:areaChart>
      <c:catAx>
        <c:axId val="7019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95072"/>
        <c:crosses val="autoZero"/>
        <c:auto val="1"/>
        <c:lblAlgn val="ctr"/>
        <c:lblOffset val="100"/>
        <c:noMultiLvlLbl val="0"/>
      </c:catAx>
      <c:valAx>
        <c:axId val="70195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193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79420647545329"/>
          <c:y val="0.12008134283284606"/>
          <c:w val="0.8269720101781175"/>
          <c:h val="0.702040181616580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Sheet1!#ССЫЛКА!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9-400B-BA66-E29087328AED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</c:strCache>
            </c:strRef>
          </c:tx>
          <c:invertIfNegative val="0"/>
          <c:dLbls>
            <c:dLbl>
              <c:idx val="0"/>
              <c:layout>
                <c:manualLayout>
                  <c:x val="5.6315493858541468E-3"/>
                  <c:y val="-5.6695083070654375E-3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baseline="0" dirty="0" smtClean="0"/>
                      <a:t>4 398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B9-400B-BA66-E29087328AED}"/>
                </c:ext>
              </c:extLst>
            </c:dLbl>
            <c:dLbl>
              <c:idx val="1"/>
              <c:layout>
                <c:manualLayout>
                  <c:x val="5.687237956236298E-3"/>
                  <c:y val="-1.0439798190444992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baseline="0" dirty="0" smtClean="0"/>
                      <a:t>4 236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B9-400B-BA66-E29087328A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Sheet1!$B$2:$C$2</c:f>
              <c:numCache>
                <c:formatCode>#\ ##0.0</c:formatCode>
                <c:ptCount val="2"/>
                <c:pt idx="0">
                  <c:v>4398.1000000000004</c:v>
                </c:pt>
                <c:pt idx="1">
                  <c:v>4236.3999999999996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B9-400B-BA66-E29087328AED}"/>
            </c:ext>
          </c:extLst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B9-400B-BA66-E29087328AED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B9-400B-BA66-E29087328A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641024"/>
        <c:axId val="78642560"/>
      </c:barChart>
      <c:catAx>
        <c:axId val="78641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864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42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641024"/>
        <c:crosses val="autoZero"/>
        <c:crossBetween val="between"/>
      </c:valAx>
      <c:spPr>
        <a:noFill/>
        <a:ln w="19751">
          <a:noFill/>
        </a:ln>
      </c:spPr>
    </c:plotArea>
    <c:plotVisOnly val="1"/>
    <c:dispBlanksAs val="gap"/>
    <c:showDLblsOverMax val="0"/>
  </c:chart>
  <c:txPr>
    <a:bodyPr/>
    <a:lstStyle/>
    <a:p>
      <a:pPr>
        <a:defRPr sz="932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Показатели </a:t>
            </a:r>
            <a:r>
              <a:rPr lang="ru-RU" dirty="0" smtClean="0"/>
              <a:t>безработицы</a:t>
            </a:r>
            <a:endParaRPr lang="ru-RU" dirty="0"/>
          </a:p>
        </c:rich>
      </c:tx>
      <c:layout>
        <c:manualLayout>
          <c:xMode val="edge"/>
          <c:yMode val="edge"/>
          <c:x val="0.38461243769849329"/>
          <c:y val="8.2852698906470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2073081843789452E-2"/>
          <c:y val="2.0620862622442442E-2"/>
          <c:w val="0.92792686456063089"/>
          <c:h val="0.6854916913993686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официально признанных безработными граждан, тыс.человек на конец года</c:v>
                </c:pt>
              </c:strCache>
            </c:strRef>
          </c:tx>
          <c:spPr>
            <a:solidFill>
              <a:srgbClr val="B6933C"/>
            </a:solidFill>
          </c:spPr>
          <c:invertIfNegative val="0"/>
          <c:dLbls>
            <c:dLbl>
              <c:idx val="0"/>
              <c:layout>
                <c:manualLayout>
                  <c:x val="-4.6378467526596662E-2"/>
                  <c:y val="0.1000313457234910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9C9-4003-8916-A040B0A665DB}"/>
                </c:ext>
              </c:extLst>
            </c:dLbl>
            <c:dLbl>
              <c:idx val="1"/>
              <c:layout>
                <c:manualLayout>
                  <c:x val="4.2773025219420065E-2"/>
                  <c:y val="9.49918263050138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9C9-4003-8916-A040B0A665DB}"/>
                </c:ext>
              </c:extLst>
            </c:dLbl>
            <c:dLbl>
              <c:idx val="2"/>
              <c:layout>
                <c:manualLayout>
                  <c:x val="1.5754605638627984E-4"/>
                  <c:y val="1.1931490816265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C9-4003-8916-A040B0A665DB}"/>
                </c:ext>
              </c:extLst>
            </c:dLbl>
            <c:dLbl>
              <c:idx val="3"/>
              <c:layout>
                <c:manualLayout>
                  <c:x val="-1.0105955572402973E-3"/>
                  <c:y val="1.2863880757435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80170839979814E-2"/>
                      <c:h val="6.23855101371165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9C9-4003-8916-A040B0A665DB}"/>
                </c:ext>
              </c:extLst>
            </c:dLbl>
            <c:dLbl>
              <c:idx val="4"/>
              <c:layout>
                <c:manualLayout>
                  <c:x val="2.6687288041570109E-3"/>
                  <c:y val="1.221149846399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C9-4003-8916-A040B0A66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36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C9-4003-8916-A040B0A66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287616"/>
        <c:axId val="82286080"/>
      </c:barChar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безработицы, % от числа экономически активного населения</c:v>
                </c:pt>
              </c:strCache>
            </c:strRef>
          </c:tx>
          <c:marker>
            <c:spPr>
              <a:solidFill>
                <a:srgbClr val="BA3655"/>
              </a:solidFill>
              <a:ln>
                <a:solidFill>
                  <a:srgbClr val="C00000"/>
                </a:solidFill>
              </a:ln>
            </c:spPr>
          </c:marker>
          <c:dPt>
            <c:idx val="1"/>
            <c:bubble3D val="0"/>
            <c:spPr>
              <a:ln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9C9-4003-8916-A040B0A665DB}"/>
              </c:ext>
            </c:extLst>
          </c:dPt>
          <c:dLbls>
            <c:dLbl>
              <c:idx val="0"/>
              <c:layout>
                <c:manualLayout>
                  <c:x val="-6.5859061636829683E-2"/>
                  <c:y val="-7.3181948037519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9C9-4003-8916-A040B0A665DB}"/>
                </c:ext>
              </c:extLst>
            </c:dLbl>
            <c:dLbl>
              <c:idx val="1"/>
              <c:layout>
                <c:manualLayout>
                  <c:x val="-6.5482427239885441E-2"/>
                  <c:y val="-8.82993159490217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9C9-4003-8916-A040B0A665DB}"/>
                </c:ext>
              </c:extLst>
            </c:dLbl>
            <c:dLbl>
              <c:idx val="2"/>
              <c:layout>
                <c:manualLayout>
                  <c:x val="-3.5232016790354002E-2"/>
                  <c:y val="-4.8101031703548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C9-4003-8916-A040B0A665DB}"/>
                </c:ext>
              </c:extLst>
            </c:dLbl>
            <c:dLbl>
              <c:idx val="3"/>
              <c:layout>
                <c:manualLayout>
                  <c:x val="-2.4763003350388443E-2"/>
                  <c:y val="-6.8142681116239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C9-4003-8916-A040B0A665DB}"/>
                </c:ext>
              </c:extLst>
            </c:dLbl>
            <c:dLbl>
              <c:idx val="4"/>
              <c:layout>
                <c:manualLayout>
                  <c:x val="-2.8367064372967644E-2"/>
                  <c:y val="-6.4134288109402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C9-4003-8916-A040B0A665DB}"/>
                </c:ext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январь-декабрь 2023 года</c:v>
                </c:pt>
                <c:pt idx="1">
                  <c:v>январь-декабрь 2024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0.09</c:v>
                </c:pt>
                <c:pt idx="1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9C9-4003-8916-A040B0A66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70464"/>
        <c:axId val="82284544"/>
      </c:lineChart>
      <c:catAx>
        <c:axId val="8227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284544"/>
        <c:crosses val="autoZero"/>
        <c:auto val="1"/>
        <c:lblAlgn val="ctr"/>
        <c:lblOffset val="100"/>
        <c:noMultiLvlLbl val="0"/>
      </c:catAx>
      <c:valAx>
        <c:axId val="82284544"/>
        <c:scaling>
          <c:orientation val="minMax"/>
          <c:max val="4"/>
        </c:scaling>
        <c:delete val="0"/>
        <c:axPos val="l"/>
        <c:numFmt formatCode="General" sourceLinked="1"/>
        <c:majorTickMark val="out"/>
        <c:minorTickMark val="none"/>
        <c:tickLblPos val="nextTo"/>
        <c:crossAx val="82270464"/>
        <c:crosses val="autoZero"/>
        <c:crossBetween val="between"/>
      </c:valAx>
      <c:valAx>
        <c:axId val="82286080"/>
        <c:scaling>
          <c:orientation val="minMax"/>
          <c:max val="1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82287616"/>
        <c:crosses val="max"/>
        <c:crossBetween val="between"/>
      </c:valAx>
      <c:catAx>
        <c:axId val="82287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286080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0"/>
        <c:txPr>
          <a:bodyPr/>
          <a:lstStyle/>
          <a:p>
            <a:pPr>
              <a:defRPr sz="8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2634429507832463"/>
          <c:w val="1"/>
          <c:h val="0.14327257288872666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884AB-641A-4B4D-AB2B-BB76327BDAD2}" type="doc">
      <dgm:prSet loTypeId="urn:microsoft.com/office/officeart/2005/8/layout/matrix2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A741EC-38BC-4300-9B43-C5F4986E8150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       11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294,5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B1E65F-4971-4BCC-BD65-473440CD5469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ru-RU" sz="13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Добыча полезных ископаемых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DBB66-F8E8-4A8B-A350-00D5423738D4}" type="sibTrans" cxnId="{0688E0CB-BFF6-4D9D-8C13-6D54962C350C}">
      <dgm:prSet/>
      <dgm:spPr/>
      <dgm:t>
        <a:bodyPr/>
        <a:lstStyle/>
        <a:p>
          <a:endParaRPr lang="ru-RU"/>
        </a:p>
      </dgm:t>
    </dgm:pt>
    <dgm:pt modelId="{BC8E41D4-7F46-41D9-B55B-390F70FC1F17}" type="parTrans" cxnId="{0688E0CB-BFF6-4D9D-8C13-6D54962C350C}">
      <dgm:prSet/>
      <dgm:spPr/>
      <dgm:t>
        <a:bodyPr/>
        <a:lstStyle/>
        <a:p>
          <a:endParaRPr lang="ru-RU"/>
        </a:p>
      </dgm:t>
    </dgm:pt>
    <dgm:pt modelId="{CA014434-535A-46EE-BBD6-ABBDD0943465}" type="sibTrans" cxnId="{5CDD13F6-EA3E-4ABA-A10B-5027E4519001}">
      <dgm:prSet/>
      <dgm:spPr/>
      <dgm:t>
        <a:bodyPr/>
        <a:lstStyle/>
        <a:p>
          <a:endParaRPr lang="ru-RU"/>
        </a:p>
      </dgm:t>
    </dgm:pt>
    <dgm:pt modelId="{D5E9E66E-B5B8-4B03-9F55-89ED605F5A9B}" type="parTrans" cxnId="{5CDD13F6-EA3E-4ABA-A10B-5027E4519001}">
      <dgm:prSet/>
      <dgm:spPr/>
      <dgm:t>
        <a:bodyPr/>
        <a:lstStyle/>
        <a:p>
          <a:endParaRPr lang="ru-RU"/>
        </a:p>
      </dgm:t>
    </dgm:pt>
    <dgm:pt modelId="{D39AC1C2-1F2D-4300-897F-C52C559185E6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 декабрь 2023года                        8 368,0 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FADDFC-8D28-403F-AAD1-A328759E94AD}" type="sibTrans" cxnId="{84261BE3-68DF-40D2-B9B8-CE7662917D41}">
      <dgm:prSet/>
      <dgm:spPr/>
      <dgm:t>
        <a:bodyPr/>
        <a:lstStyle/>
        <a:p>
          <a:endParaRPr lang="ru-RU"/>
        </a:p>
      </dgm:t>
    </dgm:pt>
    <dgm:pt modelId="{A804FA38-4A3C-4932-AF23-AFDCCB6C951B}" type="parTrans" cxnId="{84261BE3-68DF-40D2-B9B8-CE7662917D41}">
      <dgm:prSet/>
      <dgm:spPr/>
      <dgm:t>
        <a:bodyPr/>
        <a:lstStyle/>
        <a:p>
          <a:endParaRPr lang="ru-RU"/>
        </a:p>
      </dgm:t>
    </dgm:pt>
    <dgm:pt modelId="{5D32DB09-8EBC-4F27-BBBB-AD74F517D0BD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ru-RU" sz="13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Обрабатывающие производства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072D5F-8103-4910-BA73-7BB93D15ED52}" type="sibTrans" cxnId="{CE6B817B-3F69-4560-BAD7-61DC36183FE3}">
      <dgm:prSet/>
      <dgm:spPr/>
      <dgm:t>
        <a:bodyPr/>
        <a:lstStyle/>
        <a:p>
          <a:endParaRPr lang="ru-RU"/>
        </a:p>
      </dgm:t>
    </dgm:pt>
    <dgm:pt modelId="{1CBA65B1-1BE7-40F2-ADB1-09CA38FDC1E8}" type="parTrans" cxnId="{CE6B817B-3F69-4560-BAD7-61DC36183FE3}">
      <dgm:prSet/>
      <dgm:spPr/>
      <dgm:t>
        <a:bodyPr/>
        <a:lstStyle/>
        <a:p>
          <a:endParaRPr lang="ru-RU"/>
        </a:p>
      </dgm:t>
    </dgm:pt>
    <dgm:pt modelId="{A7C4F95C-F32E-4417-A5A4-CB0D33AA2866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2023 года                      1 832,1 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A0B54-EF93-4554-89E4-E510D88E8A2A}" type="sibTrans" cxnId="{86A24EF3-FF2D-4C44-AD56-D4CFE37436D1}">
      <dgm:prSet/>
      <dgm:spPr/>
      <dgm:t>
        <a:bodyPr/>
        <a:lstStyle/>
        <a:p>
          <a:endParaRPr lang="ru-RU"/>
        </a:p>
      </dgm:t>
    </dgm:pt>
    <dgm:pt modelId="{634E1943-19E2-47D0-83E4-5E69123A8E44}" type="parTrans" cxnId="{86A24EF3-FF2D-4C44-AD56-D4CFE37436D1}">
      <dgm:prSet/>
      <dgm:spPr/>
      <dgm:t>
        <a:bodyPr/>
        <a:lstStyle/>
        <a:p>
          <a:endParaRPr lang="ru-RU"/>
        </a:p>
      </dgm:t>
    </dgm:pt>
    <dgm:pt modelId="{64C26001-F34B-4C84-8257-D28BE33ABA7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2 095,7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F96AD-09C7-4EAA-92D7-1258BA554288}" type="sibTrans" cxnId="{5FB6348A-81FE-4EC6-B4A2-E2C548008A52}">
      <dgm:prSet/>
      <dgm:spPr/>
      <dgm:t>
        <a:bodyPr/>
        <a:lstStyle/>
        <a:p>
          <a:endParaRPr lang="ru-RU"/>
        </a:p>
      </dgm:t>
    </dgm:pt>
    <dgm:pt modelId="{712D6BB0-3F50-46A4-84A8-EEC2AE4A0D70}" type="parTrans" cxnId="{5FB6348A-81FE-4EC6-B4A2-E2C548008A52}">
      <dgm:prSet/>
      <dgm:spPr/>
      <dgm:t>
        <a:bodyPr/>
        <a:lstStyle/>
        <a:p>
          <a:endParaRPr lang="ru-RU"/>
        </a:p>
      </dgm:t>
    </dgm:pt>
    <dgm:pt modelId="{DC5F1C50-17C2-4FBF-82FB-B33465DD0AE2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125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Водоснабжение, водоотведение, организация сбора и утилизации отходов, деятельность по ликвидации загрязнений</a:t>
          </a:r>
          <a:endParaRPr lang="ru-RU" sz="125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DE9A5-4CE1-4F4C-AD8E-91AC42320FE7}" type="sibTrans" cxnId="{22F7912D-C43F-415F-9D46-E25ABA44D6E4}">
      <dgm:prSet/>
      <dgm:spPr/>
      <dgm:t>
        <a:bodyPr/>
        <a:lstStyle/>
        <a:p>
          <a:endParaRPr lang="ru-RU"/>
        </a:p>
      </dgm:t>
    </dgm:pt>
    <dgm:pt modelId="{3A9C61DE-0FDF-4A51-8522-5A33D3BA41BC}" type="parTrans" cxnId="{22F7912D-C43F-415F-9D46-E25ABA44D6E4}">
      <dgm:prSet/>
      <dgm:spPr/>
      <dgm:t>
        <a:bodyPr/>
        <a:lstStyle/>
        <a:p>
          <a:endParaRPr lang="ru-RU"/>
        </a:p>
      </dgm:t>
    </dgm:pt>
    <dgm:pt modelId="{9B6A5CD3-5AA0-4E14-9898-6ADE4DE65774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 anchor="b" anchorCtr="1"/>
        <a:lstStyle/>
        <a:p>
          <a:pPr algn="ctr"/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20</a:t>
          </a:r>
          <a:r>
            <a:rPr lang="en-US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260,4</a:t>
          </a:r>
          <a:r>
            <a:rPr lang="ru-RU" sz="125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dirty="0"/>
        </a:p>
      </dgm:t>
    </dgm:pt>
    <dgm:pt modelId="{AB00B490-335D-455B-B7CA-651AEB3B8E44}" type="sibTrans" cxnId="{12A53E7F-A7BC-44AF-8B86-E84CFBB4CA5F}">
      <dgm:prSet/>
      <dgm:spPr/>
      <dgm:t>
        <a:bodyPr/>
        <a:lstStyle/>
        <a:p>
          <a:endParaRPr lang="ru-RU"/>
        </a:p>
      </dgm:t>
    </dgm:pt>
    <dgm:pt modelId="{A2B4996C-98E6-4532-8819-A043046504BE}" type="parTrans" cxnId="{12A53E7F-A7BC-44AF-8B86-E84CFBB4CA5F}">
      <dgm:prSet/>
      <dgm:spPr/>
      <dgm:t>
        <a:bodyPr/>
        <a:lstStyle/>
        <a:p>
          <a:endParaRPr lang="ru-RU"/>
        </a:p>
      </dgm:t>
    </dgm:pt>
    <dgm:pt modelId="{FF0D9507-17B9-4B6A-95EC-CA86078082FC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 anchor="b" anchorCtr="1"/>
        <a:lstStyle/>
        <a:p>
          <a:pPr algn="ctr"/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2024 года                    428,5</a:t>
          </a:r>
          <a:r>
            <a:rPr lang="ru-RU" sz="125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12FFCB-3882-4644-ABA4-6417214A0F49}" type="sibTrans" cxnId="{B727AEC0-9231-4E80-825E-269B34E5BE15}">
      <dgm:prSet/>
      <dgm:spPr/>
      <dgm:t>
        <a:bodyPr/>
        <a:lstStyle/>
        <a:p>
          <a:endParaRPr lang="ru-RU"/>
        </a:p>
      </dgm:t>
    </dgm:pt>
    <dgm:pt modelId="{35683097-0DA7-43E8-971F-3B3E61833045}" type="parTrans" cxnId="{B727AEC0-9231-4E80-825E-269B34E5BE15}">
      <dgm:prSet/>
      <dgm:spPr/>
      <dgm:t>
        <a:bodyPr/>
        <a:lstStyle/>
        <a:p>
          <a:endParaRPr lang="ru-RU"/>
        </a:p>
      </dgm:t>
    </dgm:pt>
    <dgm:pt modelId="{0D86FB1A-8F1B-4822-8F81-448411CAD3D1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effectLst/>
      </dgm:spPr>
      <dgm:t>
        <a:bodyPr/>
        <a:lstStyle/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электроэнергией, газом и паром; кондиционирование воздуха                 </a:t>
          </a:r>
        </a:p>
        <a:p>
          <a:pPr algn="ctr"/>
          <a:r>
            <a:rPr lang="ru-RU" sz="13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</a:t>
          </a:r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        3 683,8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01DDE-602F-42FE-87CD-F908569B1F4D}" type="sibTrans" cxnId="{73334C84-362B-4CDF-92A7-CB3E02016F4B}">
      <dgm:prSet/>
      <dgm:spPr/>
      <dgm:t>
        <a:bodyPr/>
        <a:lstStyle/>
        <a:p>
          <a:endParaRPr lang="ru-RU"/>
        </a:p>
      </dgm:t>
    </dgm:pt>
    <dgm:pt modelId="{C1791761-F695-4AD3-9BA6-A2A9A590DB59}" type="parTrans" cxnId="{73334C84-362B-4CDF-92A7-CB3E02016F4B}">
      <dgm:prSet/>
      <dgm:spPr/>
      <dgm:t>
        <a:bodyPr/>
        <a:lstStyle/>
        <a:p>
          <a:endParaRPr lang="ru-RU"/>
        </a:p>
      </dgm:t>
    </dgm:pt>
    <dgm:pt modelId="{6871130A-D2E9-4FB3-9BF9-51F4568EDA87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effectLst/>
      </dgm:spPr>
      <dgm:t>
        <a:bodyPr anchor="b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         3 787,1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6E7E0-229B-4A07-B054-5F1D99BCE3E3}" type="sibTrans" cxnId="{04D5EC50-F73D-4F66-AF43-D9E9860FEEC1}">
      <dgm:prSet/>
      <dgm:spPr/>
      <dgm:t>
        <a:bodyPr/>
        <a:lstStyle/>
        <a:p>
          <a:endParaRPr lang="ru-RU"/>
        </a:p>
      </dgm:t>
    </dgm:pt>
    <dgm:pt modelId="{58B084E8-F1A6-41D5-B445-F1413DFFC83E}" type="parTrans" cxnId="{04D5EC50-F73D-4F66-AF43-D9E9860FEEC1}">
      <dgm:prSet/>
      <dgm:spPr/>
      <dgm:t>
        <a:bodyPr/>
        <a:lstStyle/>
        <a:p>
          <a:endParaRPr lang="ru-RU"/>
        </a:p>
      </dgm:t>
    </dgm:pt>
    <dgm:pt modelId="{4D488444-ACE6-4C70-A0AF-E32CB677CFC2}" type="pres">
      <dgm:prSet presAssocID="{4BA884AB-641A-4B4D-AB2B-BB76327BDA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66165A-3451-47C9-8ECF-BD6B33B1420E}" type="pres">
      <dgm:prSet presAssocID="{4BA884AB-641A-4B4D-AB2B-BB76327BDAD2}" presName="axisShape" presStyleLbl="bgShp" presStyleIdx="0" presStyleCnt="1"/>
      <dgm:spPr/>
      <dgm:t>
        <a:bodyPr/>
        <a:lstStyle/>
        <a:p>
          <a:endParaRPr lang="ru-RU"/>
        </a:p>
      </dgm:t>
    </dgm:pt>
    <dgm:pt modelId="{F459B1CB-232C-4316-8015-C13AB51438E8}" type="pres">
      <dgm:prSet presAssocID="{4BA884AB-641A-4B4D-AB2B-BB76327BDAD2}" presName="rect1" presStyleLbl="node1" presStyleIdx="0" presStyleCnt="4" custLinFactNeighborX="1991" custLinFactNeighborY="40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0F1C0-680C-47F3-A607-BE2ABFFF4BE0}" type="pres">
      <dgm:prSet presAssocID="{4BA884AB-641A-4B4D-AB2B-BB76327BDAD2}" presName="rect2" presStyleLbl="node1" presStyleIdx="1" presStyleCnt="4" custLinFactNeighborX="2547" custLinFactNeighborY="35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5FFD5-1152-4E9E-B0BF-9B92DCD27D59}" type="pres">
      <dgm:prSet presAssocID="{4BA884AB-641A-4B4D-AB2B-BB76327BDAD2}" presName="rect3" presStyleLbl="node1" presStyleIdx="2" presStyleCnt="4" custScaleX="101195" custScaleY="114614" custLinFactNeighborX="2589" custLinFactNeighborY="20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E41FC-0488-428B-BDE8-8417A0C22814}" type="pres">
      <dgm:prSet presAssocID="{4BA884AB-641A-4B4D-AB2B-BB76327BDAD2}" presName="rect4" presStyleLbl="node1" presStyleIdx="3" presStyleCnt="4" custScaleY="110000" custLinFactNeighborX="2547" custLinFactNeighborY="11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261BE3-68DF-40D2-B9B8-CE7662917D41}" srcId="{21B1E65F-4971-4BCC-BD65-473440CD5469}" destId="{D39AC1C2-1F2D-4300-897F-C52C559185E6}" srcOrd="0" destOrd="0" parTransId="{A804FA38-4A3C-4932-AF23-AFDCCB6C951B}" sibTransId="{E4FADDFC-8D28-403F-AAD1-A328759E94AD}"/>
    <dgm:cxn modelId="{5FB6348A-81FE-4EC6-B4A2-E2C548008A52}" srcId="{5D32DB09-8EBC-4F27-BBBB-AD74F517D0BD}" destId="{64C26001-F34B-4C84-8257-D28BE33ABA7B}" srcOrd="1" destOrd="0" parTransId="{712D6BB0-3F50-46A4-84A8-EEC2AE4A0D70}" sibTransId="{377F96AD-09C7-4EAA-92D7-1258BA554288}"/>
    <dgm:cxn modelId="{DBB234F3-FA52-49A8-A9A0-EC74D823FFDA}" type="presOf" srcId="{4BA884AB-641A-4B4D-AB2B-BB76327BDAD2}" destId="{4D488444-ACE6-4C70-A0AF-E32CB677CFC2}" srcOrd="0" destOrd="0" presId="urn:microsoft.com/office/officeart/2005/8/layout/matrix2"/>
    <dgm:cxn modelId="{12A53E7F-A7BC-44AF-8B86-E84CFBB4CA5F}" srcId="{DC5F1C50-17C2-4FBF-82FB-B33465DD0AE2}" destId="{9B6A5CD3-5AA0-4E14-9898-6ADE4DE65774}" srcOrd="0" destOrd="0" parTransId="{A2B4996C-98E6-4532-8819-A043046504BE}" sibTransId="{AB00B490-335D-455B-B7CA-651AEB3B8E44}"/>
    <dgm:cxn modelId="{86A24EF3-FF2D-4C44-AD56-D4CFE37436D1}" srcId="{5D32DB09-8EBC-4F27-BBBB-AD74F517D0BD}" destId="{A7C4F95C-F32E-4417-A5A4-CB0D33AA2866}" srcOrd="0" destOrd="0" parTransId="{634E1943-19E2-47D0-83E4-5E69123A8E44}" sibTransId="{234A0B54-EF93-4554-89E4-E510D88E8A2A}"/>
    <dgm:cxn modelId="{1283BC07-35B1-4F93-A001-EDB1FA034FE4}" type="presOf" srcId="{0D86FB1A-8F1B-4822-8F81-448411CAD3D1}" destId="{C77E41FC-0488-428B-BDE8-8417A0C22814}" srcOrd="0" destOrd="0" presId="urn:microsoft.com/office/officeart/2005/8/layout/matrix2"/>
    <dgm:cxn modelId="{5CDD13F6-EA3E-4ABA-A10B-5027E4519001}" srcId="{21B1E65F-4971-4BCC-BD65-473440CD5469}" destId="{57A741EC-38BC-4300-9B43-C5F4986E8150}" srcOrd="1" destOrd="0" parTransId="{D5E9E66E-B5B8-4B03-9F55-89ED605F5A9B}" sibTransId="{CA014434-535A-46EE-BBD6-ABBDD0943465}"/>
    <dgm:cxn modelId="{D6560793-4857-4A2D-BC8D-BBE77C245618}" type="presOf" srcId="{D39AC1C2-1F2D-4300-897F-C52C559185E6}" destId="{F459B1CB-232C-4316-8015-C13AB51438E8}" srcOrd="0" destOrd="1" presId="urn:microsoft.com/office/officeart/2005/8/layout/matrix2"/>
    <dgm:cxn modelId="{2EB76B23-AD4D-403F-8FF8-CF895C6B0F36}" type="presOf" srcId="{6871130A-D2E9-4FB3-9BF9-51F4568EDA87}" destId="{C77E41FC-0488-428B-BDE8-8417A0C22814}" srcOrd="0" destOrd="1" presId="urn:microsoft.com/office/officeart/2005/8/layout/matrix2"/>
    <dgm:cxn modelId="{D5186B75-9B4E-4DCF-AB4A-E0696AEAD4D2}" type="presOf" srcId="{64C26001-F34B-4C84-8257-D28BE33ABA7B}" destId="{9090F1C0-680C-47F3-A607-BE2ABFFF4BE0}" srcOrd="0" destOrd="2" presId="urn:microsoft.com/office/officeart/2005/8/layout/matrix2"/>
    <dgm:cxn modelId="{BC2F3C77-7632-431C-88A6-AA85A146E581}" type="presOf" srcId="{57A741EC-38BC-4300-9B43-C5F4986E8150}" destId="{F459B1CB-232C-4316-8015-C13AB51438E8}" srcOrd="0" destOrd="2" presId="urn:microsoft.com/office/officeart/2005/8/layout/matrix2"/>
    <dgm:cxn modelId="{5FF52F41-A53B-4067-BD95-5E7562EE71DC}" type="presOf" srcId="{21B1E65F-4971-4BCC-BD65-473440CD5469}" destId="{F459B1CB-232C-4316-8015-C13AB51438E8}" srcOrd="0" destOrd="0" presId="urn:microsoft.com/office/officeart/2005/8/layout/matrix2"/>
    <dgm:cxn modelId="{CE6B817B-3F69-4560-BAD7-61DC36183FE3}" srcId="{4BA884AB-641A-4B4D-AB2B-BB76327BDAD2}" destId="{5D32DB09-8EBC-4F27-BBBB-AD74F517D0BD}" srcOrd="1" destOrd="0" parTransId="{1CBA65B1-1BE7-40F2-ADB1-09CA38FDC1E8}" sibTransId="{AB072D5F-8103-4910-BA73-7BB93D15ED52}"/>
    <dgm:cxn modelId="{D5F43686-87E9-4E58-8898-B24D7011EDED}" type="presOf" srcId="{5D32DB09-8EBC-4F27-BBBB-AD74F517D0BD}" destId="{9090F1C0-680C-47F3-A607-BE2ABFFF4BE0}" srcOrd="0" destOrd="0" presId="urn:microsoft.com/office/officeart/2005/8/layout/matrix2"/>
    <dgm:cxn modelId="{C043522E-F55B-49BA-ADCD-4CADEB8654ED}" type="presOf" srcId="{FF0D9507-17B9-4B6A-95EC-CA86078082FC}" destId="{3875FFD5-1152-4E9E-B0BF-9B92DCD27D59}" srcOrd="0" destOrd="2" presId="urn:microsoft.com/office/officeart/2005/8/layout/matrix2"/>
    <dgm:cxn modelId="{0688E0CB-BFF6-4D9D-8C13-6D54962C350C}" srcId="{4BA884AB-641A-4B4D-AB2B-BB76327BDAD2}" destId="{21B1E65F-4971-4BCC-BD65-473440CD5469}" srcOrd="0" destOrd="0" parTransId="{BC8E41D4-7F46-41D9-B55B-390F70FC1F17}" sibTransId="{4E2DBB66-F8E8-4A8B-A350-00D5423738D4}"/>
    <dgm:cxn modelId="{BDDB067E-54BE-455A-94EB-1D4786CD3D71}" type="presOf" srcId="{9B6A5CD3-5AA0-4E14-9898-6ADE4DE65774}" destId="{3875FFD5-1152-4E9E-B0BF-9B92DCD27D59}" srcOrd="0" destOrd="1" presId="urn:microsoft.com/office/officeart/2005/8/layout/matrix2"/>
    <dgm:cxn modelId="{73334C84-362B-4CDF-92A7-CB3E02016F4B}" srcId="{4BA884AB-641A-4B4D-AB2B-BB76327BDAD2}" destId="{0D86FB1A-8F1B-4822-8F81-448411CAD3D1}" srcOrd="3" destOrd="0" parTransId="{C1791761-F695-4AD3-9BA6-A2A9A590DB59}" sibTransId="{12F01DDE-602F-42FE-87CD-F908569B1F4D}"/>
    <dgm:cxn modelId="{8D5ABB14-9C4E-4057-BEBE-F31577348298}" type="presOf" srcId="{DC5F1C50-17C2-4FBF-82FB-B33465DD0AE2}" destId="{3875FFD5-1152-4E9E-B0BF-9B92DCD27D59}" srcOrd="0" destOrd="0" presId="urn:microsoft.com/office/officeart/2005/8/layout/matrix2"/>
    <dgm:cxn modelId="{04D5EC50-F73D-4F66-AF43-D9E9860FEEC1}" srcId="{0D86FB1A-8F1B-4822-8F81-448411CAD3D1}" destId="{6871130A-D2E9-4FB3-9BF9-51F4568EDA87}" srcOrd="0" destOrd="0" parTransId="{58B084E8-F1A6-41D5-B445-F1413DFFC83E}" sibTransId="{0686E7E0-229B-4A07-B054-5F1D99BCE3E3}"/>
    <dgm:cxn modelId="{22F7912D-C43F-415F-9D46-E25ABA44D6E4}" srcId="{4BA884AB-641A-4B4D-AB2B-BB76327BDAD2}" destId="{DC5F1C50-17C2-4FBF-82FB-B33465DD0AE2}" srcOrd="2" destOrd="0" parTransId="{3A9C61DE-0FDF-4A51-8522-5A33D3BA41BC}" sibTransId="{C3BDE9A5-4CE1-4F4C-AD8E-91AC42320FE7}"/>
    <dgm:cxn modelId="{B727AEC0-9231-4E80-825E-269B34E5BE15}" srcId="{DC5F1C50-17C2-4FBF-82FB-B33465DD0AE2}" destId="{FF0D9507-17B9-4B6A-95EC-CA86078082FC}" srcOrd="1" destOrd="0" parTransId="{35683097-0DA7-43E8-971F-3B3E61833045}" sibTransId="{9212FFCB-3882-4644-ABA4-6417214A0F49}"/>
    <dgm:cxn modelId="{D79F3CD6-3DA5-47FC-B362-4E836C303CD0}" type="presOf" srcId="{A7C4F95C-F32E-4417-A5A4-CB0D33AA2866}" destId="{9090F1C0-680C-47F3-A607-BE2ABFFF4BE0}" srcOrd="0" destOrd="1" presId="urn:microsoft.com/office/officeart/2005/8/layout/matrix2"/>
    <dgm:cxn modelId="{A17A02D7-908A-486A-90A4-D3F36F1D507C}" type="presParOf" srcId="{4D488444-ACE6-4C70-A0AF-E32CB677CFC2}" destId="{1066165A-3451-47C9-8ECF-BD6B33B1420E}" srcOrd="0" destOrd="0" presId="urn:microsoft.com/office/officeart/2005/8/layout/matrix2"/>
    <dgm:cxn modelId="{379AB279-B41E-4978-AB5F-15446FD4A07A}" type="presParOf" srcId="{4D488444-ACE6-4C70-A0AF-E32CB677CFC2}" destId="{F459B1CB-232C-4316-8015-C13AB51438E8}" srcOrd="1" destOrd="0" presId="urn:microsoft.com/office/officeart/2005/8/layout/matrix2"/>
    <dgm:cxn modelId="{04A86D03-4182-43DD-BB96-76F02B2F0B1D}" type="presParOf" srcId="{4D488444-ACE6-4C70-A0AF-E32CB677CFC2}" destId="{9090F1C0-680C-47F3-A607-BE2ABFFF4BE0}" srcOrd="2" destOrd="0" presId="urn:microsoft.com/office/officeart/2005/8/layout/matrix2"/>
    <dgm:cxn modelId="{6C0444B6-F498-4308-A178-54DED81E2921}" type="presParOf" srcId="{4D488444-ACE6-4C70-A0AF-E32CB677CFC2}" destId="{3875FFD5-1152-4E9E-B0BF-9B92DCD27D59}" srcOrd="3" destOrd="0" presId="urn:microsoft.com/office/officeart/2005/8/layout/matrix2"/>
    <dgm:cxn modelId="{DD57A1DB-FFAE-4DE2-9EE0-DD1D40A89E41}" type="presParOf" srcId="{4D488444-ACE6-4C70-A0AF-E32CB677CFC2}" destId="{C77E41FC-0488-428B-BDE8-8417A0C22814}" srcOrd="4" destOrd="0" presId="urn:microsoft.com/office/officeart/2005/8/layout/matrix2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6165A-3451-47C9-8ECF-BD6B33B1420E}">
      <dsp:nvSpPr>
        <dsp:cNvPr id="0" name=""/>
        <dsp:cNvSpPr/>
      </dsp:nvSpPr>
      <dsp:spPr>
        <a:xfrm>
          <a:off x="176878" y="0"/>
          <a:ext cx="5184576" cy="518457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9B1CB-232C-4316-8015-C13AB51438E8}">
      <dsp:nvSpPr>
        <dsp:cNvPr id="0" name=""/>
        <dsp:cNvSpPr/>
      </dsp:nvSpPr>
      <dsp:spPr>
        <a:xfrm>
          <a:off x="555165" y="421879"/>
          <a:ext cx="2073830" cy="2073830"/>
        </a:xfrm>
        <a:prstGeom prst="roundRect">
          <a:avLst/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Добыча полезных ископаемых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 декабрь 2023года                        8 368,0 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       11</a:t>
          </a: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294,5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401" y="523115"/>
        <a:ext cx="1871358" cy="1871358"/>
      </dsp:txXfrm>
    </dsp:sp>
    <dsp:sp modelId="{9090F1C0-680C-47F3-A607-BE2ABFFF4BE0}">
      <dsp:nvSpPr>
        <dsp:cNvPr id="0" name=""/>
        <dsp:cNvSpPr/>
      </dsp:nvSpPr>
      <dsp:spPr>
        <a:xfrm>
          <a:off x="3003447" y="410846"/>
          <a:ext cx="2073830" cy="2073830"/>
        </a:xfrm>
        <a:prstGeom prst="roundRect">
          <a:avLst/>
        </a:prstGeom>
        <a:gradFill rotWithShape="1">
          <a:gsLst>
            <a:gs pos="0">
              <a:schemeClr val="accent6">
                <a:lumMod val="95000"/>
              </a:schemeClr>
            </a:gs>
            <a:gs pos="100000">
              <a:schemeClr val="accent6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6">
              <a:shade val="30000"/>
              <a:satMod val="12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Обрабатывающие производства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2023 года                      1 832,1 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2 095,7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4683" y="512082"/>
        <a:ext cx="1871358" cy="1871358"/>
      </dsp:txXfrm>
    </dsp:sp>
    <dsp:sp modelId="{3875FFD5-1152-4E9E-B0BF-9B92DCD27D59}">
      <dsp:nvSpPr>
        <dsp:cNvPr id="0" name=""/>
        <dsp:cNvSpPr/>
      </dsp:nvSpPr>
      <dsp:spPr>
        <a:xfrm>
          <a:off x="555176" y="2664291"/>
          <a:ext cx="2098612" cy="2376899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Водоснабжение, водоотведение, организация сбора и утилизации отходов, деятельность по ликвидации загрязнений</a:t>
          </a:r>
          <a:endParaRPr lang="ru-RU" sz="125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20</a:t>
          </a:r>
          <a:r>
            <a:rPr lang="en-US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260,4</a:t>
          </a:r>
          <a:r>
            <a:rPr lang="ru-RU" sz="125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kern="1200" dirty="0"/>
        </a:p>
        <a:p>
          <a:pPr marL="114300" lvl="1" indent="-114300" algn="ctr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2024 года                    428,5</a:t>
          </a:r>
          <a:r>
            <a:rPr lang="ru-RU" sz="125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622" y="2766737"/>
        <a:ext cx="1893720" cy="2172007"/>
      </dsp:txXfrm>
    </dsp:sp>
    <dsp:sp modelId="{C77E41FC-0488-428B-BDE8-8417A0C22814}">
      <dsp:nvSpPr>
        <dsp:cNvPr id="0" name=""/>
        <dsp:cNvSpPr/>
      </dsp:nvSpPr>
      <dsp:spPr>
        <a:xfrm>
          <a:off x="3003447" y="2694776"/>
          <a:ext cx="2073830" cy="2281213"/>
        </a:xfrm>
        <a:prstGeom prst="roundRect">
          <a:avLst/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электроэнергией, газом и паром; кондиционирование воздуха                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  </a:t>
          </a: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        3 683,8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Январь-декабрь      2024 года                                3 787,1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4683" y="2796012"/>
        <a:ext cx="1871358" cy="2078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A148A50-4C58-4CC5-94F1-BACD5A812638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739775"/>
            <a:ext cx="52339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1AE742-A81D-4F56-89D4-BEE085705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94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5175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5690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4828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3965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103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0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3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37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57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AE742-A81D-4F56-89D4-BEE085705D8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0182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781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57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839" y="5437335"/>
            <a:ext cx="6436565" cy="9492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18941-D0A2-470C-9DB3-C5C5F483F7D5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E5D69-FF7B-4235-99A2-208B9E66AB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548" y="3370838"/>
            <a:ext cx="8193105" cy="1929730"/>
          </a:xfrm>
          <a:effectLst/>
        </p:spPr>
        <p:txBody>
          <a:bodyPr>
            <a:noAutofit/>
          </a:bodyPr>
          <a:lstStyle>
            <a:lvl1pPr marL="712793" indent="-509138"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5206" y="787230"/>
            <a:ext cx="7308692" cy="373934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446E4D-EC63-44B2-9DC5-A682B4DF6FCA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B2B24-20F7-4F8C-8325-2A3565AB5C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7408" y="405192"/>
            <a:ext cx="2349222" cy="5637278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5607" y="787230"/>
            <a:ext cx="5514275" cy="52674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C83CD1-22E4-4361-A838-0FEB9685A308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4E30E-192A-4465-ACBC-C06659E396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292674"/>
            <a:ext cx="8874840" cy="158197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182163"/>
            <a:ext cx="7308692" cy="1886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18941-D0A2-470C-9DB3-C5C5F483F7D5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D69-FF7B-4235-99A2-208B9E66A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67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55AD-8B47-4DCA-B42A-078F37DCC900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3466-8F08-4501-8384-792D30F97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1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742519"/>
            <a:ext cx="8874840" cy="1465807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128082"/>
            <a:ext cx="8874840" cy="16144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1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6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48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3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060-3CD6-43F5-9083-050EF71ED146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FFF1-76F3-40E9-8109-E6F27D7A9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6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22068"/>
            <a:ext cx="4611436" cy="487064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22068"/>
            <a:ext cx="4611436" cy="487064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FACB-B914-4FC5-B6A4-57A6D1C20A72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0485-AF5E-4ADA-86B7-6654FC8D2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25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52023"/>
            <a:ext cx="4613250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40508"/>
            <a:ext cx="4613250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52023"/>
            <a:ext cx="4615062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40508"/>
            <a:ext cx="4615062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1D260-937F-4E1E-A16E-BB9076C598E2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842C-B9BF-46F4-BD80-ED29B5610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40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D8B6-3601-478B-8677-2BF3A16705EC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75ADA-4AD5-43EE-9761-CB4BE9449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74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2376E-F690-4BBB-B1FD-8B5C33908D73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2CC1-9645-476D-9664-8A7A58CA2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43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293845"/>
            <a:ext cx="3435013" cy="125054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293846"/>
            <a:ext cx="5836802" cy="629887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44394"/>
            <a:ext cx="3435013" cy="5048323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DF49-62F5-476C-90B4-B11FF4B8233E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3E54-076F-4807-B379-F586129DC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F055AD-8B47-4DCA-B42A-078F37DCC900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3466-8F08-4501-8384-792D30F976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305123" y="787231"/>
            <a:ext cx="730869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166202"/>
            <a:ext cx="6264593" cy="60989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59442"/>
            <a:ext cx="6264593" cy="442817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138" indent="0">
              <a:buNone/>
              <a:defRPr sz="3100"/>
            </a:lvl2pPr>
            <a:lvl3pPr marL="1018276" indent="0">
              <a:buNone/>
              <a:defRPr sz="2700"/>
            </a:lvl3pPr>
            <a:lvl4pPr marL="1527414" indent="0">
              <a:buNone/>
              <a:defRPr sz="2200"/>
            </a:lvl4pPr>
            <a:lvl5pPr marL="2036552" indent="0">
              <a:buNone/>
              <a:defRPr sz="2200"/>
            </a:lvl5pPr>
            <a:lvl6pPr marL="2545690" indent="0">
              <a:buNone/>
              <a:defRPr sz="2200"/>
            </a:lvl6pPr>
            <a:lvl7pPr marL="3054828" indent="0">
              <a:buNone/>
              <a:defRPr sz="2200"/>
            </a:lvl7pPr>
            <a:lvl8pPr marL="3563965" indent="0">
              <a:buNone/>
              <a:defRPr sz="2200"/>
            </a:lvl8pPr>
            <a:lvl9pPr marL="4073103" indent="0">
              <a:buNone/>
              <a:defRPr sz="2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776101"/>
            <a:ext cx="6264593" cy="866158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B5298-AFBB-4624-BAB7-63786C994315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82F16-007B-418A-9543-0E23980E6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65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6E4D-EC63-44B2-9DC5-A682B4DF6FCA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2B24-20F7-4F8C-8325-2A3565AB5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517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295554"/>
            <a:ext cx="2349222" cy="6297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295554"/>
            <a:ext cx="6873650" cy="6297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3CD1-22E4-4361-A838-0FEB9685A308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E30E-192A-4465-ACBC-C06659E39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5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584" y="2338111"/>
            <a:ext cx="6812980" cy="2607902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9301" y="4958407"/>
            <a:ext cx="6817351" cy="899087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91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6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48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3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93060-3CD6-43F5-9083-050EF71ED146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AFFF1-76F3-40E9-8109-E6F27D7A92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79FACB-B914-4FC5-B6A4-57A6D1C20A72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00485-AF5E-4ADA-86B7-6654FC8D2C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05122" y="787230"/>
            <a:ext cx="382140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304022" y="787231"/>
            <a:ext cx="382140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787231"/>
            <a:ext cx="3821402" cy="68848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0478" y="1506972"/>
            <a:ext cx="3821402" cy="29521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6477" y="787231"/>
            <a:ext cx="3821402" cy="68848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marL="0" lvl="0" indent="0" algn="ctr" defTabSz="1018276" rtl="0" eaLnBrk="1" latinLnBrk="0" hangingPunct="1">
              <a:spcBef>
                <a:spcPct val="20000"/>
              </a:spcBef>
              <a:spcAft>
                <a:spcPts val="334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1505579"/>
            <a:ext cx="3821402" cy="29521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F1D260-937F-4E1E-A16E-BB9076C598E2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1842C-B9BF-46F4-BD80-ED29B5610A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0D8B6-3601-478B-8677-2BF3A16705EC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75ADA-4AD5-43EE-9761-CB4BE94491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2376E-F690-4BBB-B1FD-8B5C33908D73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F2CC1-9645-476D-9664-8A7A58CA2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113" y="2378093"/>
            <a:ext cx="4151829" cy="1354337"/>
          </a:xfrm>
          <a:effectLst/>
        </p:spPr>
        <p:txBody>
          <a:bodyPr anchor="b">
            <a:noAutofit/>
          </a:bodyPr>
          <a:lstStyle>
            <a:lvl1pPr marL="254569" indent="-254569" algn="l">
              <a:defRPr sz="31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5061" y="787231"/>
            <a:ext cx="4586870" cy="52675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8352" y="3764186"/>
            <a:ext cx="3869309" cy="2302458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BDF49-62F5-476C-90B4-B11FF4B8233E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13E54-076F-4807-B379-F586129DC4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09935" y="1230048"/>
            <a:ext cx="4698445" cy="336601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9138" indent="0">
              <a:buNone/>
              <a:defRPr sz="3100"/>
            </a:lvl2pPr>
            <a:lvl3pPr marL="1018276" indent="0">
              <a:buNone/>
              <a:defRPr sz="2700"/>
            </a:lvl3pPr>
            <a:lvl4pPr marL="1527414" indent="0">
              <a:buNone/>
              <a:defRPr sz="2200"/>
            </a:lvl4pPr>
            <a:lvl5pPr marL="2036552" indent="0">
              <a:buNone/>
              <a:defRPr sz="2200"/>
            </a:lvl5pPr>
            <a:lvl6pPr marL="2545690" indent="0">
              <a:buNone/>
              <a:defRPr sz="2200"/>
            </a:lvl6pPr>
            <a:lvl7pPr marL="3054828" indent="0">
              <a:buNone/>
              <a:defRPr sz="2200"/>
            </a:lvl7pPr>
            <a:lvl8pPr marL="3563965" indent="0">
              <a:buNone/>
              <a:defRPr sz="2200"/>
            </a:lvl8pPr>
            <a:lvl9pPr marL="4073103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2407" y="1087442"/>
            <a:ext cx="4218088" cy="2327750"/>
          </a:xfrm>
        </p:spPr>
        <p:txBody>
          <a:bodyPr anchor="b"/>
          <a:lstStyle>
            <a:lvl1pPr marL="203655" indent="-203655">
              <a:buFont typeface="Georgia" pitchFamily="18" charset="0"/>
              <a:buChar char="*"/>
              <a:defRPr sz="18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B5298-AFBB-4624-BAB7-63786C994315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82F16-007B-418A-9543-0E23980E6D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424" y="4804420"/>
            <a:ext cx="7288981" cy="1230048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494214"/>
            <a:ext cx="10440988" cy="1886074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549421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055289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7650" y="4705141"/>
            <a:ext cx="7436248" cy="1230048"/>
          </a:xfrm>
          <a:prstGeom prst="rect">
            <a:avLst/>
          </a:prstGeom>
          <a:effectLst/>
        </p:spPr>
        <p:txBody>
          <a:bodyPr vert="horz" lIns="101828" tIns="50914" rIns="101828" bIns="50914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788027"/>
            <a:ext cx="7308692" cy="3739346"/>
          </a:xfrm>
          <a:prstGeom prst="rect">
            <a:avLst/>
          </a:prstGeom>
        </p:spPr>
        <p:txBody>
          <a:bodyPr vert="horz" lIns="101828" tIns="50914" rIns="101828" bIns="509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7667" y="6642260"/>
            <a:ext cx="2871272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FCDC87C-45EF-42AB-9077-BDBD38AC74BF}" type="datetimeFigureOut">
              <a:rPr lang="ru-RU" smtClean="0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2049" y="6642260"/>
            <a:ext cx="3828363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0411" y="6642260"/>
            <a:ext cx="2088198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F4ECE8D-7B33-4502-A436-6848D8E044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56397" indent="-356397" algn="r" defTabSz="1018276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4569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0966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6448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21931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7779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53262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89293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45690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81721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3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76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414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552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9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82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965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103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22288" y="295275"/>
            <a:ext cx="93964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28" tIns="50914" rIns="101828" bIns="509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22288" y="1722438"/>
            <a:ext cx="9396412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28" tIns="50914" rIns="101828" bIns="50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288" y="6840538"/>
            <a:ext cx="2435225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DC87C-45EF-42AB-9077-BDBD38AC74BF}" type="datetimeFigureOut">
              <a:rPr lang="ru-RU"/>
              <a:pPr>
                <a:defRPr/>
              </a:pPr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113" y="6840538"/>
            <a:ext cx="3306762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ctr" defTabSz="1018276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3475" y="6840538"/>
            <a:ext cx="2435225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4ECE8D-7B33-4502-A436-6848D8E04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8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17588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1588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1175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0763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259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396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534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672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3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76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414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552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9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82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965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103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chart" Target="../charts/chart7.xml"/><Relationship Id="rId4" Type="http://schemas.openxmlformats.org/officeDocument/2006/relationships/chart" Target="../charts/char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793" y="2285417"/>
            <a:ext cx="10440990" cy="230425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19"/>
          </a:p>
        </p:txBody>
      </p:sp>
      <p:sp>
        <p:nvSpPr>
          <p:cNvPr id="5" name="Прямоугольник 4"/>
          <p:cNvSpPr/>
          <p:nvPr/>
        </p:nvSpPr>
        <p:spPr>
          <a:xfrm>
            <a:off x="795" y="2461797"/>
            <a:ext cx="10440988" cy="203132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ИТОГИ СОЦИАЛЬНО-ЭКОНОМИЧЕСКОГО РАЗВИТИЯ 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ГОРОДА МЕГИОНА ХМАО-ЮГРЫ</a:t>
            </a:r>
          </a:p>
          <a:p>
            <a:pPr algn="ctr">
              <a:lnSpc>
                <a:spcPct val="150000"/>
              </a:lnSpc>
            </a:pPr>
            <a:r>
              <a:rPr lang="ru-RU" sz="2800" b="1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ЗА 4 </a:t>
            </a: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КВАРТАЛ 2024 ГОДА</a:t>
            </a:r>
            <a:endParaRPr lang="ru-RU" sz="2800" b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2607650618"/>
              </p:ext>
            </p:extLst>
          </p:nvPr>
        </p:nvGraphicFramePr>
        <p:xfrm>
          <a:off x="1505718" y="3441303"/>
          <a:ext cx="4677669" cy="204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-2" y="302671"/>
            <a:ext cx="10440990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19"/>
          </a:p>
        </p:txBody>
      </p:sp>
      <p:sp>
        <p:nvSpPr>
          <p:cNvPr id="3" name="Прямоугольник 2"/>
          <p:cNvSpPr/>
          <p:nvPr/>
        </p:nvSpPr>
        <p:spPr>
          <a:xfrm>
            <a:off x="1322947" y="274400"/>
            <a:ext cx="1895071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Демография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" y="971820"/>
            <a:ext cx="6893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По состоянию на </a:t>
            </a:r>
            <a:r>
              <a:rPr lang="ru-RU" sz="1600" dirty="0" smtClean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01.01.2025 предварительная </a:t>
            </a:r>
            <a:r>
              <a:rPr lang="ru-RU" sz="1600" dirty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численность постоянного </a:t>
            </a:r>
            <a:r>
              <a:rPr lang="ru-RU" sz="1600" dirty="0" smtClean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населения города Мегиона составила 59 834 </a:t>
            </a:r>
            <a:r>
              <a:rPr lang="ru-RU" sz="1600" dirty="0" smtClean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человека. </a:t>
            </a:r>
            <a:endParaRPr lang="ru-RU" sz="1600" dirty="0"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7351" y="1950792"/>
            <a:ext cx="1644713" cy="393243"/>
            <a:chOff x="8343266" y="2162737"/>
            <a:chExt cx="1167618" cy="365760"/>
          </a:xfrm>
          <a:solidFill>
            <a:srgbClr val="92D050"/>
          </a:solidFill>
        </p:grpSpPr>
        <p:sp>
          <p:nvSpPr>
            <p:cNvPr id="19" name="Пятиугольник 18"/>
            <p:cNvSpPr/>
            <p:nvPr/>
          </p:nvSpPr>
          <p:spPr>
            <a:xfrm>
              <a:off x="8343266" y="2162737"/>
              <a:ext cx="1167618" cy="365760"/>
            </a:xfrm>
            <a:prstGeom prst="homePlate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451823" y="2191729"/>
              <a:ext cx="98616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14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Родилось</a:t>
              </a:r>
              <a:endParaRPr lang="ru-RU" sz="14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0" y="3690144"/>
            <a:ext cx="1517161" cy="393243"/>
            <a:chOff x="8381093" y="2100372"/>
            <a:chExt cx="1167618" cy="365760"/>
          </a:xfrm>
          <a:solidFill>
            <a:schemeClr val="bg1">
              <a:lumMod val="75000"/>
            </a:schemeClr>
          </a:solidFill>
        </p:grpSpPr>
        <p:sp>
          <p:nvSpPr>
            <p:cNvPr id="17" name="Пятиугольник 16"/>
            <p:cNvSpPr/>
            <p:nvPr/>
          </p:nvSpPr>
          <p:spPr>
            <a:xfrm>
              <a:off x="8381093" y="2100372"/>
              <a:ext cx="1167618" cy="365760"/>
            </a:xfrm>
            <a:prstGeom prst="homePlat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550279" y="2129363"/>
              <a:ext cx="728323" cy="286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ru-RU" sz="14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Умерл</a:t>
              </a:r>
              <a:r>
                <a:rPr lang="ru-RU" sz="1400" dirty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о</a:t>
              </a:r>
              <a:endParaRPr lang="ru-RU" sz="14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-66261" y="2618574"/>
            <a:ext cx="1786293" cy="496355"/>
            <a:chOff x="123326" y="2714758"/>
            <a:chExt cx="1538739" cy="461665"/>
          </a:xfrm>
        </p:grpSpPr>
        <p:sp>
          <p:nvSpPr>
            <p:cNvPr id="15" name="Пятиугольник 14"/>
            <p:cNvSpPr/>
            <p:nvPr/>
          </p:nvSpPr>
          <p:spPr>
            <a:xfrm>
              <a:off x="140677" y="2742804"/>
              <a:ext cx="1521388" cy="410997"/>
            </a:xfrm>
            <a:prstGeom prst="homePlate">
              <a:avLst/>
            </a:prstGeom>
            <a:solidFill>
              <a:srgbClr val="EA6C6F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0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23326" y="2714758"/>
              <a:ext cx="142640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Естественный </a:t>
              </a:r>
            </a:p>
            <a:p>
              <a:pPr algn="ctr"/>
              <a:r>
                <a:rPr lang="ru-RU" sz="12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прирост</a:t>
              </a:r>
              <a:endParaRPr lang="ru-RU" sz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66192" y="1664759"/>
            <a:ext cx="5446883" cy="2364331"/>
            <a:chOff x="-276187" y="2509362"/>
            <a:chExt cx="7019022" cy="16182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3711932254"/>
                </p:ext>
              </p:extLst>
            </p:nvPr>
          </p:nvGraphicFramePr>
          <p:xfrm>
            <a:off x="-276187" y="2509362"/>
            <a:ext cx="6809597" cy="526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3" name="Диаграмма 12"/>
            <p:cNvGraphicFramePr/>
            <p:nvPr>
              <p:extLst>
                <p:ext uri="{D42A27DB-BD31-4B8C-83A1-F6EECF244321}">
                  <p14:modId xmlns:p14="http://schemas.microsoft.com/office/powerpoint/2010/main" val="3811832025"/>
                </p:ext>
              </p:extLst>
            </p:nvPr>
          </p:nvGraphicFramePr>
          <p:xfrm>
            <a:off x="197040" y="3780882"/>
            <a:ext cx="6082156" cy="346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val="1793335742"/>
                </p:ext>
              </p:extLst>
            </p:nvPr>
          </p:nvGraphicFramePr>
          <p:xfrm>
            <a:off x="669306" y="3160059"/>
            <a:ext cx="6073529" cy="4115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cxnSp>
        <p:nvCxnSpPr>
          <p:cNvPr id="11" name="Прямая соединительная линия 10"/>
          <p:cNvCxnSpPr/>
          <p:nvPr/>
        </p:nvCxnSpPr>
        <p:spPr>
          <a:xfrm>
            <a:off x="2287472" y="3328983"/>
            <a:ext cx="442588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17351" y="4404524"/>
            <a:ext cx="6259674" cy="2698942"/>
            <a:chOff x="-41802" y="2004594"/>
            <a:chExt cx="7231555" cy="213115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-41802" y="2004594"/>
              <a:ext cx="1755309" cy="365760"/>
              <a:chOff x="8203219" y="1855448"/>
              <a:chExt cx="1347146" cy="365760"/>
            </a:xfrm>
            <a:solidFill>
              <a:srgbClr val="92D050"/>
            </a:solidFill>
          </p:grpSpPr>
          <p:sp>
            <p:nvSpPr>
              <p:cNvPr id="35" name="Пятиугольник 34"/>
              <p:cNvSpPr/>
              <p:nvPr/>
            </p:nvSpPr>
            <p:spPr>
              <a:xfrm>
                <a:off x="8203219" y="1855448"/>
                <a:ext cx="1347146" cy="365760"/>
              </a:xfrm>
              <a:prstGeom prst="homePlat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8615388" y="1894403"/>
                <a:ext cx="5550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ru-RU" sz="14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Убыло</a:t>
                </a:r>
                <a:endParaRPr lang="ru-RU" sz="1400" dirty="0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-41802" y="3694947"/>
              <a:ext cx="1979301" cy="392137"/>
              <a:chOff x="8240649" y="2230556"/>
              <a:chExt cx="1523283" cy="392137"/>
            </a:xfrm>
            <a:solidFill>
              <a:schemeClr val="bg1">
                <a:lumMod val="75000"/>
              </a:schemeClr>
            </a:solidFill>
          </p:grpSpPr>
          <p:sp>
            <p:nvSpPr>
              <p:cNvPr id="33" name="Пятиугольник 32"/>
              <p:cNvSpPr/>
              <p:nvPr/>
            </p:nvSpPr>
            <p:spPr>
              <a:xfrm>
                <a:off x="8240649" y="2230556"/>
                <a:ext cx="1523283" cy="365760"/>
              </a:xfrm>
              <a:prstGeom prst="homePlate">
                <a:avLst/>
              </a:prstGeom>
              <a:solidFill>
                <a:srgbClr val="E599AF"/>
              </a:solidFill>
              <a:ln>
                <a:solidFill>
                  <a:srgbClr val="E599A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8420676" y="2230556"/>
                <a:ext cx="1333819" cy="3921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ru-RU" sz="11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Миграционный прирост (убыль)</a:t>
                </a:r>
                <a:endParaRPr lang="ru-RU" sz="1100" dirty="0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-41802" y="2849770"/>
              <a:ext cx="1755309" cy="350325"/>
              <a:chOff x="-41802" y="2849770"/>
              <a:chExt cx="1755309" cy="350325"/>
            </a:xfrm>
          </p:grpSpPr>
          <p:sp>
            <p:nvSpPr>
              <p:cNvPr id="31" name="Пятиугольник 30"/>
              <p:cNvSpPr/>
              <p:nvPr/>
            </p:nvSpPr>
            <p:spPr>
              <a:xfrm>
                <a:off x="-41802" y="2849770"/>
                <a:ext cx="1755309" cy="350325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sz="1000" dirty="0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192119" y="2849770"/>
                <a:ext cx="1426409" cy="3077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Прибыло</a:t>
                </a:r>
                <a:endParaRPr lang="ru-RU" sz="1400" dirty="0"/>
              </a:p>
            </p:txBody>
          </p:sp>
        </p:grpSp>
        <p:graphicFrame>
          <p:nvGraphicFramePr>
            <p:cNvPr id="29" name="Диаграмма 28"/>
            <p:cNvGraphicFramePr/>
            <p:nvPr>
              <p:extLst>
                <p:ext uri="{D42A27DB-BD31-4B8C-83A1-F6EECF244321}">
                  <p14:modId xmlns:p14="http://schemas.microsoft.com/office/powerpoint/2010/main" val="2327640771"/>
                </p:ext>
              </p:extLst>
            </p:nvPr>
          </p:nvGraphicFramePr>
          <p:xfrm>
            <a:off x="2502945" y="3239852"/>
            <a:ext cx="4686808" cy="895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1658531646"/>
              </p:ext>
            </p:extLst>
          </p:nvPr>
        </p:nvGraphicFramePr>
        <p:xfrm>
          <a:off x="6474083" y="2631835"/>
          <a:ext cx="3515328" cy="455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774" y="712794"/>
            <a:ext cx="1750766" cy="1904616"/>
          </a:xfrm>
          <a:prstGeom prst="rect">
            <a:avLst/>
          </a:prstGeom>
        </p:spPr>
      </p:pic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2013436166"/>
              </p:ext>
            </p:extLst>
          </p:nvPr>
        </p:nvGraphicFramePr>
        <p:xfrm>
          <a:off x="1720032" y="5046873"/>
          <a:ext cx="4809178" cy="1163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77288" y="4404524"/>
            <a:ext cx="707156" cy="27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97" b="1" dirty="0" smtClean="0">
                <a:solidFill>
                  <a:prstClr val="black"/>
                </a:solidFill>
                <a:latin typeface="DIN Pro Bold" panose="020B0804020101020102" pitchFamily="34" charset="0"/>
                <a:cs typeface="DIN Pro Bold" panose="020B0804020101020102" pitchFamily="34" charset="0"/>
              </a:rPr>
              <a:t>1635</a:t>
            </a:r>
            <a:endParaRPr lang="ru-RU" sz="1197" b="1" dirty="0">
              <a:solidFill>
                <a:prstClr val="black"/>
              </a:solidFill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791866" y="4404524"/>
            <a:ext cx="648072" cy="27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97" b="1" dirty="0" smtClean="0">
                <a:solidFill>
                  <a:prstClr val="black"/>
                </a:solidFill>
                <a:latin typeface="DIN Pro Bold" panose="020B0804020101020102" pitchFamily="34" charset="0"/>
                <a:cs typeface="DIN Pro Bold" panose="020B0804020101020102" pitchFamily="34" charset="0"/>
              </a:rPr>
              <a:t>1523</a:t>
            </a:r>
            <a:endParaRPr lang="ru-RU" sz="1197" b="1" dirty="0">
              <a:solidFill>
                <a:prstClr val="black"/>
              </a:solidFill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628777" y="577952"/>
            <a:ext cx="4822556" cy="502932"/>
          </a:xfrm>
          <a:prstGeom prst="rect">
            <a:avLst/>
          </a:prstGeom>
          <a:noFill/>
        </p:spPr>
        <p:txBody>
          <a:bodyPr lIns="101828" tIns="50914" rIns="101828" bIns="50914">
            <a:spAutoFit/>
          </a:bodyPr>
          <a:lstStyle/>
          <a:p>
            <a:pPr algn="ctr" defTabSz="10182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отгруженной продукции</a:t>
            </a:r>
          </a:p>
          <a:p>
            <a:pPr algn="ctr" defTabSz="10182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</a:t>
            </a:r>
            <a:r>
              <a:rPr lang="en-US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3-2024</a:t>
            </a: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годы</a:t>
            </a:r>
            <a:endParaRPr lang="ru-RU" sz="1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438" y="737816"/>
            <a:ext cx="5365104" cy="1015663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январь-декабрь 2024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объем отгруженных товаров собственного производства, выполненных работ и услуг собственными силами   по видам экономической деятельности организаций (без субъектов малого предпринимательства) составил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17 605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что в действующих ценах составляет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аналогичному периоду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16201"/>
              </p:ext>
            </p:extLst>
          </p:nvPr>
        </p:nvGraphicFramePr>
        <p:xfrm>
          <a:off x="6084590" y="1322591"/>
          <a:ext cx="4248472" cy="514883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92">
                  <a:extLst>
                    <a:ext uri="{9D8B030D-6E8A-4147-A177-3AD203B41FA5}">
                      <a16:colId xmlns:a16="http://schemas.microsoft.com/office/drawing/2014/main" val="84058112"/>
                    </a:ext>
                  </a:extLst>
                </a:gridCol>
                <a:gridCol w="98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56021133"/>
                    </a:ext>
                  </a:extLst>
                </a:gridCol>
              </a:tblGrid>
              <a:tr h="441162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Январь-декабрь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 года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303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объем отгруженных товаров собственного производства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14 144,3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17 605,8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124,5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54">
                <a:tc gridSpan="6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 по видам экономической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822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добыча полезных ископаемых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8 368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294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135,0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94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обрабатывающие производства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832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2 095,7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9694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электрической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энергией, газом и паром;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3 683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3 787,1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584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водоснабжение, водоотведение, организация сбора и утилизации отходов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260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428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164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631944629"/>
              </p:ext>
            </p:extLst>
          </p:nvPr>
        </p:nvGraphicFramePr>
        <p:xfrm>
          <a:off x="200823" y="2105968"/>
          <a:ext cx="553833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-2" y="17736"/>
            <a:ext cx="10440990" cy="470617"/>
            <a:chOff x="-2" y="274400"/>
            <a:chExt cx="10440990" cy="470617"/>
          </a:xfrm>
        </p:grpSpPr>
        <p:sp>
          <p:nvSpPr>
            <p:cNvPr id="7" name="Прямоугольник 6"/>
            <p:cNvSpPr/>
            <p:nvPr/>
          </p:nvSpPr>
          <p:spPr>
            <a:xfrm flipH="1">
              <a:off x="-2" y="302671"/>
              <a:ext cx="10440990" cy="442346"/>
            </a:xfrm>
            <a:prstGeom prst="rect">
              <a:avLst/>
            </a:prstGeom>
            <a:gradFill>
              <a:gsLst>
                <a:gs pos="70000">
                  <a:srgbClr val="00B050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19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22947" y="274400"/>
              <a:ext cx="2674130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ln w="9525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12700" dist="38100" dir="2700000" algn="tl" rotWithShape="0">
                      <a:schemeClr val="accent1">
                        <a:lumMod val="50000"/>
                      </a:schemeClr>
                    </a:outerShdw>
                  </a:effectLst>
                  <a:latin typeface="DIN Pro Bold" panose="020B0804020101020102" pitchFamily="34" charset="0"/>
                  <a:cs typeface="DIN Pro Bold" panose="020B0804020101020102" pitchFamily="34" charset="0"/>
                </a:rPr>
                <a:t>Промышленность</a:t>
              </a:r>
              <a:endParaRPr lang="ru-RU" sz="2400" b="1" i="1" dirty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925" y="564066"/>
            <a:ext cx="5822685" cy="6924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предварительной оценке, объем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инвестиций в основной капитал, освоенных крупными и средними предприятиями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Мегиона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январь-декабрь 2024 года составил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41 272,4 млн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129,9% к 20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году.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925" y="3996093"/>
            <a:ext cx="5822685" cy="738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январь-декабрь 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на территории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Мегиона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введено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46 индивидуальных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жилых домов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тыс.кв.м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2 многоквартирных жилых дома общей площадью 25,3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тыс.кв.м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18" y="3086988"/>
            <a:ext cx="5822391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выполненных работ по виду экономической деятельности «Строительство»  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январь-декабрь 2024 года, по предварительной оценке,  составил 4 236,4 млн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96,3% к аналогичному периоду прошлого года.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806921"/>
              </p:ext>
            </p:extLst>
          </p:nvPr>
        </p:nvGraphicFramePr>
        <p:xfrm>
          <a:off x="76626" y="4903065"/>
          <a:ext cx="5853984" cy="266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950" y="5917727"/>
            <a:ext cx="4539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в.м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2417" y="1563338"/>
            <a:ext cx="5846620" cy="1567310"/>
            <a:chOff x="294446" y="4582114"/>
            <a:chExt cx="5370965" cy="1773946"/>
          </a:xfrm>
        </p:grpSpPr>
        <p:sp>
          <p:nvSpPr>
            <p:cNvPr id="13" name="Прямоугольник 12"/>
            <p:cNvSpPr/>
            <p:nvPr/>
          </p:nvSpPr>
          <p:spPr>
            <a:xfrm flipH="1">
              <a:off x="294446" y="4582114"/>
              <a:ext cx="5348707" cy="1773946"/>
            </a:xfrm>
            <a:prstGeom prst="rect">
              <a:avLst/>
            </a:prstGeom>
            <a:gradFill>
              <a:gsLst>
                <a:gs pos="70000">
                  <a:srgbClr val="248FDB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16433" y="4607087"/>
              <a:ext cx="5348978" cy="1567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Основную долю в структуре инвестиций по источникам финансирования занимают собственные средства предприятий – более </a:t>
              </a:r>
              <a:r>
                <a:rPr lang="ru-RU" sz="1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9% от общего объема инвестиций.</a:t>
              </a:r>
            </a:p>
            <a:p>
              <a:pPr algn="just"/>
              <a:r>
                <a:rPr lang="ru-RU" sz="1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Средства, главным образом, направлялись на строительство и ремонт зданий и сооружений, приобретение машин и оборудования. 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</a:p>
            <a:p>
              <a:pPr algn="just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 flipH="1">
            <a:off x="1260054" y="38056"/>
            <a:ext cx="9194180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Инвестиции и строительство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6102330" y="4378517"/>
            <a:ext cx="4662780" cy="2191948"/>
            <a:chOff x="6146740" y="2374012"/>
            <a:chExt cx="4045980" cy="5012507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6146740" y="2374012"/>
              <a:ext cx="3679144" cy="5012507"/>
            </a:xfrm>
            <a:prstGeom prst="roundRect">
              <a:avLst>
                <a:gd name="adj" fmla="val 12668"/>
              </a:avLst>
            </a:prstGeom>
            <a:solidFill>
              <a:srgbClr val="DCC5E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marL="245786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241204" y="2374014"/>
              <a:ext cx="3368656" cy="27729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60000" algn="just"/>
              <a:endPara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0000" algn="just"/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0000"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Информация об инвестиционной деятельности размещается на региональном портале «Карта развития Югры». 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339530" y="5491537"/>
              <a:ext cx="3853190" cy="565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60000" algn="just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660" y="1180769"/>
            <a:ext cx="4163568" cy="22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5647485" y="3759752"/>
            <a:ext cx="4855606" cy="3013924"/>
            <a:chOff x="-83270" y="881832"/>
            <a:chExt cx="4855606" cy="3013924"/>
          </a:xfrm>
        </p:grpSpPr>
        <p:sp>
          <p:nvSpPr>
            <p:cNvPr id="101" name="Прямоугольник 100"/>
            <p:cNvSpPr/>
            <p:nvPr/>
          </p:nvSpPr>
          <p:spPr>
            <a:xfrm>
              <a:off x="2550583" y="1529904"/>
              <a:ext cx="63225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194</a:t>
              </a:r>
              <a:endParaRPr lang="ru-RU" sz="1600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1482744" y="1529904"/>
              <a:ext cx="5237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/>
                </a:rPr>
                <a:t>4</a:t>
              </a:r>
              <a:r>
                <a:rPr lang="en-US" sz="1600" dirty="0" smtClean="0">
                  <a:latin typeface="DIN Pro Bold" panose="020B0804020101020102"/>
                </a:rPr>
                <a:t>3</a:t>
              </a:r>
              <a:endParaRPr lang="ru-RU" sz="1600" dirty="0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1144828" y="2638556"/>
              <a:ext cx="53622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DIN Pro Bold" panose="020B0804020101020102"/>
                </a:rPr>
                <a:t>6</a:t>
              </a:r>
              <a:r>
                <a:rPr lang="ru-RU" sz="1600" dirty="0" smtClean="0">
                  <a:latin typeface="DIN Pro Bold" panose="020B0804020101020102"/>
                </a:rPr>
                <a:t>1</a:t>
              </a:r>
              <a:endParaRPr lang="ru-RU" sz="1600" dirty="0"/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1931763" y="3242420"/>
              <a:ext cx="61882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22</a:t>
              </a:r>
              <a:endParaRPr lang="ru-RU" sz="1600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2924828" y="2592830"/>
              <a:ext cx="6154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1</a:t>
              </a:r>
              <a:r>
                <a:rPr lang="en-US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4</a:t>
              </a:r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2</a:t>
              </a:r>
              <a:endParaRPr lang="ru-RU" sz="1600" dirty="0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-83270" y="881832"/>
              <a:ext cx="4855606" cy="3013924"/>
              <a:chOff x="-88320" y="929035"/>
              <a:chExt cx="4855606" cy="3013924"/>
            </a:xfrm>
          </p:grpSpPr>
          <p:sp>
            <p:nvSpPr>
              <p:cNvPr id="88" name="Прямоугольник 87"/>
              <p:cNvSpPr/>
              <p:nvPr/>
            </p:nvSpPr>
            <p:spPr>
              <a:xfrm>
                <a:off x="3135465" y="929035"/>
                <a:ext cx="106479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Магазины и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торговые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центры</a:t>
                </a:r>
              </a:p>
            </p:txBody>
          </p:sp>
          <p:sp>
            <p:nvSpPr>
              <p:cNvPr id="89" name="Прямоугольник 88"/>
              <p:cNvSpPr/>
              <p:nvPr/>
            </p:nvSpPr>
            <p:spPr>
              <a:xfrm>
                <a:off x="549276" y="931716"/>
                <a:ext cx="1226618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</a:t>
                </a: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мелкорозничной </a:t>
                </a: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торговли</a:t>
                </a:r>
                <a:endParaRPr lang="ru-RU" sz="1000" dirty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  <p:grpSp>
            <p:nvGrpSpPr>
              <p:cNvPr id="90" name="Группа 89"/>
              <p:cNvGrpSpPr/>
              <p:nvPr/>
            </p:nvGrpSpPr>
            <p:grpSpPr>
              <a:xfrm>
                <a:off x="1062771" y="1403192"/>
                <a:ext cx="2515210" cy="2444804"/>
                <a:chOff x="3444464" y="1914547"/>
                <a:chExt cx="3598980" cy="3460786"/>
              </a:xfrm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3859619" y="1988288"/>
                  <a:ext cx="2817628" cy="2626242"/>
                  <a:chOff x="3859619" y="1988288"/>
                  <a:chExt cx="2817628" cy="2626242"/>
                </a:xfrm>
              </p:grpSpPr>
              <p:sp>
                <p:nvSpPr>
                  <p:cNvPr id="97" name="Правильный пятиугольник 96"/>
                  <p:cNvSpPr/>
                  <p:nvPr/>
                </p:nvSpPr>
                <p:spPr>
                  <a:xfrm>
                    <a:off x="3859619" y="1988288"/>
                    <a:ext cx="2817628" cy="2626242"/>
                  </a:xfrm>
                  <a:prstGeom prst="pentagon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  <a:effectLst>
                    <a:softEdge rad="6350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8" name="Группа 97"/>
                  <p:cNvGrpSpPr/>
                  <p:nvPr/>
                </p:nvGrpSpPr>
                <p:grpSpPr>
                  <a:xfrm>
                    <a:off x="4591428" y="2762917"/>
                    <a:ext cx="1396407" cy="1314890"/>
                    <a:chOff x="4373528" y="2502198"/>
                    <a:chExt cx="1814623" cy="1708298"/>
                  </a:xfrm>
                </p:grpSpPr>
                <p:sp>
                  <p:nvSpPr>
                    <p:cNvPr id="99" name="Правильный пятиугольник 98"/>
                    <p:cNvSpPr/>
                    <p:nvPr/>
                  </p:nvSpPr>
                  <p:spPr>
                    <a:xfrm>
                      <a:off x="4373528" y="2502198"/>
                      <a:ext cx="1814623" cy="1708298"/>
                    </a:xfrm>
                    <a:prstGeom prst="pentagon">
                      <a:avLst/>
                    </a:prstGeom>
                    <a:noFill/>
                    <a:ln w="285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pic>
                  <p:nvPicPr>
                    <p:cNvPr id="100" name="Рисунок 99"/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489494" y="2645295"/>
                      <a:ext cx="1582690" cy="1565201"/>
                    </a:xfrm>
                    <a:prstGeom prst="rect">
                      <a:avLst/>
                    </a:prstGeom>
                  </p:spPr>
                </p:pic>
              </p:grpSp>
            </p:grpSp>
            <p:sp>
              <p:nvSpPr>
                <p:cNvPr id="92" name="Правильный пятиугольник 91"/>
                <p:cNvSpPr/>
                <p:nvPr/>
              </p:nvSpPr>
              <p:spPr>
                <a:xfrm rot="14949591">
                  <a:off x="5843678" y="3293226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3" name="Правильный пятиугольник 92"/>
                <p:cNvSpPr/>
                <p:nvPr/>
              </p:nvSpPr>
              <p:spPr>
                <a:xfrm rot="14949591">
                  <a:off x="3861301" y="1939682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4" name="Правильный пятиугольник 93"/>
                <p:cNvSpPr/>
                <p:nvPr/>
              </p:nvSpPr>
              <p:spPr>
                <a:xfrm rot="15207861">
                  <a:off x="5401163" y="1930702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5" name="Правильный пятиугольник 94"/>
                <p:cNvSpPr/>
                <p:nvPr/>
              </p:nvSpPr>
              <p:spPr>
                <a:xfrm rot="15146172">
                  <a:off x="4610110" y="4175566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6" name="Правильный пятиугольник 95"/>
                <p:cNvSpPr/>
                <p:nvPr/>
              </p:nvSpPr>
              <p:spPr>
                <a:xfrm rot="15060466">
                  <a:off x="3428309" y="3329851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</p:grpSp>
          <p:sp>
            <p:nvSpPr>
              <p:cNvPr id="106" name="Прямоугольник 105"/>
              <p:cNvSpPr/>
              <p:nvPr/>
            </p:nvSpPr>
            <p:spPr>
              <a:xfrm>
                <a:off x="-36090" y="2033960"/>
                <a:ext cx="139446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общепита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общедоступной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сети</a:t>
                </a:r>
              </a:p>
            </p:txBody>
          </p:sp>
          <p:sp>
            <p:nvSpPr>
              <p:cNvPr id="107" name="Прямоугольник 106"/>
              <p:cNvSpPr/>
              <p:nvPr/>
            </p:nvSpPr>
            <p:spPr>
              <a:xfrm>
                <a:off x="-88320" y="3219102"/>
                <a:ext cx="2225417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общепита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закрытой 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сети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(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школьные столовые,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столовые 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при учреждениях)</a:t>
                </a: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3489439" y="2367519"/>
                <a:ext cx="1277847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бытового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обслуживания</a:t>
                </a:r>
              </a:p>
            </p:txBody>
          </p:sp>
          <p:grpSp>
            <p:nvGrpSpPr>
              <p:cNvPr id="6" name="Группа 5"/>
              <p:cNvGrpSpPr/>
              <p:nvPr/>
            </p:nvGrpSpPr>
            <p:grpSpPr>
              <a:xfrm>
                <a:off x="3217180" y="2872313"/>
                <a:ext cx="923194" cy="380325"/>
                <a:chOff x="3217180" y="2872313"/>
                <a:chExt cx="923194" cy="380325"/>
              </a:xfrm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 flipH="1" flipV="1">
                  <a:off x="3217180" y="3251556"/>
                  <a:ext cx="852079" cy="1082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4081906" y="2954561"/>
                  <a:ext cx="2772" cy="293375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Овал 115"/>
                <p:cNvSpPr/>
                <p:nvPr/>
              </p:nvSpPr>
              <p:spPr>
                <a:xfrm>
                  <a:off x="4023437" y="2872313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Группа 6"/>
              <p:cNvGrpSpPr/>
              <p:nvPr/>
            </p:nvGrpSpPr>
            <p:grpSpPr>
              <a:xfrm>
                <a:off x="3173790" y="1417256"/>
                <a:ext cx="909025" cy="118071"/>
                <a:chOff x="3173790" y="1417256"/>
                <a:chExt cx="909025" cy="118071"/>
              </a:xfrm>
            </p:grpSpPr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 flipH="1" flipV="1">
                  <a:off x="3173790" y="1474164"/>
                  <a:ext cx="788077" cy="1082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Овал 116"/>
                <p:cNvSpPr/>
                <p:nvPr/>
              </p:nvSpPr>
              <p:spPr>
                <a:xfrm>
                  <a:off x="3965878" y="1417256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" name="Группа 3"/>
              <p:cNvGrpSpPr/>
              <p:nvPr/>
            </p:nvGrpSpPr>
            <p:grpSpPr>
              <a:xfrm>
                <a:off x="927093" y="3824888"/>
                <a:ext cx="1400552" cy="118071"/>
                <a:chOff x="927093" y="3824888"/>
                <a:chExt cx="1400552" cy="118071"/>
              </a:xfrm>
            </p:grpSpPr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 flipH="1" flipV="1">
                  <a:off x="971134" y="3870838"/>
                  <a:ext cx="1356511" cy="895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Овал 117"/>
                <p:cNvSpPr/>
                <p:nvPr/>
              </p:nvSpPr>
              <p:spPr>
                <a:xfrm>
                  <a:off x="927093" y="3824888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" name="Группа 4"/>
              <p:cNvGrpSpPr/>
              <p:nvPr/>
            </p:nvGrpSpPr>
            <p:grpSpPr>
              <a:xfrm>
                <a:off x="539974" y="2682032"/>
                <a:ext cx="973814" cy="587107"/>
                <a:chOff x="539974" y="2682032"/>
                <a:chExt cx="973814" cy="587107"/>
              </a:xfrm>
            </p:grpSpPr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 flipH="1" flipV="1">
                  <a:off x="602231" y="3268068"/>
                  <a:ext cx="911557" cy="1071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598788" y="2826790"/>
                  <a:ext cx="2083" cy="42953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Овал 118"/>
                <p:cNvSpPr/>
                <p:nvPr/>
              </p:nvSpPr>
              <p:spPr>
                <a:xfrm>
                  <a:off x="539974" y="2682032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" name="Группа 1"/>
              <p:cNvGrpSpPr/>
              <p:nvPr/>
            </p:nvGrpSpPr>
            <p:grpSpPr>
              <a:xfrm>
                <a:off x="649221" y="1407345"/>
                <a:ext cx="828473" cy="118071"/>
                <a:chOff x="649221" y="1407345"/>
                <a:chExt cx="828473" cy="118071"/>
              </a:xfrm>
            </p:grpSpPr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 flipH="1" flipV="1">
                  <a:off x="739059" y="1466381"/>
                  <a:ext cx="738635" cy="2427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0" name="Овал 119"/>
                <p:cNvSpPr/>
                <p:nvPr/>
              </p:nvSpPr>
              <p:spPr>
                <a:xfrm>
                  <a:off x="649221" y="1407345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166459" y="1596103"/>
            <a:ext cx="2079774" cy="2238057"/>
            <a:chOff x="614166" y="1961952"/>
            <a:chExt cx="2079774" cy="2238057"/>
          </a:xfrm>
        </p:grpSpPr>
        <p:sp>
          <p:nvSpPr>
            <p:cNvPr id="68" name="Скругленный прямоугольник 67"/>
            <p:cNvSpPr/>
            <p:nvPr/>
          </p:nvSpPr>
          <p:spPr>
            <a:xfrm>
              <a:off x="972022" y="1961952"/>
              <a:ext cx="1656184" cy="79208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Оборот розничной торговли</a:t>
              </a:r>
              <a:endPara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676829" y="2321992"/>
              <a:ext cx="2748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683990" y="2321992"/>
              <a:ext cx="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681093" y="397817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677755" y="325809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Овал 72"/>
            <p:cNvSpPr/>
            <p:nvPr/>
          </p:nvSpPr>
          <p:spPr>
            <a:xfrm>
              <a:off x="1421052" y="3053120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16 657,7</a:t>
              </a:r>
            </a:p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35830" y="2865363"/>
              <a:ext cx="10278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январь-декабрь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2024 года</a:t>
              </a:r>
              <a:endParaRPr lang="ru-RU" sz="1000" dirty="0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614166" y="3578066"/>
              <a:ext cx="10599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январь-декабрь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2023 года</a:t>
              </a:r>
              <a:endParaRPr lang="ru-RU" sz="1000" dirty="0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486786" y="3767961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14 599,2</a:t>
              </a:r>
            </a:p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91136" y="1596103"/>
            <a:ext cx="2076680" cy="2238057"/>
            <a:chOff x="617260" y="1961952"/>
            <a:chExt cx="2076680" cy="2238057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972022" y="1961952"/>
              <a:ext cx="1656184" cy="79208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Объем реализации платных услуг</a:t>
              </a:r>
              <a:endPara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676829" y="2321992"/>
              <a:ext cx="2748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683990" y="2321992"/>
              <a:ext cx="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81093" y="397817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677755" y="325809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/>
            <p:cNvSpPr/>
            <p:nvPr/>
          </p:nvSpPr>
          <p:spPr>
            <a:xfrm>
              <a:off x="1421052" y="3053120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4 666,0</a:t>
              </a:r>
            </a:p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617260" y="2865363"/>
              <a:ext cx="10599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январь-декабрь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2024 года</a:t>
              </a:r>
              <a:endParaRPr lang="ru-RU" sz="1000" dirty="0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629032" y="3578066"/>
              <a:ext cx="10599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январь-декабрь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2023 года</a:t>
              </a:r>
              <a:endParaRPr lang="ru-RU" sz="1000" dirty="0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486786" y="3767961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121,9</a:t>
              </a:r>
            </a:p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8" name="TextBox 10"/>
          <p:cNvSpPr txBox="1">
            <a:spLocks noChangeArrowheads="1"/>
          </p:cNvSpPr>
          <p:nvPr/>
        </p:nvSpPr>
        <p:spPr bwMode="auto">
          <a:xfrm>
            <a:off x="208922" y="593800"/>
            <a:ext cx="9692091" cy="70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828" tIns="50914" rIns="101828" bIns="50914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0" hangingPunct="0">
              <a:buClr>
                <a:schemeClr val="accent1"/>
              </a:buClr>
              <a:buFont typeface="Arial" pitchFamily="34" charset="0"/>
              <a:buNone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        Основными </a:t>
            </a:r>
            <a:r>
              <a:rPr lang="ru-RU" altLang="ru-RU" sz="1300" dirty="0">
                <a:latin typeface="Times New Roman" pitchFamily="18" charset="0"/>
                <a:cs typeface="Times New Roman" pitchFamily="18" charset="0"/>
              </a:rPr>
              <a:t>направлениями развития потребительского рынка является создание условий для удовлетворения спроса населения на потребительские товары и услуги, совершенствование инфраструктуры потребительского рынка, обеспечение доступа к товарам и услугам всех социальных групп населения </a:t>
            </a: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города Мегиона.</a:t>
            </a:r>
            <a:endParaRPr lang="ru-RU" alt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365"/>
          <p:cNvSpPr txBox="1">
            <a:spLocks noChangeArrowheads="1"/>
          </p:cNvSpPr>
          <p:nvPr/>
        </p:nvSpPr>
        <p:spPr bwMode="auto">
          <a:xfrm>
            <a:off x="5621422" y="1714066"/>
            <a:ext cx="4651597" cy="9645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accent3">
                <a:shade val="30000"/>
                <a:satMod val="120000"/>
              </a:schemeClr>
            </a:contourClr>
          </a:sp3d>
        </p:spPr>
        <p:style>
          <a:lnRef idx="0">
            <a:schemeClr val="accent3"/>
          </a:lnRef>
          <a:fillRef idx="1002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>
            <a:spAutoFit/>
          </a:bodyPr>
          <a:lstStyle/>
          <a:p>
            <a:pPr algn="just" defTabSz="1018276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01.01.2025 на территории города свою деятельность осуществляют 194</a:t>
            </a:r>
            <a:r>
              <a:rPr lang="en-US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стационарных торговых объектов, торговой площадью 41,0 тыс. кв. м. и </a:t>
            </a:r>
            <a:r>
              <a:rPr lang="en-US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питания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4 279 посадочных мест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88030" y="4061452"/>
            <a:ext cx="5195647" cy="956551"/>
            <a:chOff x="288030" y="3896466"/>
            <a:chExt cx="5195647" cy="458239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288030" y="3897630"/>
              <a:ext cx="5195647" cy="451897"/>
              <a:chOff x="288030" y="3775710"/>
              <a:chExt cx="5195647" cy="451897"/>
            </a:xfrm>
          </p:grpSpPr>
          <p:grpSp>
            <p:nvGrpSpPr>
              <p:cNvPr id="83" name="Группа 82"/>
              <p:cNvGrpSpPr/>
              <p:nvPr/>
            </p:nvGrpSpPr>
            <p:grpSpPr>
              <a:xfrm>
                <a:off x="288030" y="3777473"/>
                <a:ext cx="4323535" cy="440120"/>
                <a:chOff x="6767657" y="5052982"/>
                <a:chExt cx="2802762" cy="661670"/>
              </a:xfrm>
            </p:grpSpPr>
            <p:sp>
              <p:nvSpPr>
                <p:cNvPr id="126" name="Скругленный прямоугольник 125"/>
                <p:cNvSpPr/>
                <p:nvPr/>
              </p:nvSpPr>
              <p:spPr>
                <a:xfrm>
                  <a:off x="6767657" y="5052982"/>
                  <a:ext cx="2802762" cy="654322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27" name="Прямоугольник 126"/>
                <p:cNvSpPr/>
                <p:nvPr/>
              </p:nvSpPr>
              <p:spPr>
                <a:xfrm>
                  <a:off x="6863104" y="5160243"/>
                  <a:ext cx="1611056" cy="55440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Оборот розничной торговли 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в </a:t>
                  </a:r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расчете на душу населения, тыс. рублей</a:t>
                  </a:r>
                </a:p>
              </p:txBody>
            </p:sp>
          </p:grpSp>
          <p:grpSp>
            <p:nvGrpSpPr>
              <p:cNvPr id="128" name="Группа 127"/>
              <p:cNvGrpSpPr/>
              <p:nvPr/>
            </p:nvGrpSpPr>
            <p:grpSpPr>
              <a:xfrm>
                <a:off x="4458154" y="3775710"/>
                <a:ext cx="1025523" cy="451897"/>
                <a:chOff x="9421363" y="5063373"/>
                <a:chExt cx="1025523" cy="679374"/>
              </a:xfrm>
            </p:grpSpPr>
            <p:sp>
              <p:nvSpPr>
                <p:cNvPr id="129" name="Скругленный прямоугольник 128"/>
                <p:cNvSpPr/>
                <p:nvPr/>
              </p:nvSpPr>
              <p:spPr>
                <a:xfrm>
                  <a:off x="9421363" y="5063373"/>
                  <a:ext cx="1018614" cy="650644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30" name="Прямоугольник 129"/>
                <p:cNvSpPr/>
                <p:nvPr/>
              </p:nvSpPr>
              <p:spPr>
                <a:xfrm>
                  <a:off x="9428272" y="5155346"/>
                  <a:ext cx="1018614" cy="58740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январь-декабрь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 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года</a:t>
                  </a: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245,6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85" name="Группа 84"/>
            <p:cNvGrpSpPr/>
            <p:nvPr/>
          </p:nvGrpSpPr>
          <p:grpSpPr>
            <a:xfrm>
              <a:off x="2964133" y="3896466"/>
              <a:ext cx="1025523" cy="458239"/>
              <a:chOff x="9421363" y="5063372"/>
              <a:chExt cx="1025523" cy="688911"/>
            </a:xfrm>
          </p:grpSpPr>
          <p:sp>
            <p:nvSpPr>
              <p:cNvPr id="122" name="Скругленный прямоугольник 121"/>
              <p:cNvSpPr/>
              <p:nvPr/>
            </p:nvSpPr>
            <p:spPr>
              <a:xfrm>
                <a:off x="9421363" y="5063372"/>
                <a:ext cx="1018614" cy="65064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23" name="Прямоугольник 122"/>
              <p:cNvSpPr/>
              <p:nvPr/>
            </p:nvSpPr>
            <p:spPr>
              <a:xfrm>
                <a:off x="9428272" y="5164879"/>
                <a:ext cx="1018614" cy="587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январь-декабрь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</a:t>
                </a:r>
                <a:r>
                  <a: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4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 года</a:t>
                </a:r>
              </a:p>
              <a:p>
                <a:pPr lvl="0" algn="ctr"/>
                <a:endParaRPr lang="ru-RU" sz="600" dirty="0" smtClean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278,7</a:t>
                </a:r>
                <a:endParaRPr lang="ru-RU" sz="14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grpSp>
        <p:nvGrpSpPr>
          <p:cNvPr id="13" name="Группа 12"/>
          <p:cNvGrpSpPr/>
          <p:nvPr/>
        </p:nvGrpSpPr>
        <p:grpSpPr>
          <a:xfrm>
            <a:off x="284855" y="5159757"/>
            <a:ext cx="5191913" cy="983445"/>
            <a:chOff x="284855" y="4527924"/>
            <a:chExt cx="5191913" cy="471123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84855" y="4527924"/>
              <a:ext cx="5191913" cy="471123"/>
              <a:chOff x="284855" y="4406004"/>
              <a:chExt cx="5191913" cy="471123"/>
            </a:xfrm>
          </p:grpSpPr>
          <p:grpSp>
            <p:nvGrpSpPr>
              <p:cNvPr id="84" name="Группа 83"/>
              <p:cNvGrpSpPr/>
              <p:nvPr/>
            </p:nvGrpSpPr>
            <p:grpSpPr>
              <a:xfrm>
                <a:off x="284855" y="4415012"/>
                <a:ext cx="4323537" cy="454427"/>
                <a:chOff x="6764481" y="6011441"/>
                <a:chExt cx="2802763" cy="683178"/>
              </a:xfrm>
            </p:grpSpPr>
            <p:sp>
              <p:nvSpPr>
                <p:cNvPr id="124" name="Скругленный прямоугольник 123"/>
                <p:cNvSpPr/>
                <p:nvPr/>
              </p:nvSpPr>
              <p:spPr>
                <a:xfrm>
                  <a:off x="6764481" y="6011441"/>
                  <a:ext cx="2802763" cy="683178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25" name="Прямоугольник 124"/>
                <p:cNvSpPr/>
                <p:nvPr/>
              </p:nvSpPr>
              <p:spPr>
                <a:xfrm>
                  <a:off x="6835641" y="6073438"/>
                  <a:ext cx="1696641" cy="465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Объем платных услуг</a:t>
                  </a:r>
                  <a:endParaRPr lang="en-US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в расчете на душу населения, </a:t>
                  </a:r>
                  <a:endParaRPr lang="en-US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тыс. рублей</a:t>
                  </a:r>
                </a:p>
              </p:txBody>
            </p:sp>
          </p:grpSp>
          <p:grpSp>
            <p:nvGrpSpPr>
              <p:cNvPr id="131" name="Группа 130"/>
              <p:cNvGrpSpPr/>
              <p:nvPr/>
            </p:nvGrpSpPr>
            <p:grpSpPr>
              <a:xfrm>
                <a:off x="4414500" y="4406004"/>
                <a:ext cx="1062268" cy="471123"/>
                <a:chOff x="8246300" y="5593026"/>
                <a:chExt cx="1062268" cy="708278"/>
              </a:xfrm>
            </p:grpSpPr>
            <p:sp>
              <p:nvSpPr>
                <p:cNvPr id="132" name="Скругленный прямоугольник 131"/>
                <p:cNvSpPr/>
                <p:nvPr/>
              </p:nvSpPr>
              <p:spPr>
                <a:xfrm>
                  <a:off x="8268127" y="5593026"/>
                  <a:ext cx="1018614" cy="683178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33" name="Прямоугольник 132"/>
                <p:cNvSpPr/>
                <p:nvPr/>
              </p:nvSpPr>
              <p:spPr>
                <a:xfrm>
                  <a:off x="8246300" y="5713902"/>
                  <a:ext cx="1062268" cy="58740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январь-декабрь 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 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года</a:t>
                  </a: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69,3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86" name="Группа 85"/>
            <p:cNvGrpSpPr/>
            <p:nvPr/>
          </p:nvGrpSpPr>
          <p:grpSpPr>
            <a:xfrm>
              <a:off x="2920479" y="4536929"/>
              <a:ext cx="1062268" cy="462111"/>
              <a:chOff x="8246300" y="5593026"/>
              <a:chExt cx="1062268" cy="694730"/>
            </a:xfrm>
          </p:grpSpPr>
          <p:sp>
            <p:nvSpPr>
              <p:cNvPr id="87" name="Скругленный прямоугольник 86"/>
              <p:cNvSpPr/>
              <p:nvPr/>
            </p:nvSpPr>
            <p:spPr>
              <a:xfrm>
                <a:off x="8268127" y="5593026"/>
                <a:ext cx="1018614" cy="68317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21" name="Прямоугольник 120"/>
              <p:cNvSpPr/>
              <p:nvPr/>
            </p:nvSpPr>
            <p:spPr>
              <a:xfrm>
                <a:off x="8246300" y="5700354"/>
                <a:ext cx="1062268" cy="587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январь-декабрь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2024 года</a:t>
                </a:r>
                <a:endParaRPr lang="ru-RU" sz="9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endParaRPr lang="ru-RU" sz="6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78,1</a:t>
                </a:r>
                <a:endParaRPr lang="ru-RU" sz="14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grpSp>
        <p:nvGrpSpPr>
          <p:cNvPr id="134" name="Группа 133"/>
          <p:cNvGrpSpPr/>
          <p:nvPr/>
        </p:nvGrpSpPr>
        <p:grpSpPr>
          <a:xfrm>
            <a:off x="284855" y="6251137"/>
            <a:ext cx="5191913" cy="971344"/>
            <a:chOff x="284855" y="4527923"/>
            <a:chExt cx="5191913" cy="465326"/>
          </a:xfrm>
        </p:grpSpPr>
        <p:grpSp>
          <p:nvGrpSpPr>
            <p:cNvPr id="135" name="Группа 134"/>
            <p:cNvGrpSpPr/>
            <p:nvPr/>
          </p:nvGrpSpPr>
          <p:grpSpPr>
            <a:xfrm>
              <a:off x="284855" y="4527923"/>
              <a:ext cx="5191913" cy="465326"/>
              <a:chOff x="284855" y="4406003"/>
              <a:chExt cx="5191913" cy="465326"/>
            </a:xfrm>
          </p:grpSpPr>
          <p:grpSp>
            <p:nvGrpSpPr>
              <p:cNvPr id="139" name="Группа 138"/>
              <p:cNvGrpSpPr/>
              <p:nvPr/>
            </p:nvGrpSpPr>
            <p:grpSpPr>
              <a:xfrm>
                <a:off x="284855" y="4415012"/>
                <a:ext cx="4323537" cy="454427"/>
                <a:chOff x="6764481" y="6011441"/>
                <a:chExt cx="2802763" cy="683178"/>
              </a:xfrm>
            </p:grpSpPr>
            <p:sp>
              <p:nvSpPr>
                <p:cNvPr id="143" name="Скругленный прямоугольник 142"/>
                <p:cNvSpPr/>
                <p:nvPr/>
              </p:nvSpPr>
              <p:spPr>
                <a:xfrm>
                  <a:off x="6764481" y="6011441"/>
                  <a:ext cx="2802763" cy="683178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44" name="Прямоугольник 143"/>
                <p:cNvSpPr/>
                <p:nvPr/>
              </p:nvSpPr>
              <p:spPr>
                <a:xfrm>
                  <a:off x="6835641" y="6073438"/>
                  <a:ext cx="1696641" cy="465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Потребительские расходы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на </a:t>
                  </a:r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душу населения, 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т</a:t>
                  </a:r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ыс. рублей</a:t>
                  </a:r>
                  <a:endParaRPr lang="ru-RU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  <p:grpSp>
            <p:nvGrpSpPr>
              <p:cNvPr id="140" name="Группа 139"/>
              <p:cNvGrpSpPr/>
              <p:nvPr/>
            </p:nvGrpSpPr>
            <p:grpSpPr>
              <a:xfrm>
                <a:off x="4414500" y="4406003"/>
                <a:ext cx="1062268" cy="465326"/>
                <a:chOff x="8246300" y="5593026"/>
                <a:chExt cx="1062268" cy="699563"/>
              </a:xfrm>
            </p:grpSpPr>
            <p:sp>
              <p:nvSpPr>
                <p:cNvPr id="141" name="Скругленный прямоугольник 140"/>
                <p:cNvSpPr/>
                <p:nvPr/>
              </p:nvSpPr>
              <p:spPr>
                <a:xfrm>
                  <a:off x="8268127" y="5593026"/>
                  <a:ext cx="1018614" cy="683178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42" name="Прямоугольник 141"/>
                <p:cNvSpPr/>
                <p:nvPr/>
              </p:nvSpPr>
              <p:spPr>
                <a:xfrm>
                  <a:off x="8246300" y="5705187"/>
                  <a:ext cx="1062268" cy="58740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январь-декабрь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2023 года</a:t>
                  </a:r>
                  <a:endPara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314,9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136" name="Группа 135"/>
            <p:cNvGrpSpPr/>
            <p:nvPr/>
          </p:nvGrpSpPr>
          <p:grpSpPr>
            <a:xfrm>
              <a:off x="2920479" y="4536922"/>
              <a:ext cx="1062268" cy="456314"/>
              <a:chOff x="8246300" y="5593026"/>
              <a:chExt cx="1062268" cy="686016"/>
            </a:xfrm>
          </p:grpSpPr>
          <p:sp>
            <p:nvSpPr>
              <p:cNvPr id="137" name="Скругленный прямоугольник 136"/>
              <p:cNvSpPr/>
              <p:nvPr/>
            </p:nvSpPr>
            <p:spPr>
              <a:xfrm>
                <a:off x="8268127" y="5593026"/>
                <a:ext cx="1018614" cy="68317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38" name="Прямоугольник 137"/>
              <p:cNvSpPr/>
              <p:nvPr/>
            </p:nvSpPr>
            <p:spPr>
              <a:xfrm>
                <a:off x="8246300" y="5691639"/>
                <a:ext cx="1062268" cy="5874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январь-декабрь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2024 </a:t>
                </a:r>
                <a:r>
                  <a: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года</a:t>
                </a:r>
              </a:p>
              <a:p>
                <a:pPr lvl="0" algn="ctr"/>
                <a:endParaRPr lang="ru-RU" sz="6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356,7</a:t>
                </a:r>
                <a:endParaRPr lang="ru-RU" sz="1400" dirty="0">
                  <a:solidFill>
                    <a:schemeClr val="bg2">
                      <a:lumMod val="1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sp>
        <p:nvSpPr>
          <p:cNvPr id="145" name="Прямоугольник 144"/>
          <p:cNvSpPr/>
          <p:nvPr/>
        </p:nvSpPr>
        <p:spPr>
          <a:xfrm flipH="1">
            <a:off x="1548086" y="119226"/>
            <a:ext cx="8895988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Потребительский рынок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3071" y="446142"/>
            <a:ext cx="10170243" cy="3316010"/>
          </a:xfrm>
          <a:prstGeom prst="rect">
            <a:avLst/>
          </a:prstGeom>
          <a:noFill/>
          <a:ln/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accent3">
                <a:shade val="30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 anchor="ctr">
            <a:spAutoFit/>
          </a:bodyPr>
          <a:lstStyle>
            <a:lvl1pPr indent="449263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Жилищно-коммунальный комплекс города представлен следующими основными организациями: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муниципальное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унитарное предприятие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Тепловодоканал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осуществляет производство и снабжение тепловой энергией, водоснабжение, водоотведение, обслуживание сетей газоснабжения;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«Газпром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Энергосбыт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Тюмень» реализует электрическую энергию всем категориям потребителей;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«Городские электрические сети» осуществляет технический ремонт и обслуживание сетей электроснабжения и трансформаторных подстанций;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«ЮТЭК – Региональные сети» осуществляет строительство, реконструкцию объектов электросетевого хозяйства на территории города, имеет статус «сетевой организации»;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общество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ограниченной ответственностью «Жилищно-коммунальное управление» является как управляющей организацией в городе Мегионе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пгт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Высокий, которая через общество с ограниченной ответственностью «Жилищно-эксплуатационная компания» выполняет работы по управлению, содержанию и текущему ремонту основной массы многоквартирных домов, так и оказывает услуги по откачке и вывозу жидких бытовых отходов из неблагоустроенного жилищного фонда, завозу питьевой воды автотранспортом в неблагоустроенном жилфонде, утилизации (захоронению) твердых коммунальных отходов;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Мегионгазсервис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осуществляет реализацию потребителям сжиженного газа на территории городского округа транспортировку газа по газовым сетям;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«Югра-Экология» осуществляет функции регионального оператора по обращению с твердыми коммунальными отходами.</a:t>
            </a:r>
          </a:p>
        </p:txBody>
      </p:sp>
      <p:sp>
        <p:nvSpPr>
          <p:cNvPr id="14344" name="Прямоугольник 5"/>
          <p:cNvSpPr>
            <a:spLocks noChangeArrowheads="1"/>
          </p:cNvSpPr>
          <p:nvPr/>
        </p:nvSpPr>
        <p:spPr bwMode="auto">
          <a:xfrm>
            <a:off x="238106" y="510796"/>
            <a:ext cx="10185208" cy="47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828" tIns="50914" rIns="101828" bIns="50914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4345" name="Группа 16"/>
          <p:cNvGrpSpPr>
            <a:grpSpLocks/>
          </p:cNvGrpSpPr>
          <p:nvPr/>
        </p:nvGrpSpPr>
        <p:grpSpPr bwMode="auto">
          <a:xfrm>
            <a:off x="6246972" y="4493427"/>
            <a:ext cx="3733380" cy="963536"/>
            <a:chOff x="7380690" y="3388774"/>
            <a:chExt cx="2756576" cy="964647"/>
          </a:xfrm>
        </p:grpSpPr>
        <p:sp>
          <p:nvSpPr>
            <p:cNvPr id="14360" name="Овал 25"/>
            <p:cNvSpPr>
              <a:spLocks/>
            </p:cNvSpPr>
            <p:nvPr/>
          </p:nvSpPr>
          <p:spPr bwMode="auto">
            <a:xfrm>
              <a:off x="7380690" y="3388774"/>
              <a:ext cx="1368679" cy="964647"/>
            </a:xfrm>
            <a:prstGeom prst="ellipse">
              <a:avLst/>
            </a:prstGeom>
            <a:noFill/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3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7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2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720,2                      млн рублей</a:t>
              </a:r>
              <a:endPara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61" name="Овал 26"/>
            <p:cNvSpPr>
              <a:spLocks/>
            </p:cNvSpPr>
            <p:nvPr/>
          </p:nvSpPr>
          <p:spPr bwMode="auto">
            <a:xfrm>
              <a:off x="8849863" y="3388774"/>
              <a:ext cx="1287403" cy="964647"/>
            </a:xfrm>
            <a:prstGeom prst="ellipse">
              <a:avLst/>
            </a:prstGeom>
            <a:noFill/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3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7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2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b="1" noProof="0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648</a:t>
              </a: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,5</a:t>
              </a:r>
            </a:p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млн рублей</a:t>
              </a:r>
              <a:endPara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5613927" y="3835284"/>
            <a:ext cx="4809387" cy="50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1828" tIns="50914" rIns="101828" bIns="50914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11200" indent="-25400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271588" indent="-2540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423988" indent="-2540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1730375" indent="-2540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1875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6447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1019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5591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Уровень дебиторской задолженности </a:t>
            </a:r>
            <a:r>
              <a:rPr kumimoji="0" lang="ru-RU" alt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за </a:t>
            </a:r>
            <a:r>
              <a:rPr kumimoji="0" lang="ru-RU" alt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жилищно-коммунальные услуги</a:t>
            </a:r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6112048" y="6237093"/>
            <a:ext cx="4011613" cy="1053451"/>
          </a:xfrm>
          <a:prstGeom prst="upArrowCallout">
            <a:avLst>
              <a:gd name="adj1" fmla="val 133679"/>
              <a:gd name="adj2" fmla="val 156687"/>
              <a:gd name="adj3" fmla="val 25000"/>
              <a:gd name="adj4" fmla="val 70708"/>
            </a:avLst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28" tIns="50914" rIns="101828" bIns="50914">
            <a:spAutoFit/>
          </a:bodyPr>
          <a:lstStyle/>
          <a:p>
            <a:pPr marL="0" marR="0" lvl="0" indent="0" algn="just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структуре задолженности за жилищно-коммунальные услуги наибольшую долю занимает задолженность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населения.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38106" y="5812477"/>
            <a:ext cx="4827084" cy="1305577"/>
          </a:xfrm>
          <a:prstGeom prst="flowChartAlternateProcess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>
            <a:spAutoFit/>
          </a:bodyPr>
          <a:lstStyle/>
          <a:p>
            <a:pPr marL="0" marR="0" lvl="0" indent="0" algn="just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целях сокращения дебиторской задолженности за жилищно-коммунальные услуги ведется активная работа, направленная на применение методов оперативно-технического воздействия, информационно-разъяснительной работы и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претензионно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-исковой работы.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2049" y="5539592"/>
            <a:ext cx="20016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Январь-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брь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2024 года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72143" y="5563855"/>
            <a:ext cx="188564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Январь-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брь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2023 года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3071" y="3986748"/>
            <a:ext cx="4827084" cy="12023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 итогам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январь-</a:t>
            </a:r>
            <a:r>
              <a:rPr lang="ru-RU" altLang="ru-RU" sz="1400" noProof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дека</a:t>
            </a:r>
            <a:r>
              <a:rPr lang="ru-RU" alt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брь</a:t>
            </a:r>
            <a:r>
              <a:rPr lang="ru-RU" alt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года общая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сумма дебиторской задолженности за жилищно-коммунальные услуги всех потребителей составляет </a:t>
            </a:r>
            <a:r>
              <a:rPr lang="ru-RU" altLang="ru-RU" sz="1400" noProof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720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,2 млн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рублей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14963" y="5958899"/>
            <a:ext cx="870551" cy="323533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67,4%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2048" y="5958899"/>
            <a:ext cx="870551" cy="323533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62,0%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32535" y="32892"/>
            <a:ext cx="7900328" cy="41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1828" tIns="50914" rIns="101828" bIns="50914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charset="0"/>
              </a:defRPr>
            </a:lvl5pPr>
            <a:lvl6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all" spc="0" normalizeH="0" baseline="0" noProof="0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Georgia" pitchFamily="18" charset="0"/>
                <a:ea typeface="+mn-ea"/>
                <a:cs typeface="Arial" pitchFamily="34" charset="0"/>
              </a:rPr>
              <a:t>Жилищно-коммунальное хозяйство</a:t>
            </a:r>
            <a:endParaRPr kumimoji="0" lang="ru-RU" altLang="ru-RU" sz="2000" b="1" i="0" u="none" strike="noStrike" kern="1200" cap="all" spc="0" normalizeH="0" baseline="0" noProof="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Georgia" pitchFamily="18" charset="0"/>
              <a:ea typeface="+mn-ea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62" y="699649"/>
            <a:ext cx="316033" cy="31603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15" y="1105675"/>
            <a:ext cx="316033" cy="31603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4" y="2104147"/>
            <a:ext cx="316033" cy="30885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31" y="1709430"/>
            <a:ext cx="316033" cy="316033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31" y="3042420"/>
            <a:ext cx="316033" cy="30885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02" y="3453294"/>
            <a:ext cx="316033" cy="30885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97" y="1306621"/>
            <a:ext cx="316033" cy="308858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73" y="4629557"/>
            <a:ext cx="1840581" cy="143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4030" y="-2595"/>
            <a:ext cx="9396958" cy="490948"/>
            <a:chOff x="-2" y="254069"/>
            <a:chExt cx="10440990" cy="490948"/>
          </a:xfrm>
        </p:grpSpPr>
        <p:sp>
          <p:nvSpPr>
            <p:cNvPr id="3" name="Прямоугольник 2"/>
            <p:cNvSpPr/>
            <p:nvPr/>
          </p:nvSpPr>
          <p:spPr>
            <a:xfrm flipH="1">
              <a:off x="-2" y="302671"/>
              <a:ext cx="10440990" cy="442346"/>
            </a:xfrm>
            <a:prstGeom prst="rect">
              <a:avLst/>
            </a:prstGeom>
            <a:gradFill>
              <a:gsLst>
                <a:gs pos="70000">
                  <a:srgbClr val="00B050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19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83990" y="254069"/>
              <a:ext cx="1904689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ln w="9525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12700" dist="38100" dir="2700000" algn="tl" rotWithShape="0">
                      <a:schemeClr val="accent1">
                        <a:lumMod val="50000"/>
                      </a:schemeClr>
                    </a:outerShdw>
                  </a:effectLst>
                  <a:latin typeface="DIN Pro Bold" panose="020B0804020101020102" pitchFamily="34" charset="0"/>
                  <a:cs typeface="DIN Pro Bold" panose="020B0804020101020102" pitchFamily="34" charset="0"/>
                </a:rPr>
                <a:t>Рынок труда</a:t>
              </a:r>
              <a:endParaRPr lang="ru-RU" sz="2400" b="1" i="1" dirty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endParaRPr>
            </a:p>
          </p:txBody>
        </p:sp>
      </p:grp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4943709"/>
              </p:ext>
            </p:extLst>
          </p:nvPr>
        </p:nvGraphicFramePr>
        <p:xfrm>
          <a:off x="5652542" y="1099614"/>
          <a:ext cx="41764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34" y="4266208"/>
            <a:ext cx="3672408" cy="2883586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017846"/>
              </p:ext>
            </p:extLst>
          </p:nvPr>
        </p:nvGraphicFramePr>
        <p:xfrm>
          <a:off x="248418" y="713558"/>
          <a:ext cx="482806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254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Январь-декабрь</a:t>
                      </a:r>
                    </a:p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Январь-декабрь 2024 года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16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экономически активного населения,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40 188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42 279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3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занятого 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экономике населения,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330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43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официально признанных безработными на конец года,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74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зарегистрированной безработицы, % от численности экономически активного населения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95849"/>
              </p:ext>
            </p:extLst>
          </p:nvPr>
        </p:nvGraphicFramePr>
        <p:xfrm>
          <a:off x="4105882" y="4241390"/>
          <a:ext cx="6120680" cy="27919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77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</a:t>
                      </a:r>
                    </a:p>
                  </a:txBody>
                  <a:tcPr marL="9525" marR="9525" marT="48895" marB="488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Январь-декабрь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Январь-декабрь*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Среднемесячная заработная плата по крупным и средним предприятиям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108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849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120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Times New Roman"/>
                        </a:rPr>
                        <a:t> 971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111,1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 по отраслям: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добыча полезных ископаемых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16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9 769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170 019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100,1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обрабатывающие производства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79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112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88 460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111,8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97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124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112 007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115,3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торговля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55 735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65 286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117,1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73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810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91 156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123,5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99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235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114 118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115,0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Деятельность в области культуры, спорта, организации досуга и развлечений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87 384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99 013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113,3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428406" y="3811059"/>
            <a:ext cx="565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среднемесячной заработной платы по отраслям экономики работников крупных и средних предприятий </a:t>
            </a:r>
            <a:r>
              <a:rPr lang="ru-RU" sz="120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город Мегион</a:t>
            </a:r>
            <a:endParaRPr lang="ru-RU" sz="1200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05882" y="7002052"/>
            <a:ext cx="61206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данные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1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13838</TotalTime>
  <Words>1121</Words>
  <Application>Microsoft Office PowerPoint</Application>
  <PresentationFormat>Произвольный</PresentationFormat>
  <Paragraphs>251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DIN Pro Bold</vt:lpstr>
      <vt:lpstr>Georgia</vt:lpstr>
      <vt:lpstr>Times New Roman</vt:lpstr>
      <vt:lpstr>Trebuchet MS</vt:lpstr>
      <vt:lpstr>Воздушный поток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Администрация г.Мегион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Показатели оплаты труда по отраслям экономики городского округа город Мегион</dc:title>
  <dc:creator>Суяримбетова Галия Нуримановна</dc:creator>
  <cp:lastModifiedBy>Галиева Оксана Васильевна</cp:lastModifiedBy>
  <cp:revision>1293</cp:revision>
  <cp:lastPrinted>2024-10-23T04:55:46Z</cp:lastPrinted>
  <dcterms:created xsi:type="dcterms:W3CDTF">2015-03-02T11:51:42Z</dcterms:created>
  <dcterms:modified xsi:type="dcterms:W3CDTF">2025-01-30T07:55:57Z</dcterms:modified>
</cp:coreProperties>
</file>