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3.xml" ContentType="application/vnd.openxmlformats-officedocument.drawingml.chartshapes+xml"/>
  <Override PartName="/ppt/charts/chart7.xml" ContentType="application/vnd.openxmlformats-officedocument.drawingml.chart+xml"/>
  <Override PartName="/ppt/drawings/drawing4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8.xml" ContentType="application/vnd.openxmlformats-officedocument.drawingml.chart+xml"/>
  <Override PartName="/ppt/drawings/drawing5.xml" ContentType="application/vnd.openxmlformats-officedocument.drawingml.chartshapes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9" r:id="rId2"/>
    <p:sldId id="260" r:id="rId3"/>
    <p:sldId id="263" r:id="rId4"/>
    <p:sldId id="265" r:id="rId5"/>
    <p:sldId id="269" r:id="rId6"/>
    <p:sldId id="267" r:id="rId7"/>
    <p:sldId id="266" r:id="rId8"/>
    <p:sldId id="257" r:id="rId9"/>
    <p:sldId id="273" r:id="rId10"/>
    <p:sldId id="275" r:id="rId11"/>
    <p:sldId id="274" r:id="rId12"/>
  </p:sldIdLst>
  <p:sldSz cx="10440988" cy="7380288"/>
  <p:notesSz cx="6858000" cy="9144000"/>
  <p:defaultTextStyle>
    <a:defPPr>
      <a:defRPr lang="ru-RU"/>
    </a:defPPr>
    <a:lvl1pPr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508000" indent="-50800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1017588" indent="-103188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527175" indent="-155575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2035175" indent="-206375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EB35"/>
    <a:srgbClr val="FF66CC"/>
    <a:srgbClr val="F6DAF5"/>
    <a:srgbClr val="000000"/>
    <a:srgbClr val="FF99CC"/>
    <a:srgbClr val="FFCCFF"/>
    <a:srgbClr val="FFCCCC"/>
    <a:srgbClr val="CCECFF"/>
    <a:srgbClr val="A05E93"/>
    <a:srgbClr val="D6FA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03447BB-5D67-496B-8E87-E561075AD55C}" styleName="Темный стиль 1 -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85" autoAdjust="0"/>
  </p:normalViewPr>
  <p:slideViewPr>
    <p:cSldViewPr>
      <p:cViewPr>
        <p:scale>
          <a:sx n="90" d="100"/>
          <a:sy n="90" d="100"/>
        </p:scale>
        <p:origin x="2102" y="-58"/>
      </p:cViewPr>
      <p:guideLst>
        <p:guide orient="horz" pos="2325"/>
        <p:guide pos="328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0.xlsx"/><Relationship Id="rId1" Type="http://schemas.openxmlformats.org/officeDocument/2006/relationships/image" Target="../media/image14.jpg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1.xlsx"/><Relationship Id="rId1" Type="http://schemas.openxmlformats.org/officeDocument/2006/relationships/image" Target="../media/image15.jpg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2.xlsx"/><Relationship Id="rId1" Type="http://schemas.openxmlformats.org/officeDocument/2006/relationships/image" Target="../media/image3.jpg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image" Target="../media/image4.jpg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plotArea>
      <c:layout>
        <c:manualLayout>
          <c:layoutTarget val="inner"/>
          <c:xMode val="edge"/>
          <c:yMode val="edge"/>
          <c:x val="4.1979099348898638E-2"/>
          <c:y val="0"/>
          <c:w val="0.95701339072502845"/>
          <c:h val="0.815351245694922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2013 год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73000"/>
                    <a:satMod val="150000"/>
                  </a:schemeClr>
                </a:gs>
                <a:gs pos="25000">
                  <a:schemeClr val="accent3">
                    <a:tint val="96000"/>
                    <a:shade val="80000"/>
                    <a:satMod val="105000"/>
                  </a:schemeClr>
                </a:gs>
                <a:gs pos="38000">
                  <a:schemeClr val="accent3">
                    <a:tint val="96000"/>
                    <a:shade val="59000"/>
                    <a:satMod val="120000"/>
                  </a:schemeClr>
                </a:gs>
                <a:gs pos="55000">
                  <a:schemeClr val="accent3">
                    <a:shade val="57000"/>
                    <a:satMod val="120000"/>
                  </a:schemeClr>
                </a:gs>
                <a:gs pos="80000">
                  <a:schemeClr val="accent3">
                    <a:shade val="56000"/>
                    <a:satMod val="145000"/>
                  </a:schemeClr>
                </a:gs>
                <a:gs pos="88000">
                  <a:schemeClr val="accent3">
                    <a:shade val="63000"/>
                    <a:satMod val="160000"/>
                  </a:schemeClr>
                </a:gs>
                <a:gs pos="100000">
                  <a:schemeClr val="accent3">
                    <a:tint val="99555"/>
                    <a:satMod val="155000"/>
                  </a:schemeClr>
                </a:gs>
              </a:gsLst>
              <a:lin ang="5400000" scaled="1"/>
            </a:gradFill>
            <a:ln>
              <a:noFill/>
            </a:ln>
            <a:effectLst>
              <a:glow rad="76200">
                <a:schemeClr val="accent3">
                  <a:tint val="30000"/>
                  <a:shade val="95000"/>
                  <a:satMod val="300000"/>
                  <a:alpha val="50000"/>
                </a:schemeClr>
              </a:glow>
            </a:effectLst>
            <a:scene3d>
              <a:camera prst="orthographicFront" fov="0">
                <a:rot lat="0" lon="0" rev="0"/>
              </a:camera>
              <a:lightRig rig="harsh" dir="t">
                <a:rot lat="6000000" lon="6000000" rev="0"/>
              </a:lightRig>
            </a:scene3d>
            <a:sp3d contourW="10000" prstMaterial="metal">
              <a:bevelT w="20000" h="9000" prst="softRound"/>
              <a:contourClr>
                <a:schemeClr val="accent3">
                  <a:shade val="30000"/>
                  <a:satMod val="200000"/>
                </a:schemeClr>
              </a:contourClr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rPr>
                      <a:t>12506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9681490788973373E-3"/>
                  <c:y val="0.11189678262708334"/>
                </c:manualLayout>
              </c:layout>
              <c:tx>
                <c:rich>
                  <a:bodyPr/>
                  <a:lstStyle/>
                  <a:p>
                    <a:r>
                      <a:rPr lang="en-US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rPr>
                      <a:t>36597</a:t>
                    </a:r>
                    <a:endParaRPr lang="en-US" b="1" cap="none" spc="100" dirty="0">
                      <a:ln w="18000">
                        <a:solidFill>
                          <a:schemeClr val="accent1">
                            <a:satMod val="200000"/>
                            <a:tint val="72000"/>
                          </a:schemeClr>
                        </a:solidFill>
                        <a:prstDash val="solid"/>
                      </a:ln>
                      <a:solidFill>
                        <a:schemeClr val="accent1">
                          <a:satMod val="280000"/>
                          <a:tint val="100000"/>
                          <a:alpha val="5700"/>
                        </a:schemeClr>
                      </a:solidFill>
                      <a:effectLst>
                        <a:outerShdw blurRad="25000" dist="20000" dir="16020000" algn="tl">
                          <a:schemeClr val="accent1">
                            <a:satMod val="200000"/>
                            <a:shade val="1000"/>
                            <a:alpha val="60000"/>
                          </a:schemeClr>
                        </a:outerShdw>
                      </a:effectLst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 cap="none" spc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  <a:effectLst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Численность населения младше трудоспособного возраста</c:v>
                </c:pt>
                <c:pt idx="1">
                  <c:v>Численность населения трудоспособного возраста</c:v>
                </c:pt>
                <c:pt idx="2">
                  <c:v>Численность населения старше трудоспособного возраста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12506</c:v>
                </c:pt>
                <c:pt idx="1">
                  <c:v>36597</c:v>
                </c:pt>
                <c:pt idx="2">
                  <c:v>6426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 год </c:v>
                </c:pt>
              </c:strCache>
            </c:strRef>
          </c:tx>
          <c:spPr>
            <a:solidFill>
              <a:srgbClr val="92D050"/>
            </a:solidFill>
            <a:scene3d>
              <a:camera prst="orthographicFront"/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c:spPr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4">
                      <a:tint val="73000"/>
                      <a:satMod val="150000"/>
                    </a:schemeClr>
                  </a:gs>
                  <a:gs pos="25000">
                    <a:schemeClr val="accent4">
                      <a:tint val="96000"/>
                      <a:shade val="80000"/>
                      <a:satMod val="105000"/>
                    </a:schemeClr>
                  </a:gs>
                  <a:gs pos="38000">
                    <a:schemeClr val="accent4">
                      <a:tint val="96000"/>
                      <a:shade val="59000"/>
                      <a:satMod val="120000"/>
                    </a:schemeClr>
                  </a:gs>
                  <a:gs pos="55000">
                    <a:schemeClr val="accent4">
                      <a:shade val="57000"/>
                      <a:satMod val="120000"/>
                    </a:schemeClr>
                  </a:gs>
                  <a:gs pos="80000">
                    <a:schemeClr val="accent4">
                      <a:shade val="56000"/>
                      <a:satMod val="145000"/>
                    </a:schemeClr>
                  </a:gs>
                  <a:gs pos="88000">
                    <a:schemeClr val="accent4">
                      <a:shade val="63000"/>
                      <a:satMod val="160000"/>
                    </a:schemeClr>
                  </a:gs>
                  <a:gs pos="100000">
                    <a:schemeClr val="accent4">
                      <a:tint val="99555"/>
                      <a:satMod val="155000"/>
                    </a:schemeClr>
                  </a:gs>
                </a:gsLst>
                <a:lin ang="5400000" scaled="1"/>
              </a:gradFill>
              <a:ln>
                <a:noFill/>
              </a:ln>
              <a:effectLst>
                <a:glow rad="76200">
                  <a:schemeClr val="accent4">
                    <a:tint val="30000"/>
                    <a:shade val="95000"/>
                    <a:satMod val="300000"/>
                    <a:alpha val="50000"/>
                  </a:schemeClr>
                </a:glow>
              </a:effectLst>
              <a:scene3d>
                <a:camera prst="orthographicFront" fov="0">
                  <a:rot lat="0" lon="0" rev="0"/>
                </a:camera>
                <a:lightRig rig="harsh" dir="t">
                  <a:rot lat="6000000" lon="6000000" rev="0"/>
                </a:lightRig>
              </a:scene3d>
              <a:sp3d contourW="10000" prstMaterial="metal">
                <a:bevelT w="20000" h="9000" prst="softRound"/>
                <a:contourClr>
                  <a:schemeClr val="accent4">
                    <a:shade val="30000"/>
                    <a:satMod val="200000"/>
                  </a:schemeClr>
                </a:contourClr>
              </a:sp3d>
            </c:spPr>
          </c:dPt>
          <c:dPt>
            <c:idx val="1"/>
            <c:invertIfNegative val="0"/>
            <c:bubble3D val="0"/>
            <c:spPr>
              <a:gradFill rotWithShape="1">
                <a:gsLst>
                  <a:gs pos="0">
                    <a:schemeClr val="accent4">
                      <a:tint val="73000"/>
                      <a:satMod val="150000"/>
                    </a:schemeClr>
                  </a:gs>
                  <a:gs pos="25000">
                    <a:schemeClr val="accent4">
                      <a:tint val="96000"/>
                      <a:shade val="80000"/>
                      <a:satMod val="105000"/>
                    </a:schemeClr>
                  </a:gs>
                  <a:gs pos="38000">
                    <a:schemeClr val="accent4">
                      <a:tint val="96000"/>
                      <a:shade val="59000"/>
                      <a:satMod val="120000"/>
                    </a:schemeClr>
                  </a:gs>
                  <a:gs pos="55000">
                    <a:schemeClr val="accent4">
                      <a:shade val="57000"/>
                      <a:satMod val="120000"/>
                    </a:schemeClr>
                  </a:gs>
                  <a:gs pos="80000">
                    <a:schemeClr val="accent4">
                      <a:shade val="56000"/>
                      <a:satMod val="145000"/>
                    </a:schemeClr>
                  </a:gs>
                  <a:gs pos="88000">
                    <a:schemeClr val="accent4">
                      <a:shade val="63000"/>
                      <a:satMod val="160000"/>
                    </a:schemeClr>
                  </a:gs>
                  <a:gs pos="100000">
                    <a:schemeClr val="accent4">
                      <a:tint val="99555"/>
                      <a:satMod val="155000"/>
                    </a:schemeClr>
                  </a:gs>
                </a:gsLst>
                <a:lin ang="5400000" scaled="1"/>
              </a:gradFill>
              <a:ln>
                <a:noFill/>
              </a:ln>
              <a:effectLst>
                <a:glow rad="76200">
                  <a:schemeClr val="accent4">
                    <a:tint val="30000"/>
                    <a:shade val="95000"/>
                    <a:satMod val="300000"/>
                    <a:alpha val="50000"/>
                  </a:schemeClr>
                </a:glow>
              </a:effectLst>
              <a:scene3d>
                <a:camera prst="orthographicFront" fov="0">
                  <a:rot lat="0" lon="0" rev="0"/>
                </a:camera>
                <a:lightRig rig="harsh" dir="t">
                  <a:rot lat="6000000" lon="6000000" rev="0"/>
                </a:lightRig>
              </a:scene3d>
              <a:sp3d contourW="10000" prstMaterial="metal">
                <a:bevelT w="20000" h="9000" prst="softRound"/>
                <a:contourClr>
                  <a:schemeClr val="accent4">
                    <a:shade val="30000"/>
                    <a:satMod val="200000"/>
                  </a:schemeClr>
                </a:contourClr>
              </a:sp3d>
            </c:spPr>
          </c:dPt>
          <c:dPt>
            <c:idx val="2"/>
            <c:invertIfNegative val="0"/>
            <c:bubble3D val="0"/>
            <c:spPr>
              <a:gradFill rotWithShape="1">
                <a:gsLst>
                  <a:gs pos="0">
                    <a:schemeClr val="accent4">
                      <a:tint val="73000"/>
                      <a:satMod val="150000"/>
                    </a:schemeClr>
                  </a:gs>
                  <a:gs pos="25000">
                    <a:schemeClr val="accent4">
                      <a:tint val="96000"/>
                      <a:shade val="80000"/>
                      <a:satMod val="105000"/>
                    </a:schemeClr>
                  </a:gs>
                  <a:gs pos="38000">
                    <a:schemeClr val="accent4">
                      <a:tint val="96000"/>
                      <a:shade val="59000"/>
                      <a:satMod val="120000"/>
                    </a:schemeClr>
                  </a:gs>
                  <a:gs pos="55000">
                    <a:schemeClr val="accent4">
                      <a:shade val="57000"/>
                      <a:satMod val="120000"/>
                    </a:schemeClr>
                  </a:gs>
                  <a:gs pos="80000">
                    <a:schemeClr val="accent4">
                      <a:shade val="56000"/>
                      <a:satMod val="145000"/>
                    </a:schemeClr>
                  </a:gs>
                  <a:gs pos="88000">
                    <a:schemeClr val="accent4">
                      <a:shade val="63000"/>
                      <a:satMod val="160000"/>
                    </a:schemeClr>
                  </a:gs>
                  <a:gs pos="100000">
                    <a:schemeClr val="accent4">
                      <a:tint val="99555"/>
                      <a:satMod val="155000"/>
                    </a:schemeClr>
                  </a:gs>
                </a:gsLst>
                <a:lin ang="5400000" scaled="1"/>
              </a:gradFill>
              <a:ln>
                <a:noFill/>
              </a:ln>
              <a:effectLst>
                <a:glow rad="76200">
                  <a:schemeClr val="accent4">
                    <a:tint val="30000"/>
                    <a:shade val="95000"/>
                    <a:satMod val="300000"/>
                    <a:alpha val="50000"/>
                  </a:schemeClr>
                </a:glow>
              </a:effectLst>
              <a:scene3d>
                <a:camera prst="orthographicFront" fov="0">
                  <a:rot lat="0" lon="0" rev="0"/>
                </a:camera>
                <a:lightRig rig="harsh" dir="t">
                  <a:rot lat="6000000" lon="6000000" rev="0"/>
                </a:lightRig>
              </a:scene3d>
              <a:sp3d contourW="10000" prstMaterial="metal">
                <a:bevelT w="20000" h="9000" prst="softRound"/>
                <a:contourClr>
                  <a:schemeClr val="accent4">
                    <a:shade val="30000"/>
                    <a:satMod val="200000"/>
                  </a:schemeClr>
                </a:contourClr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rPr>
                      <a:t>12793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9465356744399294E-3"/>
                  <c:y val="0.11344347330176408"/>
                </c:manualLayout>
              </c:layout>
              <c:tx>
                <c:rich>
                  <a:bodyPr/>
                  <a:lstStyle/>
                  <a:p>
                    <a:r>
                      <a:rPr lang="en-US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rPr>
                      <a:t>36331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 cap="none" spc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  <a:effectLst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Численность населения младше трудоспособного возраста</c:v>
                </c:pt>
                <c:pt idx="1">
                  <c:v>Численность населения трудоспособного возраста</c:v>
                </c:pt>
                <c:pt idx="2">
                  <c:v>Численность населения старше трудоспособного возраста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12793</c:v>
                </c:pt>
                <c:pt idx="1">
                  <c:v>36331</c:v>
                </c:pt>
                <c:pt idx="2">
                  <c:v>6856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375168"/>
        <c:axId val="34376704"/>
      </c:barChart>
      <c:catAx>
        <c:axId val="34375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00" b="1" cap="none" spc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defRPr>
            </a:pPr>
            <a:endParaRPr lang="ru-RU"/>
          </a:p>
        </c:txPr>
        <c:crossAx val="34376704"/>
        <c:crosses val="autoZero"/>
        <c:auto val="1"/>
        <c:lblAlgn val="ctr"/>
        <c:lblOffset val="100"/>
        <c:noMultiLvlLbl val="0"/>
      </c:catAx>
      <c:valAx>
        <c:axId val="34376704"/>
        <c:scaling>
          <c:orientation val="minMax"/>
        </c:scaling>
        <c:delete val="1"/>
        <c:axPos val="l"/>
        <c:title>
          <c:tx>
            <c:rich>
              <a:bodyPr/>
              <a:lstStyle/>
              <a:p>
                <a:pPr>
                  <a:defRPr sz="1000" b="1" i="0" u="none" strike="noStrike" cap="none" spc="0" baseline="0">
                    <a:ln w="18000">
                      <a:solidFill>
                        <a:schemeClr val="accent2">
                          <a:satMod val="140000"/>
                        </a:schemeClr>
                      </a:solidFill>
                      <a:prstDash val="solid"/>
                      <a:miter lim="800000"/>
                    </a:ln>
                    <a:noFill/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 sz="1000" b="1" cap="none" spc="0" dirty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человек</a:t>
                </a:r>
              </a:p>
            </c:rich>
          </c:tx>
          <c:layout>
            <c:manualLayout>
              <c:xMode val="edge"/>
              <c:yMode val="edge"/>
              <c:x val="2.0074509917029602E-2"/>
              <c:y val="0.3525850783250633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34375168"/>
        <c:crosses val="autoZero"/>
        <c:crossBetween val="between"/>
      </c:valAx>
      <c:spPr>
        <a:noFill/>
        <a:ln w="25393">
          <a:noFill/>
        </a:ln>
      </c:spPr>
    </c:plotArea>
    <c:plotVisOnly val="1"/>
    <c:dispBlanksAs val="gap"/>
    <c:showDLblsOverMax val="0"/>
  </c:chart>
  <c:spPr>
    <a:noFill/>
  </c:spPr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view3D>
      <c:rotX val="20"/>
      <c:hPercent val="20"/>
      <c:rotY val="30"/>
      <c:depthPercent val="250"/>
      <c:rAngAx val="1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5052357844259859E-2"/>
          <c:y val="3.7205522137751891E-2"/>
          <c:w val="0.98494764215574016"/>
          <c:h val="0.8336415001507768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FFFF00"/>
            </a:solidFill>
            <a:scene3d>
              <a:camera prst="orthographicFront"/>
              <a:lightRig rig="glow" dir="t">
                <a:rot lat="0" lon="0" rev="1800000"/>
              </a:lightRig>
            </a:scene3d>
            <a:sp3d prstMaterial="dkEdge">
              <a:bevelT w="20320" h="38100" prst="angle"/>
              <a:contourClr>
                <a:srgbClr val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0.11516987025882101"/>
                  <c:y val="-0.1365422027048476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0529342379551609"/>
                  <c:y val="-0.1286542507946456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7152162119177066E-2"/>
                  <c:y val="-0.131750342864247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0" cap="none" spc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I полугодие 2014 года</c:v>
                </c:pt>
                <c:pt idx="1">
                  <c:v>I полугодие 2015 года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1367</c:v>
                </c:pt>
                <c:pt idx="1">
                  <c:v>1412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I полугодие 2014 года</c:v>
                </c:pt>
                <c:pt idx="1">
                  <c:v>I полугодие 2015 года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I полугодие 2014 года</c:v>
                </c:pt>
                <c:pt idx="1">
                  <c:v>I полугодие 2015 года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5"/>
        <c:gapDepth val="0"/>
        <c:shape val="box"/>
        <c:axId val="172513920"/>
        <c:axId val="175702400"/>
        <c:axId val="0"/>
      </c:bar3DChart>
      <c:catAx>
        <c:axId val="172513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 sz="8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pPr>
            <a:endParaRPr lang="ru-RU"/>
          </a:p>
        </c:txPr>
        <c:crossAx val="1757024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5702400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72513920"/>
        <c:crosses val="autoZero"/>
        <c:crossBetween val="between"/>
      </c:valAx>
      <c:spPr>
        <a:blipFill dpi="0" rotWithShape="1">
          <a:blip xmlns:r="http://schemas.openxmlformats.org/officeDocument/2006/relationships" r:embed="rId1">
            <a:alphaModFix amt="71000"/>
          </a:blip>
          <a:srcRect/>
          <a:stretch>
            <a:fillRect l="-25000" t="-65000" b="-27000"/>
          </a:stretch>
        </a:blipFill>
        <a:ln w="25389">
          <a:noFill/>
        </a:ln>
      </c:spPr>
    </c:plotArea>
    <c:plotVisOnly val="1"/>
    <c:dispBlanksAs val="gap"/>
    <c:showDLblsOverMax val="0"/>
  </c:chart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901901797159076E-3"/>
          <c:y val="0.42181802496331661"/>
          <c:w val="0.98167028540037149"/>
          <c:h val="0.57818197503668345"/>
        </c:manualLayout>
      </c:layout>
      <c:barChart>
        <c:barDir val="bar"/>
        <c:grouping val="stacked"/>
        <c:varyColors val="0"/>
        <c:ser>
          <c:idx val="1"/>
          <c:order val="1"/>
          <c:spPr>
            <a:solidFill>
              <a:srgbClr val="993366"/>
            </a:solidFill>
            <a:ln w="6925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Sheet1!$B$1:$C$1</c:f>
              <c:strCache>
                <c:ptCount val="2"/>
                <c:pt idx="0">
                  <c:v>I полугодие 2014 года</c:v>
                </c:pt>
                <c:pt idx="1">
                  <c:v>I полугодие 2015 года</c:v>
                </c:pt>
              </c:strCache>
            </c:strRef>
          </c:cat>
          <c:val>
            <c:numLit>
              <c:formatCode>General</c:formatCode>
              <c:ptCount val="1"/>
              <c:pt idx="0">
                <c:v>0</c:v>
              </c:pt>
            </c:numLit>
          </c:val>
        </c:ser>
        <c:ser>
          <c:idx val="2"/>
          <c:order val="2"/>
          <c:spPr>
            <a:solidFill>
              <a:srgbClr val="FFFFCC"/>
            </a:solidFill>
            <a:ln w="6925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Sheet1!$B$1:$C$1</c:f>
              <c:strCache>
                <c:ptCount val="2"/>
                <c:pt idx="0">
                  <c:v>I полугодие 2014 года</c:v>
                </c:pt>
                <c:pt idx="1">
                  <c:v>I полугодие 2015 года</c:v>
                </c:pt>
              </c:strCache>
            </c:strRef>
          </c:cat>
          <c:val>
            <c:numLit>
              <c:formatCode>General</c:formatCode>
              <c:ptCount val="1"/>
              <c:pt idx="0">
                <c:v>0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175741568"/>
        <c:axId val="176882048"/>
      </c:barChar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gradFill rotWithShape="1">
              <a:gsLst>
                <a:gs pos="0">
                  <a:schemeClr val="accent4">
                    <a:tint val="73000"/>
                    <a:satMod val="150000"/>
                  </a:schemeClr>
                </a:gs>
                <a:gs pos="25000">
                  <a:schemeClr val="accent4">
                    <a:tint val="96000"/>
                    <a:shade val="80000"/>
                    <a:satMod val="105000"/>
                  </a:schemeClr>
                </a:gs>
                <a:gs pos="38000">
                  <a:schemeClr val="accent4">
                    <a:tint val="96000"/>
                    <a:shade val="59000"/>
                    <a:satMod val="120000"/>
                  </a:schemeClr>
                </a:gs>
                <a:gs pos="55000">
                  <a:schemeClr val="accent4">
                    <a:shade val="57000"/>
                    <a:satMod val="120000"/>
                  </a:schemeClr>
                </a:gs>
                <a:gs pos="80000">
                  <a:schemeClr val="accent4">
                    <a:shade val="56000"/>
                    <a:satMod val="145000"/>
                  </a:schemeClr>
                </a:gs>
                <a:gs pos="88000">
                  <a:schemeClr val="accent4">
                    <a:shade val="63000"/>
                    <a:satMod val="160000"/>
                  </a:schemeClr>
                </a:gs>
                <a:gs pos="100000">
                  <a:schemeClr val="accent4">
                    <a:tint val="99555"/>
                    <a:satMod val="155000"/>
                  </a:schemeClr>
                </a:gs>
              </a:gsLst>
              <a:lin ang="5400000" scaled="1"/>
            </a:gradFill>
            <a:ln>
              <a:noFill/>
            </a:ln>
            <a:effectLst>
              <a:glow rad="76200">
                <a:schemeClr val="accent4">
                  <a:tint val="30000"/>
                  <a:shade val="95000"/>
                  <a:satMod val="300000"/>
                  <a:alpha val="50000"/>
                </a:schemeClr>
              </a:glow>
            </a:effectLst>
            <a:scene3d>
              <a:camera prst="orthographicFront" fov="0">
                <a:rot lat="0" lon="0" rev="0"/>
              </a:camera>
              <a:lightRig rig="harsh" dir="t">
                <a:rot lat="6000000" lon="6000000" rev="0"/>
              </a:lightRig>
            </a:scene3d>
            <a:sp3d contourW="10000" prstMaterial="metal">
              <a:bevelT w="20000" h="9000" prst="softRound"/>
              <a:contourClr>
                <a:schemeClr val="accent4">
                  <a:shade val="30000"/>
                  <a:satMod val="200000"/>
                </a:schemeClr>
              </a:contourClr>
            </a:sp3d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Lbls>
            <c:dLbl>
              <c:idx val="0"/>
              <c:layout>
                <c:manualLayout>
                  <c:x val="-2.6578073089700997E-2"/>
                  <c:y val="0.264462711575747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3255813953488372E-2"/>
                  <c:y val="0.358912936287244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13849">
                <a:noFill/>
              </a:ln>
            </c:spPr>
            <c:txPr>
              <a:bodyPr/>
              <a:lstStyle/>
              <a:p>
                <a:pPr>
                  <a:defRPr sz="998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I полугодие 2014 года</c:v>
                </c:pt>
                <c:pt idx="1">
                  <c:v>I полугодие 2015 года</c:v>
                </c:pt>
              </c:strCache>
            </c:strRef>
          </c:cat>
          <c:val>
            <c:numRef>
              <c:f>Sheet1!$B$2:$C$2</c:f>
              <c:numCache>
                <c:formatCode>#,##0</c:formatCode>
                <c:ptCount val="2"/>
                <c:pt idx="0">
                  <c:v>2135</c:v>
                </c:pt>
                <c:pt idx="1">
                  <c:v>2612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176885760"/>
        <c:axId val="176883968"/>
      </c:barChart>
      <c:catAx>
        <c:axId val="17574156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68820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6882048"/>
        <c:scaling>
          <c:orientation val="minMax"/>
          <c:min val="0"/>
        </c:scaling>
        <c:delete val="1"/>
        <c:axPos val="b"/>
        <c:title>
          <c:tx>
            <c:rich>
              <a:bodyPr/>
              <a:lstStyle/>
              <a:p>
                <a:pPr>
                  <a:defRPr sz="650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/>
                  <a:t>человек</a:t>
                </a:r>
              </a:p>
            </c:rich>
          </c:tx>
          <c:layout>
            <c:manualLayout>
              <c:xMode val="edge"/>
              <c:yMode val="edge"/>
              <c:x val="0.90700279231563108"/>
              <c:y val="0"/>
            </c:manualLayout>
          </c:layout>
          <c:overlay val="0"/>
          <c:spPr>
            <a:noFill/>
            <a:ln w="13849">
              <a:noFill/>
            </a:ln>
          </c:spPr>
        </c:title>
        <c:numFmt formatCode="General" sourceLinked="1"/>
        <c:majorTickMark val="out"/>
        <c:minorTickMark val="none"/>
        <c:tickLblPos val="nextTo"/>
        <c:crossAx val="175741568"/>
        <c:crosses val="autoZero"/>
        <c:crossBetween val="between"/>
      </c:valAx>
      <c:valAx>
        <c:axId val="176883968"/>
        <c:scaling>
          <c:orientation val="minMax"/>
        </c:scaling>
        <c:delete val="1"/>
        <c:axPos val="r"/>
        <c:numFmt formatCode="#,##0" sourceLinked="1"/>
        <c:majorTickMark val="out"/>
        <c:minorTickMark val="none"/>
        <c:tickLblPos val="nextTo"/>
        <c:crossAx val="176885760"/>
        <c:crosses val="max"/>
        <c:crossBetween val="between"/>
      </c:valAx>
      <c:catAx>
        <c:axId val="176885760"/>
        <c:scaling>
          <c:orientation val="minMax"/>
        </c:scaling>
        <c:delete val="1"/>
        <c:axPos val="b"/>
        <c:majorTickMark val="out"/>
        <c:minorTickMark val="none"/>
        <c:tickLblPos val="nextTo"/>
        <c:crossAx val="176883968"/>
        <c:crosses val="autoZero"/>
        <c:auto val="1"/>
        <c:lblAlgn val="ctr"/>
        <c:lblOffset val="100"/>
        <c:noMultiLvlLbl val="0"/>
      </c:catAx>
      <c:spPr>
        <a:noFill/>
        <a:ln w="25388">
          <a:noFill/>
        </a:ln>
      </c:spPr>
    </c:plotArea>
    <c:plotVisOnly val="1"/>
    <c:dispBlanksAs val="gap"/>
    <c:showDLblsOverMax val="0"/>
  </c:chart>
  <c:spPr>
    <a:blipFill dpi="0" rotWithShape="1">
      <a:blip xmlns:r="http://schemas.openxmlformats.org/officeDocument/2006/relationships" r:embed="rId1">
        <a:alphaModFix amt="72000"/>
      </a:blip>
      <a:srcRect/>
      <a:stretch>
        <a:fillRect l="7000" t="-46000" b="-37000"/>
      </a:stretch>
    </a:blipFill>
    <a:ln>
      <a:noFill/>
    </a:ln>
  </c:spPr>
  <c:txPr>
    <a:bodyPr/>
    <a:lstStyle/>
    <a:p>
      <a:pPr>
        <a:defRPr sz="65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7.0885031622529446E-2"/>
          <c:w val="0.98983938020219231"/>
          <c:h val="0.64745537012711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Число родившихся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3">
                      <a:tint val="73000"/>
                      <a:satMod val="150000"/>
                    </a:schemeClr>
                  </a:gs>
                  <a:gs pos="25000">
                    <a:schemeClr val="accent3">
                      <a:tint val="96000"/>
                      <a:shade val="80000"/>
                      <a:satMod val="105000"/>
                    </a:schemeClr>
                  </a:gs>
                  <a:gs pos="38000">
                    <a:schemeClr val="accent3">
                      <a:tint val="96000"/>
                      <a:shade val="59000"/>
                      <a:satMod val="120000"/>
                    </a:schemeClr>
                  </a:gs>
                  <a:gs pos="55000">
                    <a:schemeClr val="accent3">
                      <a:shade val="57000"/>
                      <a:satMod val="120000"/>
                    </a:schemeClr>
                  </a:gs>
                  <a:gs pos="80000">
                    <a:schemeClr val="accent3">
                      <a:shade val="56000"/>
                      <a:satMod val="145000"/>
                    </a:schemeClr>
                  </a:gs>
                  <a:gs pos="88000">
                    <a:schemeClr val="accent3">
                      <a:shade val="63000"/>
                      <a:satMod val="160000"/>
                    </a:schemeClr>
                  </a:gs>
                  <a:gs pos="100000">
                    <a:schemeClr val="accent3">
                      <a:tint val="99555"/>
                      <a:satMod val="155000"/>
                    </a:schemeClr>
                  </a:gs>
                </a:gsLst>
                <a:lin ang="5400000" scaled="1"/>
              </a:gradFill>
              <a:ln>
                <a:noFill/>
              </a:ln>
              <a:effectLst>
                <a:glow rad="76200">
                  <a:schemeClr val="accent3">
                    <a:tint val="30000"/>
                    <a:shade val="95000"/>
                    <a:satMod val="300000"/>
                    <a:alpha val="50000"/>
                  </a:schemeClr>
                </a:glow>
              </a:effectLst>
              <a:scene3d>
                <a:camera prst="orthographicFront" fov="0">
                  <a:rot lat="0" lon="0" rev="0"/>
                </a:camera>
                <a:lightRig rig="harsh" dir="t">
                  <a:rot lat="6000000" lon="6000000" rev="0"/>
                </a:lightRig>
              </a:scene3d>
              <a:sp3d contourW="10000" prstMaterial="metal">
                <a:bevelT w="20000" h="9000" prst="softRound"/>
                <a:contourClr>
                  <a:schemeClr val="accent3">
                    <a:shade val="30000"/>
                    <a:satMod val="200000"/>
                  </a:schemeClr>
                </a:contourClr>
              </a:sp3d>
            </c:spPr>
          </c:dPt>
          <c:dPt>
            <c:idx val="1"/>
            <c:invertIfNegative val="0"/>
            <c:bubble3D val="0"/>
            <c:spPr>
              <a:gradFill rotWithShape="1">
                <a:gsLst>
                  <a:gs pos="0">
                    <a:schemeClr val="accent3">
                      <a:tint val="73000"/>
                      <a:satMod val="150000"/>
                    </a:schemeClr>
                  </a:gs>
                  <a:gs pos="25000">
                    <a:schemeClr val="accent3">
                      <a:tint val="96000"/>
                      <a:shade val="80000"/>
                      <a:satMod val="105000"/>
                    </a:schemeClr>
                  </a:gs>
                  <a:gs pos="38000">
                    <a:schemeClr val="accent3">
                      <a:tint val="96000"/>
                      <a:shade val="59000"/>
                      <a:satMod val="120000"/>
                    </a:schemeClr>
                  </a:gs>
                  <a:gs pos="55000">
                    <a:schemeClr val="accent3">
                      <a:shade val="57000"/>
                      <a:satMod val="120000"/>
                    </a:schemeClr>
                  </a:gs>
                  <a:gs pos="80000">
                    <a:schemeClr val="accent3">
                      <a:shade val="56000"/>
                      <a:satMod val="145000"/>
                    </a:schemeClr>
                  </a:gs>
                  <a:gs pos="88000">
                    <a:schemeClr val="accent3">
                      <a:shade val="63000"/>
                      <a:satMod val="160000"/>
                    </a:schemeClr>
                  </a:gs>
                  <a:gs pos="100000">
                    <a:schemeClr val="accent3">
                      <a:tint val="99555"/>
                      <a:satMod val="155000"/>
                    </a:schemeClr>
                  </a:gs>
                </a:gsLst>
                <a:lin ang="5400000" scaled="1"/>
              </a:gradFill>
              <a:ln>
                <a:noFill/>
              </a:ln>
              <a:effectLst>
                <a:glow rad="76200">
                  <a:schemeClr val="accent3">
                    <a:tint val="30000"/>
                    <a:shade val="95000"/>
                    <a:satMod val="300000"/>
                    <a:alpha val="50000"/>
                  </a:schemeClr>
                </a:glow>
              </a:effectLst>
              <a:scene3d>
                <a:camera prst="orthographicFront" fov="0">
                  <a:rot lat="0" lon="0" rev="0"/>
                </a:camera>
                <a:lightRig rig="harsh" dir="t">
                  <a:rot lat="6000000" lon="6000000" rev="0"/>
                </a:lightRig>
              </a:scene3d>
              <a:sp3d contourW="10000" prstMaterial="metal">
                <a:bevelT w="20000" h="9000" prst="softRound"/>
                <a:contourClr>
                  <a:schemeClr val="accent3">
                    <a:shade val="30000"/>
                    <a:satMod val="200000"/>
                  </a:schemeClr>
                </a:contourClr>
              </a:sp3d>
            </c:spPr>
          </c:dPt>
          <c:dLbls>
            <c:dLbl>
              <c:idx val="0"/>
              <c:layout>
                <c:manualLayout>
                  <c:x val="2.5401549494518932E-3"/>
                  <c:y val="0.3802402437795718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5401549494519166E-3"/>
                  <c:y val="0.3802402437795718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I полугодие 2014 года</c:v>
                </c:pt>
                <c:pt idx="1">
                  <c:v>I полугодие 2015 года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472</c:v>
                </c:pt>
                <c:pt idx="1">
                  <c:v>473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Число умерших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73000"/>
                    <a:satMod val="150000"/>
                  </a:schemeClr>
                </a:gs>
                <a:gs pos="25000">
                  <a:schemeClr val="accent4">
                    <a:tint val="96000"/>
                    <a:shade val="80000"/>
                    <a:satMod val="105000"/>
                  </a:schemeClr>
                </a:gs>
                <a:gs pos="38000">
                  <a:schemeClr val="accent4">
                    <a:tint val="96000"/>
                    <a:shade val="59000"/>
                    <a:satMod val="120000"/>
                  </a:schemeClr>
                </a:gs>
                <a:gs pos="55000">
                  <a:schemeClr val="accent4">
                    <a:shade val="57000"/>
                    <a:satMod val="120000"/>
                  </a:schemeClr>
                </a:gs>
                <a:gs pos="80000">
                  <a:schemeClr val="accent4">
                    <a:shade val="56000"/>
                    <a:satMod val="145000"/>
                  </a:schemeClr>
                </a:gs>
                <a:gs pos="88000">
                  <a:schemeClr val="accent4">
                    <a:shade val="63000"/>
                    <a:satMod val="160000"/>
                  </a:schemeClr>
                </a:gs>
                <a:gs pos="100000">
                  <a:schemeClr val="accent4">
                    <a:tint val="99555"/>
                    <a:satMod val="155000"/>
                  </a:schemeClr>
                </a:gs>
              </a:gsLst>
              <a:lin ang="5400000" scaled="1"/>
            </a:gradFill>
            <a:ln>
              <a:noFill/>
            </a:ln>
            <a:effectLst>
              <a:glow rad="76200">
                <a:schemeClr val="accent4">
                  <a:tint val="30000"/>
                  <a:shade val="95000"/>
                  <a:satMod val="300000"/>
                  <a:alpha val="50000"/>
                </a:schemeClr>
              </a:glow>
            </a:effectLst>
            <a:scene3d>
              <a:camera prst="orthographicFront" fov="0">
                <a:rot lat="0" lon="0" rev="0"/>
              </a:camera>
              <a:lightRig rig="harsh" dir="t">
                <a:rot lat="6000000" lon="6000000" rev="0"/>
              </a:lightRig>
            </a:scene3d>
            <a:sp3d contourW="10000" prstMaterial="metal">
              <a:bevelT w="20000" h="9000" prst="softRound"/>
              <a:contourClr>
                <a:schemeClr val="accent4">
                  <a:shade val="30000"/>
                  <a:satMod val="200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-5.0803098989038332E-3"/>
                  <c:y val="0.15088898562681424"/>
                </c:manualLayout>
              </c:layout>
              <c:spPr/>
              <c:txPr>
                <a:bodyPr/>
                <a:lstStyle/>
                <a:p>
                  <a:pPr>
                    <a:defRPr sz="10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160619797807666E-2"/>
                  <c:y val="0.16899566390203194"/>
                </c:manualLayout>
              </c:layout>
              <c:spPr/>
              <c:txPr>
                <a:bodyPr/>
                <a:lstStyle/>
                <a:p>
                  <a:pPr>
                    <a:defRPr sz="10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I полугодие 2014 года</c:v>
                </c:pt>
                <c:pt idx="1">
                  <c:v>I полугодие 2015 года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179</c:v>
                </c:pt>
                <c:pt idx="1">
                  <c:v>203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2595840"/>
        <c:axId val="62597376"/>
      </c:barChart>
      <c:lineChart>
        <c:grouping val="standard"/>
        <c:varyColors val="0"/>
        <c:ser>
          <c:idx val="2"/>
          <c:order val="2"/>
          <c:tx>
            <c:strRef>
              <c:f>Лист1!$D$1</c:f>
              <c:strCache>
                <c:ptCount val="1"/>
                <c:pt idx="0">
                  <c:v>Итоги естественного прироста</c:v>
                </c:pt>
              </c:strCache>
            </c:strRef>
          </c:tx>
          <c:marker>
            <c:spPr>
              <a:solidFill>
                <a:srgbClr val="FF0000"/>
              </a:solidFill>
            </c:spPr>
          </c:marker>
          <c:dPt>
            <c:idx val="1"/>
            <c:bubble3D val="0"/>
            <c:spPr>
              <a:ln>
                <a:solidFill>
                  <a:srgbClr val="FF0000"/>
                </a:solidFill>
              </a:ln>
            </c:spPr>
          </c:dPt>
          <c:dLbls>
            <c:dLbl>
              <c:idx val="0"/>
              <c:layout>
                <c:manualLayout>
                  <c:x val="-5.5883608900142906E-2"/>
                  <c:y val="-6.6391628916697878E-2"/>
                </c:manualLayout>
              </c:layout>
              <c:spPr/>
              <c:txPr>
                <a:bodyPr/>
                <a:lstStyle/>
                <a:p>
                  <a:pPr>
                    <a:defRPr sz="10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0803098989038328E-2"/>
                  <c:y val="-5.4320034825653125E-2"/>
                </c:manualLayout>
              </c:layout>
              <c:spPr/>
              <c:txPr>
                <a:bodyPr/>
                <a:lstStyle/>
                <a:p>
                  <a:pPr>
                    <a:defRPr sz="10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I полугодие 2014 года</c:v>
                </c:pt>
                <c:pt idx="1">
                  <c:v>I полугодие 2015 года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293</c:v>
                </c:pt>
                <c:pt idx="1">
                  <c:v>270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595840"/>
        <c:axId val="62597376"/>
      </c:lineChart>
      <c:catAx>
        <c:axId val="625958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62597376"/>
        <c:crosses val="autoZero"/>
        <c:auto val="1"/>
        <c:lblAlgn val="ctr"/>
        <c:lblOffset val="100"/>
        <c:noMultiLvlLbl val="0"/>
      </c:catAx>
      <c:valAx>
        <c:axId val="625973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6259584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blipFill dpi="0" rotWithShape="1">
      <a:blip xmlns:r="http://schemas.openxmlformats.org/officeDocument/2006/relationships" r:embed="rId1">
        <a:alphaModFix amt="52000"/>
      </a:blip>
      <a:srcRect/>
      <a:stretch>
        <a:fillRect l="-11000" t="-85000" b="-86000"/>
      </a:stretch>
    </a:blipFill>
  </c:spPr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0"/>
          <c:w val="1"/>
          <c:h val="0.993257767470338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Число прибывших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73000"/>
                    <a:satMod val="150000"/>
                  </a:schemeClr>
                </a:gs>
                <a:gs pos="25000">
                  <a:schemeClr val="accent3">
                    <a:tint val="96000"/>
                    <a:shade val="80000"/>
                    <a:satMod val="105000"/>
                  </a:schemeClr>
                </a:gs>
                <a:gs pos="38000">
                  <a:schemeClr val="accent3">
                    <a:tint val="96000"/>
                    <a:shade val="59000"/>
                    <a:satMod val="120000"/>
                  </a:schemeClr>
                </a:gs>
                <a:gs pos="55000">
                  <a:schemeClr val="accent3">
                    <a:shade val="57000"/>
                    <a:satMod val="120000"/>
                  </a:schemeClr>
                </a:gs>
                <a:gs pos="80000">
                  <a:schemeClr val="accent3">
                    <a:shade val="56000"/>
                    <a:satMod val="145000"/>
                  </a:schemeClr>
                </a:gs>
                <a:gs pos="88000">
                  <a:schemeClr val="accent3">
                    <a:shade val="63000"/>
                    <a:satMod val="160000"/>
                  </a:schemeClr>
                </a:gs>
                <a:gs pos="100000">
                  <a:schemeClr val="accent3">
                    <a:tint val="99555"/>
                    <a:satMod val="155000"/>
                  </a:schemeClr>
                </a:gs>
              </a:gsLst>
              <a:lin ang="5400000" scaled="1"/>
            </a:gradFill>
            <a:ln>
              <a:noFill/>
            </a:ln>
            <a:effectLst>
              <a:glow rad="76200">
                <a:schemeClr val="accent3">
                  <a:tint val="30000"/>
                  <a:shade val="95000"/>
                  <a:satMod val="300000"/>
                  <a:alpha val="50000"/>
                </a:schemeClr>
              </a:glow>
            </a:effectLst>
            <a:scene3d>
              <a:camera prst="orthographicFront" fov="0">
                <a:rot lat="0" lon="0" rev="0"/>
              </a:camera>
              <a:lightRig rig="harsh" dir="t">
                <a:rot lat="6000000" lon="6000000" rev="0"/>
              </a:lightRig>
            </a:scene3d>
            <a:sp3d contourW="10000" prstMaterial="metal">
              <a:bevelT w="20000" h="9000" prst="softRound"/>
              <a:contourClr>
                <a:schemeClr val="accent3">
                  <a:shade val="30000"/>
                  <a:satMod val="200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-2.5401549494518932E-3"/>
                  <c:y val="2.79710422627031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5240929696711406E-2"/>
                  <c:y val="6.99276056567580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I полугодие 2014 года</c:v>
                </c:pt>
                <c:pt idx="1">
                  <c:v>I полугодие 2015 года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1345</c:v>
                </c:pt>
                <c:pt idx="1">
                  <c:v>1056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Число выбывших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73000"/>
                    <a:satMod val="150000"/>
                  </a:schemeClr>
                </a:gs>
                <a:gs pos="25000">
                  <a:schemeClr val="accent4">
                    <a:tint val="96000"/>
                    <a:shade val="80000"/>
                    <a:satMod val="105000"/>
                  </a:schemeClr>
                </a:gs>
                <a:gs pos="38000">
                  <a:schemeClr val="accent4">
                    <a:tint val="96000"/>
                    <a:shade val="59000"/>
                    <a:satMod val="120000"/>
                  </a:schemeClr>
                </a:gs>
                <a:gs pos="55000">
                  <a:schemeClr val="accent4">
                    <a:shade val="57000"/>
                    <a:satMod val="120000"/>
                  </a:schemeClr>
                </a:gs>
                <a:gs pos="80000">
                  <a:schemeClr val="accent4">
                    <a:shade val="56000"/>
                    <a:satMod val="145000"/>
                  </a:schemeClr>
                </a:gs>
                <a:gs pos="88000">
                  <a:schemeClr val="accent4">
                    <a:shade val="63000"/>
                    <a:satMod val="160000"/>
                  </a:schemeClr>
                </a:gs>
                <a:gs pos="100000">
                  <a:schemeClr val="accent4">
                    <a:tint val="99555"/>
                    <a:satMod val="155000"/>
                  </a:schemeClr>
                </a:gs>
              </a:gsLst>
              <a:lin ang="5400000" scaled="1"/>
            </a:gradFill>
            <a:ln>
              <a:noFill/>
            </a:ln>
            <a:effectLst>
              <a:glow rad="76200">
                <a:schemeClr val="accent4">
                  <a:tint val="30000"/>
                  <a:shade val="95000"/>
                  <a:satMod val="300000"/>
                  <a:alpha val="50000"/>
                </a:schemeClr>
              </a:glow>
            </a:effectLst>
            <a:scene3d>
              <a:camera prst="orthographicFront" fov="0">
                <a:rot lat="0" lon="0" rev="0"/>
              </a:camera>
              <a:lightRig rig="harsh" dir="t">
                <a:rot lat="6000000" lon="6000000" rev="0"/>
              </a:lightRig>
            </a:scene3d>
            <a:sp3d contourW="10000" prstMaterial="metal">
              <a:bevelT w="20000" h="9000" prst="softRound"/>
              <a:contourClr>
                <a:schemeClr val="accent4">
                  <a:shade val="30000"/>
                  <a:satMod val="200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-1.0160619797807666E-2"/>
                  <c:y val="-1.39855211313515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540154949451916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I полугодие 2014 года</c:v>
                </c:pt>
                <c:pt idx="1">
                  <c:v>I полугодие 2015 года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1321</c:v>
                </c:pt>
                <c:pt idx="1">
                  <c:v>1454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2646144"/>
        <c:axId val="62647680"/>
      </c:barChart>
      <c:lineChart>
        <c:grouping val="standard"/>
        <c:varyColors val="0"/>
        <c:ser>
          <c:idx val="2"/>
          <c:order val="2"/>
          <c:tx>
            <c:strRef>
              <c:f>Лист1!$D$1</c:f>
              <c:strCache>
                <c:ptCount val="1"/>
                <c:pt idx="0">
                  <c:v>Миграционное сальдо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</c:spPr>
          </c:marker>
          <c:dLbls>
            <c:dLbl>
              <c:idx val="0"/>
              <c:layout>
                <c:manualLayout>
                  <c:x val="-5.9693641312120065E-2"/>
                  <c:y val="-4.1956563394054722E-2"/>
                </c:manualLayout>
              </c:layout>
              <c:spPr/>
              <c:txPr>
                <a:bodyPr/>
                <a:lstStyle/>
                <a:p>
                  <a:pPr>
                    <a:defRPr sz="10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0657090082495033E-2"/>
                  <c:y val="9.0905887353785228E-2"/>
                </c:manualLayout>
              </c:layout>
              <c:tx>
                <c:rich>
                  <a:bodyPr/>
                  <a:lstStyle/>
                  <a:p>
                    <a:r>
                      <a:rPr 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-398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I полугодие 2014 года</c:v>
                </c:pt>
                <c:pt idx="1">
                  <c:v>I полугодие 2015 года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24</c:v>
                </c:pt>
                <c:pt idx="1">
                  <c:v>-398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646144"/>
        <c:axId val="62647680"/>
      </c:lineChart>
      <c:catAx>
        <c:axId val="626461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62647680"/>
        <c:crosses val="autoZero"/>
        <c:auto val="1"/>
        <c:lblAlgn val="ctr"/>
        <c:lblOffset val="100"/>
        <c:noMultiLvlLbl val="0"/>
      </c:catAx>
      <c:valAx>
        <c:axId val="62647680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6264614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5.0000050003050189E-2"/>
          <c:y val="0.79046771106574076"/>
          <c:w val="0.89999989999389962"/>
          <c:h val="0.20253952836858347"/>
        </c:manualLayout>
      </c:layout>
      <c:overlay val="0"/>
      <c:txPr>
        <a:bodyPr/>
        <a:lstStyle/>
        <a:p>
          <a:pPr>
            <a:defRPr sz="1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blipFill dpi="0" rotWithShape="1">
      <a:blip xmlns:r="http://schemas.openxmlformats.org/officeDocument/2006/relationships" r:embed="rId1">
        <a:alphaModFix amt="45000"/>
      </a:blip>
      <a:srcRect/>
      <a:stretch>
        <a:fillRect l="-11000" t="-118000" r="-2000" b="-93000"/>
      </a:stretch>
    </a:blipFill>
  </c:spPr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1182" b="1" cap="all" spc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defRPr>
            </a:pPr>
            <a:r>
              <a:rPr lang="ru-RU" sz="1191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Структура экономики городского округа город Мегион </a:t>
            </a:r>
          </a:p>
          <a:p>
            <a:pPr>
              <a:defRPr sz="1182" b="1" cap="all" spc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defRPr>
            </a:pPr>
            <a:r>
              <a:rPr lang="ru-RU" sz="1191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en-US" sz="1191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1191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полугодие 2015 года</a:t>
            </a:r>
            <a:endParaRPr lang="ru-RU" sz="1191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5458327482727213"/>
          <c:y val="1.0626787873425934E-2"/>
        </c:manualLayout>
      </c:layout>
      <c:overlay val="0"/>
      <c:spPr>
        <a:noFill/>
        <a:ln w="25207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5143472571354052"/>
          <c:y val="1.8990414041611253E-2"/>
          <c:w val="0.72821813030812332"/>
          <c:h val="0.89216952747288658"/>
        </c:manualLayout>
      </c:layout>
      <c:ofPieChart>
        <c:ofPieType val="bar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Поотраслевая структура экономики городского округа город Мегион за I полугодие 2015 года</c:v>
                </c:pt>
              </c:strCache>
            </c:strRef>
          </c:tx>
          <c:explosion val="2"/>
          <c:dPt>
            <c:idx val="0"/>
            <c:bubble3D val="0"/>
            <c:explosion val="15"/>
            <c:spPr>
              <a:solidFill>
                <a:srgbClr val="FFC000"/>
              </a:solidFill>
            </c:spPr>
          </c:dPt>
          <c:dPt>
            <c:idx val="1"/>
            <c:bubble3D val="0"/>
            <c:explosion val="26"/>
          </c:dPt>
          <c:dPt>
            <c:idx val="2"/>
            <c:bubble3D val="0"/>
            <c:explosion val="11"/>
          </c:dPt>
          <c:dPt>
            <c:idx val="3"/>
            <c:bubble3D val="0"/>
            <c:spPr>
              <a:solidFill>
                <a:srgbClr val="35E7E7"/>
              </a:solidFill>
            </c:spPr>
          </c:dPt>
          <c:dPt>
            <c:idx val="4"/>
            <c:bubble3D val="0"/>
            <c:spPr>
              <a:solidFill>
                <a:schemeClr val="tx1">
                  <a:lumMod val="95000"/>
                  <a:lumOff val="5000"/>
                </a:schemeClr>
              </a:solidFill>
            </c:spPr>
          </c:dPt>
          <c:dPt>
            <c:idx val="5"/>
            <c:bubble3D val="0"/>
          </c:dPt>
          <c:dPt>
            <c:idx val="6"/>
            <c:bubble3D val="0"/>
          </c:dPt>
          <c:dLbls>
            <c:dLbl>
              <c:idx val="0"/>
              <c:layout>
                <c:manualLayout>
                  <c:x val="2.0345476393764036E-2"/>
                  <c:y val="0.17301702671781424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5.7864621586076956E-3"/>
                  <c:y val="5.5377018550648366E-3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1.5011226006387773E-2"/>
                  <c:y val="-0.17226832222895214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Строительство
</a:t>
                    </a:r>
                    <a:r>
                      <a:rPr lang="ru-RU" dirty="0" smtClean="0"/>
                      <a:t>8,1%</a:t>
                    </a:r>
                    <a:endParaRPr lang="ru-RU" dirty="0"/>
                  </a:p>
                </c:rich>
              </c:tx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2.0871201340796296E-2"/>
                  <c:y val="-0.2111484622114553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Добыча </a:t>
                    </a:r>
                    <a:r>
                      <a:rPr lang="ru-RU" dirty="0"/>
                      <a:t>полезных ископаемых
</a:t>
                    </a:r>
                    <a:r>
                      <a:rPr lang="ru-RU" dirty="0" smtClean="0"/>
                      <a:t>55,8%</a:t>
                    </a:r>
                    <a:endParaRPr lang="ru-RU" dirty="0"/>
                  </a:p>
                </c:rich>
              </c:tx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"/>
                  <c:y val="-9.9115578626658124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Обрабатывающие производства
</a:t>
                    </a:r>
                    <a:r>
                      <a:rPr lang="ru-RU" dirty="0" smtClean="0"/>
                      <a:t>3,7%</a:t>
                    </a:r>
                    <a:endParaRPr lang="ru-RU" dirty="0"/>
                  </a:p>
                </c:rich>
              </c:tx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2.8696372369021613E-2"/>
                  <c:y val="8.526685895496288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Производство </a:t>
                    </a:r>
                    <a:r>
                      <a:rPr lang="ru-RU" dirty="0"/>
                      <a:t>и распределение эл.энергии, газа и воды
</a:t>
                    </a:r>
                    <a:r>
                      <a:rPr lang="ru-RU" dirty="0" smtClean="0"/>
                      <a:t>8,2%</a:t>
                    </a:r>
                    <a:endParaRPr lang="ru-RU" dirty="0"/>
                  </a:p>
                </c:rich>
              </c:tx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0.17363382860242579"/>
                  <c:y val="-1.1475611003170063E-2"/>
                </c:manualLayout>
              </c:layout>
              <c:tx>
                <c:rich>
                  <a:bodyPr/>
                  <a:lstStyle/>
                  <a:p>
                    <a:r>
                      <a:rPr lang="ru-RU" sz="7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itchFamily="18" charset="0"/>
                        <a:cs typeface="Times New Roman" pitchFamily="18" charset="0"/>
                      </a:rPr>
                      <a:t>Промышленность
</a:t>
                    </a:r>
                    <a:r>
                      <a:rPr lang="ru-RU" sz="700" b="1" cap="all" spc="0" dirty="0" smtClean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 pitchFamily="18" charset="0"/>
                        <a:cs typeface="Times New Roman" pitchFamily="18" charset="0"/>
                      </a:rPr>
                      <a:t>67,7%</a:t>
                    </a:r>
                    <a:endParaRPr lang="ru-RU" sz="893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LegendKey val="1"/>
              <c:showVal val="0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6393837429757405E-2"/>
                  <c:y val="-8.4745762711865583E-2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0"/>
                  <c:y val="3.0508474576271212E-2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-0.11467299776248167"/>
                  <c:y val="3.2713198985720453E-3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spPr>
              <a:noFill/>
              <a:ln w="25207">
                <a:noFill/>
              </a:ln>
            </c:spPr>
            <c:txPr>
              <a:bodyPr/>
              <a:lstStyle/>
              <a:p>
                <a:pPr>
                  <a:defRPr sz="700" b="1" cap="all" spc="0">
                    <a:ln w="9000" cmpd="sng">
                      <a:solidFill>
                        <a:schemeClr val="accent4">
                          <a:shade val="50000"/>
                          <a:satMod val="12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4">
                            <a:shade val="20000"/>
                            <a:satMod val="245000"/>
                          </a:schemeClr>
                        </a:gs>
                        <a:gs pos="43000">
                          <a:schemeClr val="accent4">
                            <a:satMod val="255000"/>
                          </a:schemeClr>
                        </a:gs>
                        <a:gs pos="48000">
                          <a:schemeClr val="accent4">
                            <a:shade val="85000"/>
                            <a:satMod val="255000"/>
                          </a:schemeClr>
                        </a:gs>
                        <a:gs pos="100000">
                          <a:schemeClr val="accent4">
                            <a:shade val="20000"/>
                            <a:satMod val="245000"/>
                          </a:schemeClr>
                        </a:gs>
                      </a:gsLst>
                      <a:lin ang="5400000"/>
                    </a:gradFill>
                    <a:effectLst>
                      <a:reflection blurRad="12700" stA="28000" endPos="45000" dist="1000" dir="5400000" sy="-100000" algn="bl" rotWithShape="0"/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bestFit"/>
            <c:showLegendKey val="1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Прочие</c:v>
                </c:pt>
                <c:pt idx="1">
                  <c:v>Транспорт и связь</c:v>
                </c:pt>
                <c:pt idx="2">
                  <c:v>Строительство</c:v>
                </c:pt>
                <c:pt idx="3">
                  <c:v>Добыча полезных ископаемых</c:v>
                </c:pt>
                <c:pt idx="4">
                  <c:v>Обрабатывающие производства</c:v>
                </c:pt>
                <c:pt idx="5">
                  <c:v>Производство и распределение эл.энергии, газа и воды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2586.1</c:v>
                </c:pt>
                <c:pt idx="1">
                  <c:v>1669.4</c:v>
                </c:pt>
                <c:pt idx="2">
                  <c:v>1424.8</c:v>
                </c:pt>
                <c:pt idx="3">
                  <c:v>9840.7000000000007</c:v>
                </c:pt>
                <c:pt idx="4">
                  <c:v>646.5</c:v>
                </c:pt>
                <c:pt idx="5">
                  <c:v>1451.1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3"/>
        <c:secondPieSize val="100"/>
        <c:serLines/>
      </c:ofPieChart>
      <c:spPr>
        <a:noFill/>
        <a:ln w="25393">
          <a:noFill/>
        </a:ln>
      </c:spPr>
    </c:plotArea>
    <c:plotVisOnly val="1"/>
    <c:dispBlanksAs val="zero"/>
    <c:showDLblsOverMax val="0"/>
  </c:chart>
  <c:spPr>
    <a:noFill/>
    <a:ln>
      <a:noFill/>
    </a:ln>
  </c:sp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997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/>
              <a:t>Оборот розничной торговли и общественного питания </a:t>
            </a:r>
          </a:p>
        </c:rich>
      </c:tx>
      <c:layout>
        <c:manualLayout>
          <c:xMode val="edge"/>
          <c:yMode val="edge"/>
          <c:x val="0.19558360352014822"/>
          <c:y val="6.3494001234341828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8776353031595348E-3"/>
          <c:y val="0.12373791621911923"/>
          <c:w val="0.98792526753001952"/>
          <c:h val="0.63387027749350877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Оборот розничной торговли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2606911693744617E-2"/>
                  <c:y val="1.0105804443617481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9191406527310647E-3"/>
                  <c:y val="3.2409482649255308E-4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I полугодие 2014 года</c:v>
                </c:pt>
                <c:pt idx="1">
                  <c:v>I полугодие 2015 года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3740.1</c:v>
                </c:pt>
                <c:pt idx="1">
                  <c:v>4420.8</c:v>
                </c:pt>
              </c:numCache>
            </c:numRef>
          </c:val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Оборот общественного питания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6420257483175522E-3"/>
                  <c:y val="-1.0891683652325413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486168484495554E-2"/>
                  <c:y val="5.9487300929489074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I полугодие 2014 года</c:v>
                </c:pt>
                <c:pt idx="1">
                  <c:v>I полугодие 2015 года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712.2</c:v>
                </c:pt>
                <c:pt idx="1">
                  <c:v>828.5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4521472"/>
        <c:axId val="124531456"/>
      </c:barChart>
      <c:catAx>
        <c:axId val="124521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24531456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2453145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24521472"/>
        <c:crosses val="autoZero"/>
        <c:crossBetween val="between"/>
      </c:valAx>
      <c:spPr>
        <a:noFill/>
        <a:ln w="25414">
          <a:noFill/>
        </a:ln>
      </c:spPr>
    </c:plotArea>
    <c:legend>
      <c:legendPos val="r"/>
      <c:layout>
        <c:manualLayout>
          <c:xMode val="edge"/>
          <c:yMode val="edge"/>
          <c:x val="2.0337090216664095E-2"/>
          <c:y val="0.84184249255664756"/>
          <c:w val="0.95355565848386603"/>
          <c:h val="0.12262711347128119"/>
        </c:manualLayout>
      </c:layout>
      <c:overlay val="0"/>
      <c:txPr>
        <a:bodyPr/>
        <a:lstStyle/>
        <a:p>
          <a:pPr>
            <a:defRPr sz="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998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860783966190627"/>
          <c:y val="0.10210394267773235"/>
          <c:w val="0.5854452669682727"/>
          <c:h val="0.7921917546085317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19026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19026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19026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0.16212448335320015"/>
                  <c:y val="-0.1080915593000901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Налоговые </a:t>
                    </a:r>
                    <a:r>
                      <a:rPr lang="ru-RU" dirty="0"/>
                      <a:t>доходы; </a:t>
                    </a:r>
                    <a:endParaRPr lang="ru-RU" dirty="0" smtClean="0"/>
                  </a:p>
                  <a:p>
                    <a:r>
                      <a:rPr lang="ru-RU" dirty="0" smtClean="0"/>
                      <a:t>411553,8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5132359726868885"/>
                  <c:y val="-2.5720003875833201E-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Неналоговые доходы; </a:t>
                    </a:r>
                    <a:endParaRPr lang="ru-RU" dirty="0" smtClean="0"/>
                  </a:p>
                  <a:p>
                    <a:r>
                      <a:rPr lang="ru-RU" dirty="0" smtClean="0"/>
                      <a:t>103352,8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9063361224349298"/>
                  <c:y val="9.1293546706157237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Безвозмездные поступления;</a:t>
                    </a:r>
                  </a:p>
                  <a:p>
                    <a:r>
                      <a:rPr lang="ru-RU" dirty="0" smtClean="0"/>
                      <a:t>1429359,0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noFill/>
              <a:ln w="25368">
                <a:noFill/>
              </a:ln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411553.8</c:v>
                </c:pt>
                <c:pt idx="1">
                  <c:v>103352.8</c:v>
                </c:pt>
                <c:pt idx="2">
                  <c:v>1429359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368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99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2" b="1">
                <a:latin typeface="Times New Roman" pitchFamily="18" charset="0"/>
                <a:cs typeface="Times New Roman" pitchFamily="18" charset="0"/>
              </a:defRPr>
            </a:pPr>
            <a:r>
              <a:rPr lang="ru-RU" sz="1201" b="1" dirty="0">
                <a:latin typeface="Times New Roman" pitchFamily="18" charset="0"/>
                <a:cs typeface="Times New Roman" pitchFamily="18" charset="0"/>
              </a:rPr>
              <a:t>Расходы бюджета городского округа город Мегион </a:t>
            </a:r>
          </a:p>
          <a:p>
            <a:pPr>
              <a:defRPr sz="1202" b="1">
                <a:latin typeface="Times New Roman" pitchFamily="18" charset="0"/>
                <a:cs typeface="Times New Roman" pitchFamily="18" charset="0"/>
              </a:defRPr>
            </a:pPr>
            <a:r>
              <a:rPr lang="ru-RU" sz="1201" b="1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en-US" sz="1201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201" b="1" baseline="0" dirty="0" smtClean="0">
                <a:latin typeface="Times New Roman" pitchFamily="18" charset="0"/>
                <a:cs typeface="Times New Roman" pitchFamily="18" charset="0"/>
              </a:rPr>
              <a:t> полугодие </a:t>
            </a:r>
            <a:r>
              <a:rPr lang="ru-RU" sz="1201" b="1" dirty="0" smtClean="0">
                <a:latin typeface="Times New Roman" pitchFamily="18" charset="0"/>
                <a:cs typeface="Times New Roman" pitchFamily="18" charset="0"/>
              </a:rPr>
              <a:t>2014-2015 годов</a:t>
            </a:r>
            <a:endParaRPr lang="ru-RU" sz="1201" b="1" dirty="0"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  <c:spPr>
        <a:noFill/>
        <a:ln w="25419">
          <a:noFill/>
        </a:ln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1781514056629576E-2"/>
          <c:y val="0.18387355257063456"/>
          <c:w val="0.95564362204724462"/>
          <c:h val="0.6245271768213435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бюджета городского округа город Мегион за I квартал 2014-2015 годов</c:v>
                </c:pt>
              </c:strCache>
            </c:strRef>
          </c:tx>
          <c:spPr>
            <a:solidFill>
              <a:srgbClr val="FFCCCC"/>
            </a:solidFill>
          </c:spPr>
          <c:invertIfNegative val="0"/>
          <c:dLbls>
            <c:dLbl>
              <c:idx val="0"/>
              <c:layout>
                <c:manualLayout>
                  <c:x val="2.0833273354541833E-2"/>
                  <c:y val="0.1722686428902269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1653044,6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6023118225395499E-2"/>
                  <c:y val="0.1725108846688281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1831686,1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19">
                <a:noFill/>
              </a:ln>
            </c:spPr>
            <c:txPr>
              <a:bodyPr/>
              <a:lstStyle/>
              <a:p>
                <a:pPr>
                  <a:defRPr sz="1201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I полугодие 2014 года</c:v>
                </c:pt>
                <c:pt idx="1">
                  <c:v>I полугодие 2015 года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1653044.6</c:v>
                </c:pt>
                <c:pt idx="1">
                  <c:v>1931686.1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68829696"/>
        <c:axId val="168831232"/>
        <c:axId val="0"/>
      </c:bar3DChart>
      <c:catAx>
        <c:axId val="168829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68831232"/>
        <c:crosses val="autoZero"/>
        <c:auto val="1"/>
        <c:lblAlgn val="ctr"/>
        <c:lblOffset val="100"/>
        <c:noMultiLvlLbl val="0"/>
      </c:catAx>
      <c:valAx>
        <c:axId val="168831232"/>
        <c:scaling>
          <c:orientation val="minMax"/>
          <c:max val="550000"/>
          <c:min val="0"/>
        </c:scaling>
        <c:delete val="0"/>
        <c:axPos val="l"/>
        <c:numFmt formatCode="0.0" sourceLinked="1"/>
        <c:majorTickMark val="out"/>
        <c:minorTickMark val="none"/>
        <c:tickLblPos val="nextTo"/>
        <c:crossAx val="168829696"/>
        <c:crosses val="autoZero"/>
        <c:crossBetween val="between"/>
        <c:dispUnits>
          <c:builtInUnit val="thousands"/>
        </c:dispUnits>
      </c:valAx>
      <c:spPr>
        <a:noFill/>
        <a:ln w="25386">
          <a:noFill/>
        </a:ln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8692045489309557E-4"/>
          <c:y val="0.3195835383370102"/>
          <c:w val="0.99858510085030805"/>
          <c:h val="0.393334272382433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Численность безработных на 1 июля, человек</c:v>
                </c:pt>
              </c:strCache>
            </c:strRef>
          </c:tx>
          <c:spPr>
            <a:solidFill>
              <a:srgbClr val="FF66CC"/>
            </a:solidFill>
            <a:ln>
              <a:solidFill>
                <a:srgbClr val="000000"/>
              </a:solidFill>
            </a:ln>
            <a:scene3d>
              <a:camera prst="orthographicFront"/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c:spPr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На 01.07.2014</c:v>
                </c:pt>
                <c:pt idx="1">
                  <c:v>На 01.07.2015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0.19900000000000001</c:v>
                </c:pt>
                <c:pt idx="1">
                  <c:v>0.56000000000000005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Уровень безработицы, %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scene3d>
              <a:camera prst="orthographicFront"/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c:spPr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На 01.07.2014</c:v>
                </c:pt>
                <c:pt idx="1">
                  <c:v>На 01.07.2015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0.17699999999999999</c:v>
                </c:pt>
                <c:pt idx="1">
                  <c:v>0.45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5764992"/>
        <c:axId val="175766528"/>
      </c:barChart>
      <c:catAx>
        <c:axId val="175764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75766528"/>
        <c:crosses val="autoZero"/>
        <c:auto val="1"/>
        <c:lblAlgn val="ctr"/>
        <c:lblOffset val="100"/>
        <c:noMultiLvlLbl val="0"/>
      </c:catAx>
      <c:valAx>
        <c:axId val="17576652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75764992"/>
        <c:crosses val="autoZero"/>
        <c:crossBetween val="between"/>
      </c:valAx>
      <c:spPr>
        <a:noFill/>
        <a:ln w="25386">
          <a:noFill/>
        </a:ln>
      </c:spPr>
    </c:plotArea>
    <c:legend>
      <c:legendPos val="b"/>
      <c:layout>
        <c:manualLayout>
          <c:xMode val="edge"/>
          <c:yMode val="edge"/>
          <c:x val="0"/>
          <c:y val="0.85350734403391881"/>
          <c:w val="0.99714061561597822"/>
          <c:h val="0.14649265596608119"/>
        </c:manualLayout>
      </c:layout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spPr>
    <a:ln>
      <a:solidFill>
        <a:srgbClr val="000000"/>
      </a:solidFill>
    </a:ln>
  </c:spPr>
  <c:txPr>
    <a:bodyPr/>
    <a:lstStyle/>
    <a:p>
      <a:pPr>
        <a:defRPr sz="1799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7505897090339078E-4"/>
          <c:y val="5.743874663582476E-2"/>
          <c:w val="0.84330293815985025"/>
          <c:h val="0.84704205787426579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Материальное производство</c:v>
                </c:pt>
              </c:strCache>
            </c:strRef>
          </c:tx>
          <c:spPr>
            <a:solidFill>
              <a:srgbClr val="FF66CC"/>
            </a:solidFill>
            <a:ln>
              <a:solidFill>
                <a:srgbClr val="002060"/>
              </a:solidFill>
            </a:ln>
            <a:effectLst>
              <a:glow rad="76200">
                <a:schemeClr val="accent5">
                  <a:tint val="30000"/>
                  <a:shade val="95000"/>
                  <a:satMod val="300000"/>
                  <a:alpha val="50000"/>
                </a:schemeClr>
              </a:glow>
            </a:effectLst>
            <a:scene3d>
              <a:camera prst="orthographicFront"/>
              <a:lightRig rig="glow" dir="t">
                <a:rot lat="6000000" lon="6000000" rev="14100000"/>
              </a:lightRig>
            </a:scene3d>
            <a:sp3d prstMaterial="softEdge">
              <a:bevelT w="127000" prst="artDeco"/>
            </a:sp3d>
          </c:spPr>
          <c:invertIfNegative val="0"/>
          <c:dLbls>
            <c:dLbl>
              <c:idx val="0"/>
              <c:layout>
                <c:manualLayout>
                  <c:x val="1.2780383500061989E-3"/>
                  <c:y val="0.64696043085180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0.693648296995748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I полугодие 2014 года</c:v>
                </c:pt>
                <c:pt idx="1">
                  <c:v>I полугодие 2015 года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60615</c:v>
                </c:pt>
                <c:pt idx="1">
                  <c:v>65277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Социальная сфера</c:v>
                </c:pt>
              </c:strCache>
            </c:strRef>
          </c:tx>
          <c:spPr>
            <a:solidFill>
              <a:srgbClr val="00B050"/>
            </a:solidFill>
            <a:ln w="9525" cap="flat" cmpd="sng" algn="ctr">
              <a:solidFill>
                <a:srgbClr val="000000"/>
              </a:solidFill>
              <a:prstDash val="solid"/>
            </a:ln>
            <a:effectLst>
              <a:glow rad="63500">
                <a:schemeClr val="accent5">
                  <a:tint val="30000"/>
                  <a:shade val="95000"/>
                  <a:satMod val="300000"/>
                  <a:alpha val="50000"/>
                </a:schemeClr>
              </a:glow>
            </a:effectLst>
            <a:scene3d>
              <a:camera prst="orthographicFront"/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c:spPr>
          <c:invertIfNegative val="0"/>
          <c:dLbls>
            <c:dLbl>
              <c:idx val="0"/>
              <c:layout>
                <c:manualLayout>
                  <c:x val="-3.8341150500185968E-3"/>
                  <c:y val="0.446869575949184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780383500061989E-3"/>
                  <c:y val="0.440199880785763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I полугодие 2014 года</c:v>
                </c:pt>
                <c:pt idx="1">
                  <c:v>I полугодие 2015 года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41762</c:v>
                </c:pt>
                <c:pt idx="1">
                  <c:v>40944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2165760"/>
        <c:axId val="172437888"/>
      </c:barChar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по городу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pPr>
              <a:solidFill>
                <a:schemeClr val="tx1"/>
              </a:solidFill>
            </c:spPr>
          </c:marker>
          <c:dLbls>
            <c:dLbl>
              <c:idx val="0"/>
              <c:layout>
                <c:manualLayout>
                  <c:x val="-3.0672920400148775E-2"/>
                  <c:y val="-6.66969516342066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5560767000123979E-3"/>
                  <c:y val="-5.33575613073652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I полугодие 2014 года</c:v>
                </c:pt>
                <c:pt idx="1">
                  <c:v>I полугодие 2015 года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67099</c:v>
                </c:pt>
                <c:pt idx="1">
                  <c:v>72913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2165760"/>
        <c:axId val="172437888"/>
      </c:lineChart>
      <c:catAx>
        <c:axId val="172165760"/>
        <c:scaling>
          <c:orientation val="minMax"/>
        </c:scaling>
        <c:delete val="0"/>
        <c:axPos val="b"/>
        <c:majorTickMark val="out"/>
        <c:minorTickMark val="none"/>
        <c:tickLblPos val="nextTo"/>
        <c:crossAx val="172437888"/>
        <c:crosses val="autoZero"/>
        <c:auto val="1"/>
        <c:lblAlgn val="ctr"/>
        <c:lblOffset val="100"/>
        <c:noMultiLvlLbl val="0"/>
      </c:catAx>
      <c:valAx>
        <c:axId val="17243788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721657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227858740333196"/>
          <c:y val="0"/>
          <c:w val="0.13005318249663081"/>
          <c:h val="0.9529453332891670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image" Target="../media/image6.jpeg"/><Relationship Id="rId4" Type="http://schemas.openxmlformats.org/officeDocument/2006/relationships/image" Target="../media/image9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image" Target="../media/image6.jpeg"/><Relationship Id="rId4" Type="http://schemas.openxmlformats.org/officeDocument/2006/relationships/image" Target="../media/image9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D82257-9FD2-4743-BF86-61946416870E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B7FC0AD-3026-4F37-B564-BA25940B8CA1}">
      <dgm:prSet phldrT="[Текст]" custT="1"/>
      <dgm:spPr>
        <a:solidFill>
          <a:srgbClr val="33CCCC"/>
        </a:solidFill>
      </dgm:spPr>
      <dgm:t>
        <a:bodyPr/>
        <a:lstStyle/>
        <a:p>
          <a:endParaRPr lang="ru-RU" sz="1200" b="1" cap="all" spc="0" dirty="0" smtClean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12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Всего отгружено </a:t>
          </a:r>
          <a:r>
            <a:rPr lang="ru-RU" sz="10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ПРОМЫШЛЕННОЙ ПРОДУКЦИИ, </a:t>
          </a:r>
          <a:r>
            <a:rPr lang="ru-RU" sz="8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млн. рублей</a:t>
          </a:r>
          <a:endParaRPr lang="ru-RU" sz="800" b="1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ED18DAC-95F9-47C6-BEC0-C7B6DC31CBB7}" type="parTrans" cxnId="{6884BC17-5796-43A7-B35A-898166294701}">
      <dgm:prSet/>
      <dgm:spPr/>
      <dgm:t>
        <a:bodyPr/>
        <a:lstStyle/>
        <a:p>
          <a:endParaRPr lang="ru-RU" sz="1200" b="1" cap="all" spc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9BAD23-68D3-4932-BA80-6D489D97E7A1}" type="sibTrans" cxnId="{6884BC17-5796-43A7-B35A-898166294701}">
      <dgm:prSet/>
      <dgm:spPr/>
      <dgm:t>
        <a:bodyPr/>
        <a:lstStyle/>
        <a:p>
          <a:endParaRPr lang="ru-RU" sz="1200" b="1" cap="all" spc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13DFA9-ED9B-4D37-A188-88852A12B6D2}">
      <dgm:prSet phldrT="[Текст]" custT="1"/>
      <dgm:spPr>
        <a:solidFill>
          <a:srgbClr val="33CCCC"/>
        </a:solidFill>
      </dgm:spPr>
      <dgm:t>
        <a:bodyPr/>
        <a:lstStyle/>
        <a:p>
          <a:r>
            <a:rPr lang="ru-RU" sz="12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Добыча полезных ископаемых</a:t>
          </a:r>
        </a:p>
        <a:p>
          <a:endParaRPr lang="ru-RU" sz="800" b="1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593B846-1F7C-443F-86DC-5B54F0C9C48F}" type="parTrans" cxnId="{ED2ED1C6-C638-4746-B4E8-148553EF5B72}">
      <dgm:prSet/>
      <dgm:spPr/>
      <dgm:t>
        <a:bodyPr/>
        <a:lstStyle/>
        <a:p>
          <a:endParaRPr lang="ru-RU" sz="1200" b="1" cap="all" spc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6043971-B30F-4722-8D0A-94011CBC3720}" type="sibTrans" cxnId="{ED2ED1C6-C638-4746-B4E8-148553EF5B72}">
      <dgm:prSet/>
      <dgm:spPr/>
      <dgm:t>
        <a:bodyPr/>
        <a:lstStyle/>
        <a:p>
          <a:endParaRPr lang="ru-RU" sz="1200" b="1" cap="all" spc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9CCC116-095C-4A93-980F-DA6D2E57DF98}">
      <dgm:prSet phldrT="[Текст]" custT="1"/>
      <dgm:spPr>
        <a:solidFill>
          <a:srgbClr val="33CCCC"/>
        </a:solidFill>
      </dgm:spPr>
      <dgm:t>
        <a:bodyPr/>
        <a:lstStyle/>
        <a:p>
          <a:r>
            <a:rPr lang="en-US" sz="12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I </a:t>
          </a:r>
          <a:r>
            <a:rPr lang="ru-RU" sz="12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полугодие 2015 год а    9 840,7</a:t>
          </a:r>
          <a:endParaRPr lang="ru-RU" sz="1200" b="1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2D97CA-20AB-4BD9-908D-55A112B20ECF}" type="parTrans" cxnId="{54126E74-DF57-4E86-A963-8DE20C39D092}">
      <dgm:prSet/>
      <dgm:spPr/>
      <dgm:t>
        <a:bodyPr/>
        <a:lstStyle/>
        <a:p>
          <a:endParaRPr lang="ru-RU" sz="1200" b="1" cap="all" spc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724D591-B3D4-4E91-902D-0136092304DD}" type="sibTrans" cxnId="{54126E74-DF57-4E86-A963-8DE20C39D092}">
      <dgm:prSet/>
      <dgm:spPr/>
      <dgm:t>
        <a:bodyPr/>
        <a:lstStyle/>
        <a:p>
          <a:endParaRPr lang="ru-RU" sz="1200" b="1" cap="all" spc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F307A4E-B3C0-4757-846B-1295B908A630}">
      <dgm:prSet phldrT="[Текст]" custT="1"/>
      <dgm:spPr>
        <a:solidFill>
          <a:srgbClr val="33CCCC"/>
        </a:solidFill>
      </dgm:spPr>
      <dgm:t>
        <a:bodyPr/>
        <a:lstStyle/>
        <a:p>
          <a:r>
            <a:rPr lang="ru-RU" sz="12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Обрабатывающие производства</a:t>
          </a:r>
        </a:p>
        <a:p>
          <a:endParaRPr lang="ru-RU" sz="800" b="1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7B1374E-4F0C-428C-872D-0AA2BEF00298}" type="parTrans" cxnId="{60E8A5AE-AB04-481D-9010-2A81CDD8F432}">
      <dgm:prSet/>
      <dgm:spPr/>
      <dgm:t>
        <a:bodyPr/>
        <a:lstStyle/>
        <a:p>
          <a:endParaRPr lang="ru-RU" sz="1200" b="1" cap="all" spc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ADBF6C0-EE52-47A2-AEF8-F37379BB6A79}" type="sibTrans" cxnId="{60E8A5AE-AB04-481D-9010-2A81CDD8F432}">
      <dgm:prSet/>
      <dgm:spPr/>
      <dgm:t>
        <a:bodyPr/>
        <a:lstStyle/>
        <a:p>
          <a:endParaRPr lang="ru-RU" sz="1200" b="1" cap="all" spc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E300E9-FEAA-4E29-96E9-A80E102F6C53}">
      <dgm:prSet phldrT="[Текст]" custT="1"/>
      <dgm:spPr>
        <a:solidFill>
          <a:srgbClr val="33CCCC"/>
        </a:solidFill>
      </dgm:spPr>
      <dgm:t>
        <a:bodyPr/>
        <a:lstStyle/>
        <a:p>
          <a:r>
            <a:rPr lang="en-US" sz="12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I </a:t>
          </a:r>
          <a:r>
            <a:rPr lang="ru-RU" sz="12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полугодие 2015 года   646,5</a:t>
          </a:r>
          <a:endParaRPr lang="ru-RU" sz="1200" b="1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BFA40C-520C-4BD6-BA36-614791FDDFAD}" type="parTrans" cxnId="{CCBE56D9-45FA-4E10-8ADD-13D6ACEEE37B}">
      <dgm:prSet/>
      <dgm:spPr/>
      <dgm:t>
        <a:bodyPr/>
        <a:lstStyle/>
        <a:p>
          <a:endParaRPr lang="ru-RU" sz="1200" b="1" cap="all" spc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497451-AE09-45F0-A0CD-555580F66E6A}" type="sibTrans" cxnId="{CCBE56D9-45FA-4E10-8ADD-13D6ACEEE37B}">
      <dgm:prSet/>
      <dgm:spPr/>
      <dgm:t>
        <a:bodyPr/>
        <a:lstStyle/>
        <a:p>
          <a:endParaRPr lang="ru-RU" sz="1200" b="1" cap="all" spc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8666C4F-1FDF-4367-818F-DE9397445A3A}">
      <dgm:prSet phldrT="[Текст]" custT="1"/>
      <dgm:spPr>
        <a:solidFill>
          <a:srgbClr val="33CCCC"/>
        </a:solidFill>
      </dgm:spPr>
      <dgm:t>
        <a:bodyPr/>
        <a:lstStyle/>
        <a:p>
          <a:r>
            <a:rPr lang="ru-RU" sz="12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Прочие виды экономической деятельности</a:t>
          </a:r>
          <a:endParaRPr lang="ru-RU" sz="800" b="1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7529273-2780-4EA5-BD64-00029DE84113}" type="parTrans" cxnId="{1C92A158-0F7F-44FF-A174-9AF719D029A9}">
      <dgm:prSet/>
      <dgm:spPr/>
      <dgm:t>
        <a:bodyPr/>
        <a:lstStyle/>
        <a:p>
          <a:endParaRPr lang="ru-RU" sz="1200" b="1" cap="all" spc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35C333-EF49-4ECE-B369-F3AAD1123FFF}" type="sibTrans" cxnId="{1C92A158-0F7F-44FF-A174-9AF719D029A9}">
      <dgm:prSet/>
      <dgm:spPr/>
      <dgm:t>
        <a:bodyPr/>
        <a:lstStyle/>
        <a:p>
          <a:endParaRPr lang="ru-RU" sz="1200" b="1" cap="all" spc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3EB22CA-DE85-40EC-89B2-6BB1285EFCDB}">
      <dgm:prSet phldrT="[Текст]" custT="1"/>
      <dgm:spPr>
        <a:solidFill>
          <a:srgbClr val="33CCCC"/>
        </a:solidFill>
      </dgm:spPr>
      <dgm:t>
        <a:bodyPr/>
        <a:lstStyle/>
        <a:p>
          <a:r>
            <a:rPr lang="en-US" sz="12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I </a:t>
          </a:r>
          <a:r>
            <a:rPr lang="ru-RU" sz="12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полугодие 2014 года  5 044,0</a:t>
          </a:r>
          <a:endParaRPr lang="ru-RU" sz="1200" b="1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FF3997C-CA52-45B4-BF9C-13D3A3CB6ADA}" type="parTrans" cxnId="{827C4196-C176-4F5A-AE6B-81BB53ABB606}">
      <dgm:prSet/>
      <dgm:spPr/>
      <dgm:t>
        <a:bodyPr/>
        <a:lstStyle/>
        <a:p>
          <a:endParaRPr lang="ru-RU" sz="1200" b="1" cap="all" spc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7B48E3D-7FB3-47B0-B275-B992BD56BCAD}" type="sibTrans" cxnId="{827C4196-C176-4F5A-AE6B-81BB53ABB606}">
      <dgm:prSet/>
      <dgm:spPr/>
      <dgm:t>
        <a:bodyPr/>
        <a:lstStyle/>
        <a:p>
          <a:endParaRPr lang="ru-RU" sz="1200" b="1" cap="all" spc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80B4162-F462-4D1C-B92E-F6914052258B}">
      <dgm:prSet phldrT="[Текст]" custT="1"/>
      <dgm:spPr>
        <a:solidFill>
          <a:srgbClr val="33CCCC"/>
        </a:solidFill>
      </dgm:spPr>
      <dgm:t>
        <a:bodyPr/>
        <a:lstStyle/>
        <a:p>
          <a:r>
            <a:rPr lang="en-US" sz="12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I </a:t>
          </a:r>
          <a:r>
            <a:rPr lang="ru-RU" sz="12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полугодие 2015 года  5 680,3</a:t>
          </a:r>
          <a:endParaRPr lang="ru-RU" sz="1200" b="1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206A47D-EBD1-419C-875B-FF72D2648F15}" type="parTrans" cxnId="{55E8197F-BF67-45CE-AFC0-857FEF4C4998}">
      <dgm:prSet/>
      <dgm:spPr/>
      <dgm:t>
        <a:bodyPr/>
        <a:lstStyle/>
        <a:p>
          <a:endParaRPr lang="ru-RU" sz="1200" b="1" cap="all" spc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E6D4F95-42AD-4EEC-93FF-DE596152E1D8}" type="sibTrans" cxnId="{55E8197F-BF67-45CE-AFC0-857FEF4C4998}">
      <dgm:prSet/>
      <dgm:spPr/>
      <dgm:t>
        <a:bodyPr/>
        <a:lstStyle/>
        <a:p>
          <a:endParaRPr lang="ru-RU" sz="1200" b="1" cap="all" spc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077D496-D6BB-4E44-9441-2296AC7BAD5F}">
      <dgm:prSet phldrT="[Текст]" custT="1"/>
      <dgm:spPr>
        <a:solidFill>
          <a:srgbClr val="33CCCC"/>
        </a:solidFill>
      </dgm:spPr>
      <dgm:t>
        <a:bodyPr/>
        <a:lstStyle/>
        <a:p>
          <a:r>
            <a:rPr lang="ru-RU" sz="12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Производство и распределение электроэнергии, газа и воды</a:t>
          </a:r>
          <a:endParaRPr lang="ru-RU" sz="800" b="1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8403D67-3C71-4DFC-8654-3EFE6E3FFC5D}" type="parTrans" cxnId="{7F90F167-78C9-456A-9DEB-0EC095B9D70D}">
      <dgm:prSet/>
      <dgm:spPr/>
      <dgm:t>
        <a:bodyPr/>
        <a:lstStyle/>
        <a:p>
          <a:endParaRPr lang="ru-RU" sz="1200" b="1" cap="all" spc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F2D66D-2FB8-458F-9DEC-C4642163AF90}" type="sibTrans" cxnId="{7F90F167-78C9-456A-9DEB-0EC095B9D70D}">
      <dgm:prSet/>
      <dgm:spPr/>
      <dgm:t>
        <a:bodyPr/>
        <a:lstStyle/>
        <a:p>
          <a:endParaRPr lang="ru-RU" sz="1200" b="1" cap="all" spc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56C4F91-272F-4FFC-9DB2-498E95A73F37}">
      <dgm:prSet phldrT="[Текст]" custT="1"/>
      <dgm:spPr>
        <a:solidFill>
          <a:srgbClr val="33CCCC"/>
        </a:solidFill>
      </dgm:spPr>
      <dgm:t>
        <a:bodyPr/>
        <a:lstStyle/>
        <a:p>
          <a:r>
            <a:rPr lang="en-US" sz="12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I </a:t>
          </a:r>
          <a:r>
            <a:rPr lang="ru-RU" sz="12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полугодие 2014 года  1 310,8</a:t>
          </a:r>
          <a:endParaRPr lang="ru-RU" sz="1200" b="1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B2B4B13-59FB-4112-8923-355EE16C0D10}" type="parTrans" cxnId="{53A40056-DE42-49B6-AA7C-AD3638D62DB9}">
      <dgm:prSet/>
      <dgm:spPr/>
      <dgm:t>
        <a:bodyPr/>
        <a:lstStyle/>
        <a:p>
          <a:endParaRPr lang="ru-RU" sz="1200" b="1" cap="all" spc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2F6CF7A-D3CE-4E52-B7DB-D4FC6856B6C7}" type="sibTrans" cxnId="{53A40056-DE42-49B6-AA7C-AD3638D62DB9}">
      <dgm:prSet/>
      <dgm:spPr/>
      <dgm:t>
        <a:bodyPr/>
        <a:lstStyle/>
        <a:p>
          <a:endParaRPr lang="ru-RU" sz="1200" b="1" cap="all" spc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745FA19-668A-4467-911D-F6E6A3C4301D}">
      <dgm:prSet phldrT="[Текст]" custT="1"/>
      <dgm:spPr>
        <a:solidFill>
          <a:srgbClr val="33CCCC"/>
        </a:solidFill>
      </dgm:spPr>
      <dgm:t>
        <a:bodyPr/>
        <a:lstStyle/>
        <a:p>
          <a:r>
            <a:rPr lang="ru-RU" sz="10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 </a:t>
          </a:r>
          <a:r>
            <a:rPr lang="en-US" sz="12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I </a:t>
          </a:r>
          <a:r>
            <a:rPr lang="ru-RU" sz="12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полугодие 2015 года    17 618,6  </a:t>
          </a:r>
          <a:endParaRPr lang="ru-RU" sz="1200" b="1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8059DC-D238-4292-81E2-6C498755FC31}" type="sibTrans" cxnId="{CC677CDA-2929-4456-95BA-7F90129A6332}">
      <dgm:prSet/>
      <dgm:spPr/>
      <dgm:t>
        <a:bodyPr/>
        <a:lstStyle/>
        <a:p>
          <a:endParaRPr lang="ru-RU" sz="1200" b="1" cap="all" spc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8D5773-6DC0-4584-B00B-B1EAD9F5C770}" type="parTrans" cxnId="{CC677CDA-2929-4456-95BA-7F90129A6332}">
      <dgm:prSet/>
      <dgm:spPr/>
      <dgm:t>
        <a:bodyPr/>
        <a:lstStyle/>
        <a:p>
          <a:endParaRPr lang="ru-RU" sz="1200" b="1" cap="all" spc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B7D091E-D5F0-4F9F-ABC5-B7816AFB8493}">
      <dgm:prSet phldrT="[Текст]" custT="1"/>
      <dgm:spPr>
        <a:solidFill>
          <a:srgbClr val="33CCCC"/>
        </a:solidFill>
      </dgm:spPr>
      <dgm:t>
        <a:bodyPr/>
        <a:lstStyle/>
        <a:p>
          <a:r>
            <a:rPr lang="en-US" sz="12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I </a:t>
          </a:r>
          <a:r>
            <a:rPr lang="ru-RU" sz="12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полугодие 2014 года   19 683,4</a:t>
          </a:r>
          <a:endParaRPr lang="ru-RU" sz="1200" b="1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6BD0422-9C54-4ED2-AB47-7F74EBFEC58F}" type="sibTrans" cxnId="{3FEC8966-6F99-4152-ABAF-B97DA2FD6E15}">
      <dgm:prSet/>
      <dgm:spPr/>
      <dgm:t>
        <a:bodyPr/>
        <a:lstStyle/>
        <a:p>
          <a:endParaRPr lang="ru-RU" sz="1200" b="1" cap="all" spc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ACC4746-324B-4EF8-B1CE-23CCA1A25CE6}" type="parTrans" cxnId="{3FEC8966-6F99-4152-ABAF-B97DA2FD6E15}">
      <dgm:prSet/>
      <dgm:spPr/>
      <dgm:t>
        <a:bodyPr/>
        <a:lstStyle/>
        <a:p>
          <a:endParaRPr lang="ru-RU" sz="1200" b="1" cap="all" spc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B1470B8-E689-4EA8-AD39-1A87BAC41462}">
      <dgm:prSet phldrT="[Текст]" custT="1"/>
      <dgm:spPr>
        <a:solidFill>
          <a:srgbClr val="33CCCC"/>
        </a:solidFill>
      </dgm:spPr>
      <dgm:t>
        <a:bodyPr/>
        <a:lstStyle/>
        <a:p>
          <a:r>
            <a:rPr lang="en-US" sz="12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I </a:t>
          </a:r>
          <a:r>
            <a:rPr lang="ru-RU" sz="12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полугодие 2015 года   1 451,1</a:t>
          </a:r>
          <a:endParaRPr lang="ru-RU" sz="1200" b="1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0D1946C-60B7-473A-B85B-FF5B8995DD10}" type="sibTrans" cxnId="{56D0D18A-3943-4D07-BC1E-3763D4DF11E5}">
      <dgm:prSet/>
      <dgm:spPr/>
      <dgm:t>
        <a:bodyPr/>
        <a:lstStyle/>
        <a:p>
          <a:endParaRPr lang="ru-RU" sz="1200" b="1" cap="all" spc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0A0CDAB-10AB-4F4B-AA99-D321ADFA9F5C}" type="parTrans" cxnId="{56D0D18A-3943-4D07-BC1E-3763D4DF11E5}">
      <dgm:prSet/>
      <dgm:spPr/>
      <dgm:t>
        <a:bodyPr/>
        <a:lstStyle/>
        <a:p>
          <a:endParaRPr lang="ru-RU" sz="1200" b="1" cap="all" spc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43D00A-E1DB-442F-BC12-32DD448F60E1}">
      <dgm:prSet phldrT="[Текст]" custT="1"/>
      <dgm:spPr>
        <a:solidFill>
          <a:srgbClr val="33CCCC"/>
        </a:solidFill>
      </dgm:spPr>
      <dgm:t>
        <a:bodyPr/>
        <a:lstStyle/>
        <a:p>
          <a:r>
            <a:rPr lang="en-US" sz="12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I </a:t>
          </a:r>
          <a:r>
            <a:rPr lang="ru-RU" sz="12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полугодие 2014 года   12 588,4 </a:t>
          </a:r>
          <a:endParaRPr lang="ru-RU" sz="1200" b="1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0CEB69F-8B89-4B07-94A4-22BEF5C2444C}" type="sibTrans" cxnId="{97C2FC8D-5A90-4F00-971C-DE218F84CFC7}">
      <dgm:prSet/>
      <dgm:spPr/>
      <dgm:t>
        <a:bodyPr/>
        <a:lstStyle/>
        <a:p>
          <a:endParaRPr lang="ru-RU" sz="1200" b="1" cap="all" spc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B1A8631-F594-431A-B890-32D61A59B9CE}" type="parTrans" cxnId="{97C2FC8D-5A90-4F00-971C-DE218F84CFC7}">
      <dgm:prSet/>
      <dgm:spPr/>
      <dgm:t>
        <a:bodyPr/>
        <a:lstStyle/>
        <a:p>
          <a:endParaRPr lang="ru-RU" sz="1200" b="1" cap="all" spc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1A3998-F6E9-49E6-8EE6-BED4B9058B68}">
      <dgm:prSet phldrT="[Текст]" custT="1"/>
      <dgm:spPr>
        <a:solidFill>
          <a:srgbClr val="33CCCC"/>
        </a:solidFill>
      </dgm:spPr>
      <dgm:t>
        <a:bodyPr/>
        <a:lstStyle/>
        <a:p>
          <a:r>
            <a:rPr lang="en-US" sz="12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I </a:t>
          </a:r>
          <a:r>
            <a:rPr lang="ru-RU" sz="12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полугодие 2014 года  740,2</a:t>
          </a:r>
          <a:endParaRPr lang="ru-RU" sz="1200" b="1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0ADA5B-2E0D-4520-BCEE-4A66D0AFF431}" type="sibTrans" cxnId="{D5B1420D-1ECA-497A-99B5-4632332F6793}">
      <dgm:prSet/>
      <dgm:spPr/>
      <dgm:t>
        <a:bodyPr/>
        <a:lstStyle/>
        <a:p>
          <a:endParaRPr lang="ru-RU" sz="1200" b="1" cap="all" spc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5964F85-CEE2-44C9-8054-77DF8F6A3201}" type="parTrans" cxnId="{D5B1420D-1ECA-497A-99B5-4632332F6793}">
      <dgm:prSet/>
      <dgm:spPr/>
      <dgm:t>
        <a:bodyPr/>
        <a:lstStyle/>
        <a:p>
          <a:endParaRPr lang="ru-RU" sz="1200" b="1" cap="all" spc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CE4C33D-D872-40CD-AF47-DA33F89F5923}" type="pres">
      <dgm:prSet presAssocID="{E2D82257-9FD2-4743-BF86-61946416870E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1F5E3F-9F27-4B24-B916-67B67B64F284}" type="pres">
      <dgm:prSet presAssocID="{EB7FC0AD-3026-4F37-B564-BA25940B8CA1}" presName="comp" presStyleCnt="0"/>
      <dgm:spPr/>
    </dgm:pt>
    <dgm:pt modelId="{2802B3C9-D2BA-4068-8DE4-F31426034CDB}" type="pres">
      <dgm:prSet presAssocID="{EB7FC0AD-3026-4F37-B564-BA25940B8CA1}" presName="box" presStyleLbl="node1" presStyleIdx="0" presStyleCnt="5" custScaleY="50094" custLinFactNeighborX="-11" custLinFactNeighborY="12853"/>
      <dgm:spPr/>
      <dgm:t>
        <a:bodyPr/>
        <a:lstStyle/>
        <a:p>
          <a:endParaRPr lang="ru-RU"/>
        </a:p>
      </dgm:t>
    </dgm:pt>
    <dgm:pt modelId="{CC6FA2B8-25CA-4DD5-BAF0-E1AAE1035D63}" type="pres">
      <dgm:prSet presAssocID="{EB7FC0AD-3026-4F37-B564-BA25940B8CA1}" presName="img" presStyleLbl="fgImgPlace1" presStyleIdx="0" presStyleCnt="5" custAng="10800000" custFlipVert="1" custScaleX="87748" custScaleY="28054" custLinFactNeighborX="-24438" custLinFactNeighborY="18933"/>
      <dgm:spPr>
        <a:gradFill rotWithShape="0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9600000" scaled="0"/>
        </a:gradFill>
      </dgm:spPr>
      <dgm:t>
        <a:bodyPr/>
        <a:lstStyle/>
        <a:p>
          <a:endParaRPr lang="ru-RU"/>
        </a:p>
      </dgm:t>
    </dgm:pt>
    <dgm:pt modelId="{189C5783-CA35-439C-B77E-BB0554C7F71D}" type="pres">
      <dgm:prSet presAssocID="{EB7FC0AD-3026-4F37-B564-BA25940B8CA1}" presName="text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A82333-44BB-4C78-858D-9C016CCFBDD4}" type="pres">
      <dgm:prSet presAssocID="{739BAD23-68D3-4932-BA80-6D489D97E7A1}" presName="spacer" presStyleCnt="0"/>
      <dgm:spPr/>
    </dgm:pt>
    <dgm:pt modelId="{716B974D-AEA0-43FF-A482-DAF96D0132D0}" type="pres">
      <dgm:prSet presAssocID="{AF13DFA9-ED9B-4D37-A188-88852A12B6D2}" presName="comp" presStyleCnt="0"/>
      <dgm:spPr/>
    </dgm:pt>
    <dgm:pt modelId="{A8266396-DA06-4EA3-AE2C-746AFFA55DC9}" type="pres">
      <dgm:prSet presAssocID="{AF13DFA9-ED9B-4D37-A188-88852A12B6D2}" presName="box" presStyleLbl="node1" presStyleIdx="1" presStyleCnt="5" custScaleY="39161" custLinFactNeighborX="-176" custLinFactNeighborY="16787"/>
      <dgm:spPr/>
      <dgm:t>
        <a:bodyPr/>
        <a:lstStyle/>
        <a:p>
          <a:endParaRPr lang="ru-RU"/>
        </a:p>
      </dgm:t>
    </dgm:pt>
    <dgm:pt modelId="{04DD6571-AB14-41AA-98B1-FA2D310D830C}" type="pres">
      <dgm:prSet presAssocID="{AF13DFA9-ED9B-4D37-A188-88852A12B6D2}" presName="img" presStyleLbl="fgImgPlace1" presStyleIdx="1" presStyleCnt="5" custScaleX="70492" custScaleY="33477" custLinFactNeighborX="-39738" custLinFactNeighborY="22496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</dgm:spPr>
      <dgm:t>
        <a:bodyPr/>
        <a:lstStyle/>
        <a:p>
          <a:endParaRPr lang="ru-RU"/>
        </a:p>
      </dgm:t>
    </dgm:pt>
    <dgm:pt modelId="{0B2A85ED-4FF7-4066-8B16-C373FBB71BB2}" type="pres">
      <dgm:prSet presAssocID="{AF13DFA9-ED9B-4D37-A188-88852A12B6D2}" presName="text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032F96-B625-48FB-ACA3-9DEA9AF18A5F}" type="pres">
      <dgm:prSet presAssocID="{C6043971-B30F-4722-8D0A-94011CBC3720}" presName="spacer" presStyleCnt="0"/>
      <dgm:spPr/>
    </dgm:pt>
    <dgm:pt modelId="{3DAC133A-FFA8-40F4-8AAF-FF6A490EE433}" type="pres">
      <dgm:prSet presAssocID="{8F307A4E-B3C0-4757-846B-1295B908A630}" presName="comp" presStyleCnt="0"/>
      <dgm:spPr/>
    </dgm:pt>
    <dgm:pt modelId="{9F736712-80F7-48FC-9EA5-1217686767B5}" type="pres">
      <dgm:prSet presAssocID="{8F307A4E-B3C0-4757-846B-1295B908A630}" presName="box" presStyleLbl="node1" presStyleIdx="2" presStyleCnt="5" custScaleY="37578" custLinFactNeighborX="-11" custLinFactNeighborY="8458"/>
      <dgm:spPr/>
      <dgm:t>
        <a:bodyPr/>
        <a:lstStyle/>
        <a:p>
          <a:endParaRPr lang="ru-RU"/>
        </a:p>
      </dgm:t>
    </dgm:pt>
    <dgm:pt modelId="{D604147F-DB84-4B6D-B86E-B8E4098527DD}" type="pres">
      <dgm:prSet presAssocID="{8F307A4E-B3C0-4757-846B-1295B908A630}" presName="img" presStyleLbl="fgImgPlace1" presStyleIdx="2" presStyleCnt="5" custScaleX="72849" custScaleY="29193" custLinFactNeighborX="-43139" custLinFactNeighborY="13825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8000" b="-18000"/>
          </a:stretch>
        </a:blipFill>
      </dgm:spPr>
      <dgm:t>
        <a:bodyPr/>
        <a:lstStyle/>
        <a:p>
          <a:endParaRPr lang="ru-RU"/>
        </a:p>
      </dgm:t>
    </dgm:pt>
    <dgm:pt modelId="{14CD2FF3-219B-4B9C-ABCA-7A545920FA64}" type="pres">
      <dgm:prSet presAssocID="{8F307A4E-B3C0-4757-846B-1295B908A630}" presName="text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227BD4-A062-49FA-AECA-442AEB962638}" type="pres">
      <dgm:prSet presAssocID="{1ADBF6C0-EE52-47A2-AEF8-F37379BB6A79}" presName="spacer" presStyleCnt="0"/>
      <dgm:spPr/>
    </dgm:pt>
    <dgm:pt modelId="{94857902-8ABA-4AB3-9739-3CB823BB14EB}" type="pres">
      <dgm:prSet presAssocID="{E077D496-D6BB-4E44-9441-2296AC7BAD5F}" presName="comp" presStyleCnt="0"/>
      <dgm:spPr/>
    </dgm:pt>
    <dgm:pt modelId="{8500903B-ADEF-4D3E-815B-C85311C48FCE}" type="pres">
      <dgm:prSet presAssocID="{E077D496-D6BB-4E44-9441-2296AC7BAD5F}" presName="box" presStyleLbl="node1" presStyleIdx="3" presStyleCnt="5" custScaleY="39184" custLinFactNeighborX="-133" custLinFactNeighborY="-150"/>
      <dgm:spPr/>
      <dgm:t>
        <a:bodyPr/>
        <a:lstStyle/>
        <a:p>
          <a:endParaRPr lang="ru-RU"/>
        </a:p>
      </dgm:t>
    </dgm:pt>
    <dgm:pt modelId="{E5ABB2E1-C374-4CFD-B8CD-7A8708FAB20D}" type="pres">
      <dgm:prSet presAssocID="{E077D496-D6BB-4E44-9441-2296AC7BAD5F}" presName="img" presStyleLbl="fgImgPlace1" presStyleIdx="3" presStyleCnt="5" custScaleX="69774" custScaleY="34094" custLinFactNeighborX="-39810" custLinFactNeighborY="-60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8000" r="-48000"/>
          </a:stretch>
        </a:blipFill>
      </dgm:spPr>
      <dgm:t>
        <a:bodyPr/>
        <a:lstStyle/>
        <a:p>
          <a:endParaRPr lang="ru-RU"/>
        </a:p>
      </dgm:t>
    </dgm:pt>
    <dgm:pt modelId="{153F8382-3860-43CB-BAFB-ADF3970D71AA}" type="pres">
      <dgm:prSet presAssocID="{E077D496-D6BB-4E44-9441-2296AC7BAD5F}" presName="text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5DE454-3AB9-42F0-8DCB-4172760A2380}" type="pres">
      <dgm:prSet presAssocID="{7BF2D66D-2FB8-458F-9DEC-C4642163AF90}" presName="spacer" presStyleCnt="0"/>
      <dgm:spPr/>
    </dgm:pt>
    <dgm:pt modelId="{4042386F-5229-4B82-A186-D3C053821D96}" type="pres">
      <dgm:prSet presAssocID="{F8666C4F-1FDF-4367-818F-DE9397445A3A}" presName="comp" presStyleCnt="0"/>
      <dgm:spPr/>
    </dgm:pt>
    <dgm:pt modelId="{73DCF1F9-6DDB-4D09-A708-A79CC6B12334}" type="pres">
      <dgm:prSet presAssocID="{F8666C4F-1FDF-4367-818F-DE9397445A3A}" presName="box" presStyleLbl="node1" presStyleIdx="4" presStyleCnt="5" custScaleY="36869" custLinFactNeighborX="753" custLinFactNeighborY="-8845"/>
      <dgm:spPr/>
      <dgm:t>
        <a:bodyPr/>
        <a:lstStyle/>
        <a:p>
          <a:endParaRPr lang="ru-RU"/>
        </a:p>
      </dgm:t>
    </dgm:pt>
    <dgm:pt modelId="{8CE83293-C4B2-408E-9F96-5BD7EA021346}" type="pres">
      <dgm:prSet presAssocID="{F8666C4F-1FDF-4367-818F-DE9397445A3A}" presName="img" presStyleLbl="fgImgPlace1" presStyleIdx="4" presStyleCnt="5" custScaleX="78428" custScaleY="37569" custLinFactNeighborX="-32388" custLinFactNeighborY="-4732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6000" b="-26000"/>
          </a:stretch>
        </a:blipFill>
      </dgm:spPr>
      <dgm:t>
        <a:bodyPr/>
        <a:lstStyle/>
        <a:p>
          <a:endParaRPr lang="ru-RU"/>
        </a:p>
      </dgm:t>
    </dgm:pt>
    <dgm:pt modelId="{0C010F8C-AA29-46F8-B09E-E85F8DE2F6A0}" type="pres">
      <dgm:prSet presAssocID="{F8666C4F-1FDF-4367-818F-DE9397445A3A}" presName="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884BC17-5796-43A7-B35A-898166294701}" srcId="{E2D82257-9FD2-4743-BF86-61946416870E}" destId="{EB7FC0AD-3026-4F37-B564-BA25940B8CA1}" srcOrd="0" destOrd="0" parTransId="{1ED18DAC-95F9-47C6-BEC0-C7B6DC31CBB7}" sibTransId="{739BAD23-68D3-4932-BA80-6D489D97E7A1}"/>
    <dgm:cxn modelId="{879D2904-46E0-4788-AEF5-D0710F2897D3}" type="presOf" srcId="{F4E300E9-FEAA-4E29-96E9-A80E102F6C53}" destId="{9F736712-80F7-48FC-9EA5-1217686767B5}" srcOrd="0" destOrd="2" presId="urn:microsoft.com/office/officeart/2005/8/layout/vList4"/>
    <dgm:cxn modelId="{56D0D18A-3943-4D07-BC1E-3763D4DF11E5}" srcId="{E077D496-D6BB-4E44-9441-2296AC7BAD5F}" destId="{3B1470B8-E689-4EA8-AD39-1A87BAC41462}" srcOrd="1" destOrd="0" parTransId="{00A0CDAB-10AB-4F4B-AA99-D321ADFA9F5C}" sibTransId="{80D1946C-60B7-473A-B85B-FF5B8995DD10}"/>
    <dgm:cxn modelId="{3FEC8966-6F99-4152-ABAF-B97DA2FD6E15}" srcId="{EB7FC0AD-3026-4F37-B564-BA25940B8CA1}" destId="{FB7D091E-D5F0-4F9F-ABC5-B7816AFB8493}" srcOrd="0" destOrd="0" parTransId="{AACC4746-324B-4EF8-B1CE-23CCA1A25CE6}" sibTransId="{E6BD0422-9C54-4ED2-AB47-7F74EBFEC58F}"/>
    <dgm:cxn modelId="{9389BEAE-9F0D-4108-8022-64BF9F7CD6EA}" type="presOf" srcId="{E2D82257-9FD2-4743-BF86-61946416870E}" destId="{8CE4C33D-D872-40CD-AF47-DA33F89F5923}" srcOrd="0" destOrd="0" presId="urn:microsoft.com/office/officeart/2005/8/layout/vList4"/>
    <dgm:cxn modelId="{359A8773-740A-4D75-A570-0C69F19155BF}" type="presOf" srcId="{AF13DFA9-ED9B-4D37-A188-88852A12B6D2}" destId="{A8266396-DA06-4EA3-AE2C-746AFFA55DC9}" srcOrd="0" destOrd="0" presId="urn:microsoft.com/office/officeart/2005/8/layout/vList4"/>
    <dgm:cxn modelId="{B19BAD49-37AF-4674-A1CE-33F5F71B45CA}" type="presOf" srcId="{E3EB22CA-DE85-40EC-89B2-6BB1285EFCDB}" destId="{0C010F8C-AA29-46F8-B09E-E85F8DE2F6A0}" srcOrd="1" destOrd="1" presId="urn:microsoft.com/office/officeart/2005/8/layout/vList4"/>
    <dgm:cxn modelId="{827C4196-C176-4F5A-AE6B-81BB53ABB606}" srcId="{F8666C4F-1FDF-4367-818F-DE9397445A3A}" destId="{E3EB22CA-DE85-40EC-89B2-6BB1285EFCDB}" srcOrd="0" destOrd="0" parTransId="{8FF3997C-CA52-45B4-BF9C-13D3A3CB6ADA}" sibTransId="{E7B48E3D-7FB3-47B0-B275-B992BD56BCAD}"/>
    <dgm:cxn modelId="{D5B1420D-1ECA-497A-99B5-4632332F6793}" srcId="{8F307A4E-B3C0-4757-846B-1295B908A630}" destId="{731A3998-F6E9-49E6-8EE6-BED4B9058B68}" srcOrd="0" destOrd="0" parTransId="{45964F85-CEE2-44C9-8054-77DF8F6A3201}" sibTransId="{C50ADA5B-2E0D-4520-BCEE-4A66D0AFF431}"/>
    <dgm:cxn modelId="{60E8A5AE-AB04-481D-9010-2A81CDD8F432}" srcId="{E2D82257-9FD2-4743-BF86-61946416870E}" destId="{8F307A4E-B3C0-4757-846B-1295B908A630}" srcOrd="2" destOrd="0" parTransId="{57B1374E-4F0C-428C-872D-0AA2BEF00298}" sibTransId="{1ADBF6C0-EE52-47A2-AEF8-F37379BB6A79}"/>
    <dgm:cxn modelId="{2944DAFF-5D02-4ED6-89FB-CC9914127ECB}" type="presOf" srcId="{29CCC116-095C-4A93-980F-DA6D2E57DF98}" destId="{A8266396-DA06-4EA3-AE2C-746AFFA55DC9}" srcOrd="0" destOrd="2" presId="urn:microsoft.com/office/officeart/2005/8/layout/vList4"/>
    <dgm:cxn modelId="{A9BC6BD9-9BA7-4D9D-AA77-4387C65EB693}" type="presOf" srcId="{8F307A4E-B3C0-4757-846B-1295B908A630}" destId="{14CD2FF3-219B-4B9C-ABCA-7A545920FA64}" srcOrd="1" destOrd="0" presId="urn:microsoft.com/office/officeart/2005/8/layout/vList4"/>
    <dgm:cxn modelId="{76493CF6-2B70-42D8-8BDA-72057513F9C8}" type="presOf" srcId="{731A3998-F6E9-49E6-8EE6-BED4B9058B68}" destId="{9F736712-80F7-48FC-9EA5-1217686767B5}" srcOrd="0" destOrd="1" presId="urn:microsoft.com/office/officeart/2005/8/layout/vList4"/>
    <dgm:cxn modelId="{DC3AF480-AE2E-4215-9F10-05204120D4E7}" type="presOf" srcId="{456C4F91-272F-4FFC-9DB2-498E95A73F37}" destId="{8500903B-ADEF-4D3E-815B-C85311C48FCE}" srcOrd="0" destOrd="1" presId="urn:microsoft.com/office/officeart/2005/8/layout/vList4"/>
    <dgm:cxn modelId="{DF185E6B-3570-4F5B-8095-F23A589F0AF6}" type="presOf" srcId="{0745FA19-668A-4467-911D-F6E6A3C4301D}" destId="{189C5783-CA35-439C-B77E-BB0554C7F71D}" srcOrd="1" destOrd="2" presId="urn:microsoft.com/office/officeart/2005/8/layout/vList4"/>
    <dgm:cxn modelId="{19513460-179F-4719-8ED2-353CCE361087}" type="presOf" srcId="{456C4F91-272F-4FFC-9DB2-498E95A73F37}" destId="{153F8382-3860-43CB-BAFB-ADF3970D71AA}" srcOrd="1" destOrd="1" presId="urn:microsoft.com/office/officeart/2005/8/layout/vList4"/>
    <dgm:cxn modelId="{55E8197F-BF67-45CE-AFC0-857FEF4C4998}" srcId="{F8666C4F-1FDF-4367-818F-DE9397445A3A}" destId="{180B4162-F462-4D1C-B92E-F6914052258B}" srcOrd="1" destOrd="0" parTransId="{3206A47D-EBD1-419C-875B-FF72D2648F15}" sibTransId="{4E6D4F95-42AD-4EEC-93FF-DE596152E1D8}"/>
    <dgm:cxn modelId="{F929EA05-D94E-4888-9F64-8E5D965EBE27}" type="presOf" srcId="{C143D00A-E1DB-442F-BC12-32DD448F60E1}" destId="{A8266396-DA06-4EA3-AE2C-746AFFA55DC9}" srcOrd="0" destOrd="1" presId="urn:microsoft.com/office/officeart/2005/8/layout/vList4"/>
    <dgm:cxn modelId="{1A9523DA-1C04-478D-94ED-821C5B89B85F}" type="presOf" srcId="{3B1470B8-E689-4EA8-AD39-1A87BAC41462}" destId="{8500903B-ADEF-4D3E-815B-C85311C48FCE}" srcOrd="0" destOrd="2" presId="urn:microsoft.com/office/officeart/2005/8/layout/vList4"/>
    <dgm:cxn modelId="{3173D6B8-2F7B-40E1-841B-88F81ABF32B1}" type="presOf" srcId="{0745FA19-668A-4467-911D-F6E6A3C4301D}" destId="{2802B3C9-D2BA-4068-8DE4-F31426034CDB}" srcOrd="0" destOrd="2" presId="urn:microsoft.com/office/officeart/2005/8/layout/vList4"/>
    <dgm:cxn modelId="{4AC3EA54-5F36-4195-A9AF-5FADCA3340C9}" type="presOf" srcId="{8F307A4E-B3C0-4757-846B-1295B908A630}" destId="{9F736712-80F7-48FC-9EA5-1217686767B5}" srcOrd="0" destOrd="0" presId="urn:microsoft.com/office/officeart/2005/8/layout/vList4"/>
    <dgm:cxn modelId="{54126E74-DF57-4E86-A963-8DE20C39D092}" srcId="{AF13DFA9-ED9B-4D37-A188-88852A12B6D2}" destId="{29CCC116-095C-4A93-980F-DA6D2E57DF98}" srcOrd="1" destOrd="0" parTransId="{A92D97CA-20AB-4BD9-908D-55A112B20ECF}" sibTransId="{2724D591-B3D4-4E91-902D-0136092304DD}"/>
    <dgm:cxn modelId="{C996E599-63BF-410F-B8C8-AF276C6303C9}" type="presOf" srcId="{3B1470B8-E689-4EA8-AD39-1A87BAC41462}" destId="{153F8382-3860-43CB-BAFB-ADF3970D71AA}" srcOrd="1" destOrd="2" presId="urn:microsoft.com/office/officeart/2005/8/layout/vList4"/>
    <dgm:cxn modelId="{CCBE56D9-45FA-4E10-8ADD-13D6ACEEE37B}" srcId="{8F307A4E-B3C0-4757-846B-1295B908A630}" destId="{F4E300E9-FEAA-4E29-96E9-A80E102F6C53}" srcOrd="1" destOrd="0" parTransId="{ABBFA40C-520C-4BD6-BA36-614791FDDFAD}" sibTransId="{26497451-AE09-45F0-A0CD-555580F66E6A}"/>
    <dgm:cxn modelId="{6B52D926-446E-4988-95A6-82448B775FF9}" type="presOf" srcId="{C143D00A-E1DB-442F-BC12-32DD448F60E1}" destId="{0B2A85ED-4FF7-4066-8B16-C373FBB71BB2}" srcOrd="1" destOrd="1" presId="urn:microsoft.com/office/officeart/2005/8/layout/vList4"/>
    <dgm:cxn modelId="{94730D1B-198F-459F-97E2-12C5CAF52AF7}" type="presOf" srcId="{EB7FC0AD-3026-4F37-B564-BA25940B8CA1}" destId="{2802B3C9-D2BA-4068-8DE4-F31426034CDB}" srcOrd="0" destOrd="0" presId="urn:microsoft.com/office/officeart/2005/8/layout/vList4"/>
    <dgm:cxn modelId="{E74CF13A-C3CF-452F-B13D-D66C98760F47}" type="presOf" srcId="{E077D496-D6BB-4E44-9441-2296AC7BAD5F}" destId="{153F8382-3860-43CB-BAFB-ADF3970D71AA}" srcOrd="1" destOrd="0" presId="urn:microsoft.com/office/officeart/2005/8/layout/vList4"/>
    <dgm:cxn modelId="{CC677CDA-2929-4456-95BA-7F90129A6332}" srcId="{EB7FC0AD-3026-4F37-B564-BA25940B8CA1}" destId="{0745FA19-668A-4467-911D-F6E6A3C4301D}" srcOrd="1" destOrd="0" parTransId="{7C8D5773-6DC0-4584-B00B-B1EAD9F5C770}" sibTransId="{B88059DC-D238-4292-81E2-6C498755FC31}"/>
    <dgm:cxn modelId="{4DFA7C22-8A5F-48ED-AC84-23633F56DC7B}" type="presOf" srcId="{FB7D091E-D5F0-4F9F-ABC5-B7816AFB8493}" destId="{189C5783-CA35-439C-B77E-BB0554C7F71D}" srcOrd="1" destOrd="1" presId="urn:microsoft.com/office/officeart/2005/8/layout/vList4"/>
    <dgm:cxn modelId="{1C92A158-0F7F-44FF-A174-9AF719D029A9}" srcId="{E2D82257-9FD2-4743-BF86-61946416870E}" destId="{F8666C4F-1FDF-4367-818F-DE9397445A3A}" srcOrd="4" destOrd="0" parTransId="{87529273-2780-4EA5-BD64-00029DE84113}" sibTransId="{7935C333-EF49-4ECE-B369-F3AAD1123FFF}"/>
    <dgm:cxn modelId="{4078D602-54EB-48FC-AE6F-BA1BCC18C2D9}" type="presOf" srcId="{AF13DFA9-ED9B-4D37-A188-88852A12B6D2}" destId="{0B2A85ED-4FF7-4066-8B16-C373FBB71BB2}" srcOrd="1" destOrd="0" presId="urn:microsoft.com/office/officeart/2005/8/layout/vList4"/>
    <dgm:cxn modelId="{F31BFF6F-7472-43E6-AFD9-5E800E6E502A}" type="presOf" srcId="{E077D496-D6BB-4E44-9441-2296AC7BAD5F}" destId="{8500903B-ADEF-4D3E-815B-C85311C48FCE}" srcOrd="0" destOrd="0" presId="urn:microsoft.com/office/officeart/2005/8/layout/vList4"/>
    <dgm:cxn modelId="{E08AF6F2-22B4-4203-9C77-E0E4D9D7AADB}" type="presOf" srcId="{29CCC116-095C-4A93-980F-DA6D2E57DF98}" destId="{0B2A85ED-4FF7-4066-8B16-C373FBB71BB2}" srcOrd="1" destOrd="2" presId="urn:microsoft.com/office/officeart/2005/8/layout/vList4"/>
    <dgm:cxn modelId="{89DEA984-42C6-45E2-A630-9A02C9636260}" type="presOf" srcId="{731A3998-F6E9-49E6-8EE6-BED4B9058B68}" destId="{14CD2FF3-219B-4B9C-ABCA-7A545920FA64}" srcOrd="1" destOrd="1" presId="urn:microsoft.com/office/officeart/2005/8/layout/vList4"/>
    <dgm:cxn modelId="{4EF36D1B-06AE-4248-84B6-8CCCC147C340}" type="presOf" srcId="{EB7FC0AD-3026-4F37-B564-BA25940B8CA1}" destId="{189C5783-CA35-439C-B77E-BB0554C7F71D}" srcOrd="1" destOrd="0" presId="urn:microsoft.com/office/officeart/2005/8/layout/vList4"/>
    <dgm:cxn modelId="{10844CFD-4378-418A-9DB4-81EFA76F8582}" type="presOf" srcId="{E3EB22CA-DE85-40EC-89B2-6BB1285EFCDB}" destId="{73DCF1F9-6DDB-4D09-A708-A79CC6B12334}" srcOrd="0" destOrd="1" presId="urn:microsoft.com/office/officeart/2005/8/layout/vList4"/>
    <dgm:cxn modelId="{53A40056-DE42-49B6-AA7C-AD3638D62DB9}" srcId="{E077D496-D6BB-4E44-9441-2296AC7BAD5F}" destId="{456C4F91-272F-4FFC-9DB2-498E95A73F37}" srcOrd="0" destOrd="0" parTransId="{9B2B4B13-59FB-4112-8923-355EE16C0D10}" sibTransId="{92F6CF7A-D3CE-4E52-B7DB-D4FC6856B6C7}"/>
    <dgm:cxn modelId="{C4419554-D016-46A7-A599-64469BA2E12A}" type="presOf" srcId="{F8666C4F-1FDF-4367-818F-DE9397445A3A}" destId="{73DCF1F9-6DDB-4D09-A708-A79CC6B12334}" srcOrd="0" destOrd="0" presId="urn:microsoft.com/office/officeart/2005/8/layout/vList4"/>
    <dgm:cxn modelId="{A17A0FF5-6A7E-4EFB-9C66-6C456539DAE5}" type="presOf" srcId="{F4E300E9-FEAA-4E29-96E9-A80E102F6C53}" destId="{14CD2FF3-219B-4B9C-ABCA-7A545920FA64}" srcOrd="1" destOrd="2" presId="urn:microsoft.com/office/officeart/2005/8/layout/vList4"/>
    <dgm:cxn modelId="{BBBD8AAA-8CA2-4C88-826C-1DD286C770BF}" type="presOf" srcId="{F8666C4F-1FDF-4367-818F-DE9397445A3A}" destId="{0C010F8C-AA29-46F8-B09E-E85F8DE2F6A0}" srcOrd="1" destOrd="0" presId="urn:microsoft.com/office/officeart/2005/8/layout/vList4"/>
    <dgm:cxn modelId="{97C2FC8D-5A90-4F00-971C-DE218F84CFC7}" srcId="{AF13DFA9-ED9B-4D37-A188-88852A12B6D2}" destId="{C143D00A-E1DB-442F-BC12-32DD448F60E1}" srcOrd="0" destOrd="0" parTransId="{FB1A8631-F594-431A-B890-32D61A59B9CE}" sibTransId="{80CEB69F-8B89-4B07-94A4-22BEF5C2444C}"/>
    <dgm:cxn modelId="{ED2ED1C6-C638-4746-B4E8-148553EF5B72}" srcId="{E2D82257-9FD2-4743-BF86-61946416870E}" destId="{AF13DFA9-ED9B-4D37-A188-88852A12B6D2}" srcOrd="1" destOrd="0" parTransId="{2593B846-1F7C-443F-86DC-5B54F0C9C48F}" sibTransId="{C6043971-B30F-4722-8D0A-94011CBC3720}"/>
    <dgm:cxn modelId="{7F90F167-78C9-456A-9DEB-0EC095B9D70D}" srcId="{E2D82257-9FD2-4743-BF86-61946416870E}" destId="{E077D496-D6BB-4E44-9441-2296AC7BAD5F}" srcOrd="3" destOrd="0" parTransId="{D8403D67-3C71-4DFC-8654-3EFE6E3FFC5D}" sibTransId="{7BF2D66D-2FB8-458F-9DEC-C4642163AF90}"/>
    <dgm:cxn modelId="{CA4D5380-257A-4944-9DE7-41EE556BEA7F}" type="presOf" srcId="{180B4162-F462-4D1C-B92E-F6914052258B}" destId="{73DCF1F9-6DDB-4D09-A708-A79CC6B12334}" srcOrd="0" destOrd="2" presId="urn:microsoft.com/office/officeart/2005/8/layout/vList4"/>
    <dgm:cxn modelId="{BF64B8A7-9C73-410C-9514-EAD3CAF18730}" type="presOf" srcId="{180B4162-F462-4D1C-B92E-F6914052258B}" destId="{0C010F8C-AA29-46F8-B09E-E85F8DE2F6A0}" srcOrd="1" destOrd="2" presId="urn:microsoft.com/office/officeart/2005/8/layout/vList4"/>
    <dgm:cxn modelId="{30B4C17C-8D89-48A5-861C-0B2B9870B917}" type="presOf" srcId="{FB7D091E-D5F0-4F9F-ABC5-B7816AFB8493}" destId="{2802B3C9-D2BA-4068-8DE4-F31426034CDB}" srcOrd="0" destOrd="1" presId="urn:microsoft.com/office/officeart/2005/8/layout/vList4"/>
    <dgm:cxn modelId="{93D2A9F0-7602-4BB5-8DCF-57294D69E4A5}" type="presParOf" srcId="{8CE4C33D-D872-40CD-AF47-DA33F89F5923}" destId="{D81F5E3F-9F27-4B24-B916-67B67B64F284}" srcOrd="0" destOrd="0" presId="urn:microsoft.com/office/officeart/2005/8/layout/vList4"/>
    <dgm:cxn modelId="{F0A13E9A-1B88-4EEB-A266-270919A3BF1F}" type="presParOf" srcId="{D81F5E3F-9F27-4B24-B916-67B67B64F284}" destId="{2802B3C9-D2BA-4068-8DE4-F31426034CDB}" srcOrd="0" destOrd="0" presId="urn:microsoft.com/office/officeart/2005/8/layout/vList4"/>
    <dgm:cxn modelId="{7947C96F-9AB4-443A-9EFD-378FE360D3DA}" type="presParOf" srcId="{D81F5E3F-9F27-4B24-B916-67B67B64F284}" destId="{CC6FA2B8-25CA-4DD5-BAF0-E1AAE1035D63}" srcOrd="1" destOrd="0" presId="urn:microsoft.com/office/officeart/2005/8/layout/vList4"/>
    <dgm:cxn modelId="{B1F761FC-8F8D-4D18-BF6C-6E83B6AB84BB}" type="presParOf" srcId="{D81F5E3F-9F27-4B24-B916-67B67B64F284}" destId="{189C5783-CA35-439C-B77E-BB0554C7F71D}" srcOrd="2" destOrd="0" presId="urn:microsoft.com/office/officeart/2005/8/layout/vList4"/>
    <dgm:cxn modelId="{FB97F28F-79AF-4343-95AD-C58275C0AFF6}" type="presParOf" srcId="{8CE4C33D-D872-40CD-AF47-DA33F89F5923}" destId="{E5A82333-44BB-4C78-858D-9C016CCFBDD4}" srcOrd="1" destOrd="0" presId="urn:microsoft.com/office/officeart/2005/8/layout/vList4"/>
    <dgm:cxn modelId="{B45B9BD2-38F0-4AA2-95C2-634F56613AFA}" type="presParOf" srcId="{8CE4C33D-D872-40CD-AF47-DA33F89F5923}" destId="{716B974D-AEA0-43FF-A482-DAF96D0132D0}" srcOrd="2" destOrd="0" presId="urn:microsoft.com/office/officeart/2005/8/layout/vList4"/>
    <dgm:cxn modelId="{BBF38B1D-4E73-44D6-A4E4-7F90AFD258C6}" type="presParOf" srcId="{716B974D-AEA0-43FF-A482-DAF96D0132D0}" destId="{A8266396-DA06-4EA3-AE2C-746AFFA55DC9}" srcOrd="0" destOrd="0" presId="urn:microsoft.com/office/officeart/2005/8/layout/vList4"/>
    <dgm:cxn modelId="{50A25344-D8F6-4A24-9F83-420C57A8D946}" type="presParOf" srcId="{716B974D-AEA0-43FF-A482-DAF96D0132D0}" destId="{04DD6571-AB14-41AA-98B1-FA2D310D830C}" srcOrd="1" destOrd="0" presId="urn:microsoft.com/office/officeart/2005/8/layout/vList4"/>
    <dgm:cxn modelId="{1747D841-E6F3-43D2-AFA1-FDBF682BD13C}" type="presParOf" srcId="{716B974D-AEA0-43FF-A482-DAF96D0132D0}" destId="{0B2A85ED-4FF7-4066-8B16-C373FBB71BB2}" srcOrd="2" destOrd="0" presId="urn:microsoft.com/office/officeart/2005/8/layout/vList4"/>
    <dgm:cxn modelId="{91A27B03-8F2F-4638-B958-4397DCCBD3D8}" type="presParOf" srcId="{8CE4C33D-D872-40CD-AF47-DA33F89F5923}" destId="{8F032F96-B625-48FB-ACA3-9DEA9AF18A5F}" srcOrd="3" destOrd="0" presId="urn:microsoft.com/office/officeart/2005/8/layout/vList4"/>
    <dgm:cxn modelId="{674630F5-F8D9-4EDD-8240-1ACA5555BD05}" type="presParOf" srcId="{8CE4C33D-D872-40CD-AF47-DA33F89F5923}" destId="{3DAC133A-FFA8-40F4-8AAF-FF6A490EE433}" srcOrd="4" destOrd="0" presId="urn:microsoft.com/office/officeart/2005/8/layout/vList4"/>
    <dgm:cxn modelId="{9E2BBB24-983C-449B-A740-AF6339B602E6}" type="presParOf" srcId="{3DAC133A-FFA8-40F4-8AAF-FF6A490EE433}" destId="{9F736712-80F7-48FC-9EA5-1217686767B5}" srcOrd="0" destOrd="0" presId="urn:microsoft.com/office/officeart/2005/8/layout/vList4"/>
    <dgm:cxn modelId="{DC51A640-120C-49BB-B95D-25CC5449B979}" type="presParOf" srcId="{3DAC133A-FFA8-40F4-8AAF-FF6A490EE433}" destId="{D604147F-DB84-4B6D-B86E-B8E4098527DD}" srcOrd="1" destOrd="0" presId="urn:microsoft.com/office/officeart/2005/8/layout/vList4"/>
    <dgm:cxn modelId="{5476AC84-A45D-40F4-9F91-6B2ECCE4900E}" type="presParOf" srcId="{3DAC133A-FFA8-40F4-8AAF-FF6A490EE433}" destId="{14CD2FF3-219B-4B9C-ABCA-7A545920FA64}" srcOrd="2" destOrd="0" presId="urn:microsoft.com/office/officeart/2005/8/layout/vList4"/>
    <dgm:cxn modelId="{DD48B7B5-E881-4013-A454-D29BEF0303DE}" type="presParOf" srcId="{8CE4C33D-D872-40CD-AF47-DA33F89F5923}" destId="{59227BD4-A062-49FA-AECA-442AEB962638}" srcOrd="5" destOrd="0" presId="urn:microsoft.com/office/officeart/2005/8/layout/vList4"/>
    <dgm:cxn modelId="{DE3E5754-70E8-40E8-AEF4-344556C7B4EA}" type="presParOf" srcId="{8CE4C33D-D872-40CD-AF47-DA33F89F5923}" destId="{94857902-8ABA-4AB3-9739-3CB823BB14EB}" srcOrd="6" destOrd="0" presId="urn:microsoft.com/office/officeart/2005/8/layout/vList4"/>
    <dgm:cxn modelId="{76FC6800-BA4E-4FEC-85E8-FFD9905664E0}" type="presParOf" srcId="{94857902-8ABA-4AB3-9739-3CB823BB14EB}" destId="{8500903B-ADEF-4D3E-815B-C85311C48FCE}" srcOrd="0" destOrd="0" presId="urn:microsoft.com/office/officeart/2005/8/layout/vList4"/>
    <dgm:cxn modelId="{50FF326B-09F8-4D3D-AE38-39300B618002}" type="presParOf" srcId="{94857902-8ABA-4AB3-9739-3CB823BB14EB}" destId="{E5ABB2E1-C374-4CFD-B8CD-7A8708FAB20D}" srcOrd="1" destOrd="0" presId="urn:microsoft.com/office/officeart/2005/8/layout/vList4"/>
    <dgm:cxn modelId="{A60A96A6-F42F-4572-BD1D-3919ABB84F7F}" type="presParOf" srcId="{94857902-8ABA-4AB3-9739-3CB823BB14EB}" destId="{153F8382-3860-43CB-BAFB-ADF3970D71AA}" srcOrd="2" destOrd="0" presId="urn:microsoft.com/office/officeart/2005/8/layout/vList4"/>
    <dgm:cxn modelId="{EB32F26E-09C2-47E2-BF2D-39DC6AFCBB89}" type="presParOf" srcId="{8CE4C33D-D872-40CD-AF47-DA33F89F5923}" destId="{735DE454-3AB9-42F0-8DCB-4172760A2380}" srcOrd="7" destOrd="0" presId="urn:microsoft.com/office/officeart/2005/8/layout/vList4"/>
    <dgm:cxn modelId="{A731E311-70A3-4A72-9A57-66955903C6B1}" type="presParOf" srcId="{8CE4C33D-D872-40CD-AF47-DA33F89F5923}" destId="{4042386F-5229-4B82-A186-D3C053821D96}" srcOrd="8" destOrd="0" presId="urn:microsoft.com/office/officeart/2005/8/layout/vList4"/>
    <dgm:cxn modelId="{331D3F46-75EF-4A5F-8EAB-867178E8DC1B}" type="presParOf" srcId="{4042386F-5229-4B82-A186-D3C053821D96}" destId="{73DCF1F9-6DDB-4D09-A708-A79CC6B12334}" srcOrd="0" destOrd="0" presId="urn:microsoft.com/office/officeart/2005/8/layout/vList4"/>
    <dgm:cxn modelId="{B6BA9232-4CEB-4815-A63E-C6B1C506E5A2}" type="presParOf" srcId="{4042386F-5229-4B82-A186-D3C053821D96}" destId="{8CE83293-C4B2-408E-9F96-5BD7EA021346}" srcOrd="1" destOrd="0" presId="urn:microsoft.com/office/officeart/2005/8/layout/vList4"/>
    <dgm:cxn modelId="{8DA78846-362C-4DED-814A-BCA3B8AC39B7}" type="presParOf" srcId="{4042386F-5229-4B82-A186-D3C053821D96}" destId="{0C010F8C-AA29-46F8-B09E-E85F8DE2F6A0}" srcOrd="2" destOrd="0" presId="urn:microsoft.com/office/officeart/2005/8/layout/vList4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E7FD4C-85FB-4E72-AF60-65FFF0E2083D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9A4343B1-3C4F-40D2-B7E5-F5E2B50A129D}">
      <dgm:prSet phldrT="[Текст]"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Система здравоохранения городского округа город Мегион включает в  себя амбулаторно-поликлиническую мощность на 1 262 посещения в смену и стационарную мощность на 449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койко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/мест круглосуточного пребывания.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2F093FF-B3F4-4DCF-8768-2DBDB40A79C9}" type="sibTrans" cxnId="{B08B36E4-3511-417C-9A4A-D4A87A03086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086CD43-4A7E-4F06-81A4-4D87245FC51F}" type="parTrans" cxnId="{B08B36E4-3511-417C-9A4A-D4A87A03086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01C8464-1370-49C0-8CA0-1E566FEA969E}">
      <dgm:prSet phldrT="[Текст]"/>
      <dgm:spPr/>
      <dgm:t>
        <a:bodyPr/>
        <a:lstStyle/>
        <a:p>
          <a:pPr algn="l"/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 территории муниципального образования медицинскую помощь оказывают 4 лечебно-профилактических учреждения:</a:t>
          </a:r>
        </a:p>
        <a:p>
          <a:pPr algn="l"/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-бюджетное учреждение Ханты-Мансийского автономного округа - Югры «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Мегионская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городская больница №1»; </a:t>
          </a:r>
        </a:p>
        <a:p>
          <a:pPr algn="l"/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-бюджетное учреждение Ханты-Мансийского автономного округа - Югры «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Мегионская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городская больница №2»;</a:t>
          </a:r>
        </a:p>
        <a:p>
          <a:pPr algn="l"/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-бюджетное учреждение Ханты-Мансийского автономного округа - Югры «Детская городская больница «Жемчужинка»; </a:t>
          </a:r>
        </a:p>
        <a:p>
          <a:pPr algn="l"/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-автономное учреждение Ханты-Мансийского автономного округа – Югры «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Мегионская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городская стоматологическая поликлиника»;</a:t>
          </a:r>
        </a:p>
        <a:p>
          <a:pPr algn="l"/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-казенное учреждение Ханты-Мансийского автономного округа – Югры «Психоневрологическая больница имени  Святой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преподобномученицы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Елизаветы».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4BF6AE1-F3DB-40A8-A9A4-4A9BEE537FE1}" type="sibTrans" cxnId="{C583F598-FE5A-4D60-931F-E1EBB135B08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5F16F5D-C271-425C-B8C6-A95C0D63BA98}" type="parTrans" cxnId="{C583F598-FE5A-4D60-931F-E1EBB135B08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CCDC9EC-A936-4074-9A82-24B5B4190269}">
      <dgm:prSet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Обеспеченность населения амбулаторно-поликлиническими учреждениями составляет 123,9%.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9BDD7B1-088B-49DB-93B1-34C789F1AAE9}" type="parTrans" cxnId="{A4F942CB-8057-4227-9F21-83F4A962F1C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4D2048-0559-4994-A0A9-8A85D083CCA4}" type="sibTrans" cxnId="{A4F942CB-8057-4227-9F21-83F4A962F1C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204A65-0677-4B92-BCC0-93988C7BFB73}">
      <dgm:prSet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Обеспеченность населения больничными койками круглосуточного стационара составила 59,4%.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6DB0500-79E1-4C8B-B377-7507F56516EB}" type="parTrans" cxnId="{E0848D4F-C51C-4292-89C5-8E5630A4DF4D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9AD9B7A-1922-4D62-8CAA-603DB0F976E9}" type="sibTrans" cxnId="{E0848D4F-C51C-4292-89C5-8E5630A4DF4D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EB700C4-0365-4CDF-9CD3-7D0047211488}" type="pres">
      <dgm:prSet presAssocID="{7CE7FD4C-85FB-4E72-AF60-65FFF0E2083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17F464C-7D62-4D91-9CDB-8508EC5F469B}" type="pres">
      <dgm:prSet presAssocID="{401C8464-1370-49C0-8CA0-1E566FEA969E}" presName="linNode" presStyleCnt="0"/>
      <dgm:spPr/>
    </dgm:pt>
    <dgm:pt modelId="{B4217628-776B-414F-8EB4-EAE9E9DE6016}" type="pres">
      <dgm:prSet presAssocID="{401C8464-1370-49C0-8CA0-1E566FEA969E}" presName="parentText" presStyleLbl="node1" presStyleIdx="0" presStyleCnt="1" custScaleY="100000" custLinFactNeighborX="823" custLinFactNeighborY="-606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E13AEC-C825-42DE-AA27-50AD1E7ACE99}" type="pres">
      <dgm:prSet presAssocID="{401C8464-1370-49C0-8CA0-1E566FEA969E}" presName="descendantText" presStyleLbl="alignAccFollowNode1" presStyleIdx="0" presStyleCnt="1" custScaleY="105080" custLinFactNeighborX="0" custLinFactNeighborY="3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8477645-5080-45F9-B488-17546E1C5EE2}" type="presOf" srcId="{2CCDC9EC-A936-4074-9A82-24B5B4190269}" destId="{50E13AEC-C825-42DE-AA27-50AD1E7ACE99}" srcOrd="0" destOrd="1" presId="urn:microsoft.com/office/officeart/2005/8/layout/vList5"/>
    <dgm:cxn modelId="{A4F942CB-8057-4227-9F21-83F4A962F1C5}" srcId="{401C8464-1370-49C0-8CA0-1E566FEA969E}" destId="{2CCDC9EC-A936-4074-9A82-24B5B4190269}" srcOrd="1" destOrd="0" parTransId="{D9BDD7B1-088B-49DB-93B1-34C789F1AAE9}" sibTransId="{AB4D2048-0559-4994-A0A9-8A85D083CCA4}"/>
    <dgm:cxn modelId="{959B09DC-DF1A-49CA-9C2A-AE26D7090C59}" type="presOf" srcId="{7CE7FD4C-85FB-4E72-AF60-65FFF0E2083D}" destId="{AEB700C4-0365-4CDF-9CD3-7D0047211488}" srcOrd="0" destOrd="0" presId="urn:microsoft.com/office/officeart/2005/8/layout/vList5"/>
    <dgm:cxn modelId="{BE0D0026-698E-4B64-AE12-CE7C52B848D3}" type="presOf" srcId="{401C8464-1370-49C0-8CA0-1E566FEA969E}" destId="{B4217628-776B-414F-8EB4-EAE9E9DE6016}" srcOrd="0" destOrd="0" presId="urn:microsoft.com/office/officeart/2005/8/layout/vList5"/>
    <dgm:cxn modelId="{825F5777-A9CB-4185-9194-C947FAFBCA46}" type="presOf" srcId="{9A4343B1-3C4F-40D2-B7E5-F5E2B50A129D}" destId="{50E13AEC-C825-42DE-AA27-50AD1E7ACE99}" srcOrd="0" destOrd="0" presId="urn:microsoft.com/office/officeart/2005/8/layout/vList5"/>
    <dgm:cxn modelId="{E0848D4F-C51C-4292-89C5-8E5630A4DF4D}" srcId="{401C8464-1370-49C0-8CA0-1E566FEA969E}" destId="{9F204A65-0677-4B92-BCC0-93988C7BFB73}" srcOrd="2" destOrd="0" parTransId="{C6DB0500-79E1-4C8B-B377-7507F56516EB}" sibTransId="{29AD9B7A-1922-4D62-8CAA-603DB0F976E9}"/>
    <dgm:cxn modelId="{B08B36E4-3511-417C-9A4A-D4A87A030868}" srcId="{401C8464-1370-49C0-8CA0-1E566FEA969E}" destId="{9A4343B1-3C4F-40D2-B7E5-F5E2B50A129D}" srcOrd="0" destOrd="0" parTransId="{F086CD43-4A7E-4F06-81A4-4D87245FC51F}" sibTransId="{62F093FF-B3F4-4DCF-8768-2DBDB40A79C9}"/>
    <dgm:cxn modelId="{C583F598-FE5A-4D60-931F-E1EBB135B084}" srcId="{7CE7FD4C-85FB-4E72-AF60-65FFF0E2083D}" destId="{401C8464-1370-49C0-8CA0-1E566FEA969E}" srcOrd="0" destOrd="0" parTransId="{15F16F5D-C271-425C-B8C6-A95C0D63BA98}" sibTransId="{74BF6AE1-F3DB-40A8-A9A4-4A9BEE537FE1}"/>
    <dgm:cxn modelId="{35CCAB1D-349B-4C0A-8CC9-C28B78BAF27C}" type="presOf" srcId="{9F204A65-0677-4B92-BCC0-93988C7BFB73}" destId="{50E13AEC-C825-42DE-AA27-50AD1E7ACE99}" srcOrd="0" destOrd="2" presId="urn:microsoft.com/office/officeart/2005/8/layout/vList5"/>
    <dgm:cxn modelId="{259481CD-46F7-4BF7-AC61-9484CDD3ACC8}" type="presParOf" srcId="{AEB700C4-0365-4CDF-9CD3-7D0047211488}" destId="{A17F464C-7D62-4D91-9CDB-8508EC5F469B}" srcOrd="0" destOrd="0" presId="urn:microsoft.com/office/officeart/2005/8/layout/vList5"/>
    <dgm:cxn modelId="{36CD62E2-D5CD-432F-AF80-F65880E00CD6}" type="presParOf" srcId="{A17F464C-7D62-4D91-9CDB-8508EC5F469B}" destId="{B4217628-776B-414F-8EB4-EAE9E9DE6016}" srcOrd="0" destOrd="0" presId="urn:microsoft.com/office/officeart/2005/8/layout/vList5"/>
    <dgm:cxn modelId="{040B5C0D-B143-4229-ABED-8D216C2614CD}" type="presParOf" srcId="{A17F464C-7D62-4D91-9CDB-8508EC5F469B}" destId="{50E13AEC-C825-42DE-AA27-50AD1E7ACE9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3FEC48D-83A3-4495-9003-68909F6A5D09}" type="doc">
      <dgm:prSet loTypeId="urn:microsoft.com/office/officeart/2005/8/layout/vList6" loCatId="process" qsTypeId="urn:microsoft.com/office/officeart/2005/8/quickstyle/3d1" qsCatId="3D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20260C70-3F27-407C-9176-135C53458555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Сеть учреждений физической культуры и спорта включает в себя:</a:t>
          </a:r>
        </a:p>
        <a:p>
          <a:pPr algn="just"/>
          <a:r>
            <a: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-муниципальное бюджетное учреждение «Центр спортивной подготовки «Спорт-Альтаир»;</a:t>
          </a:r>
        </a:p>
        <a:p>
          <a:pPr algn="just"/>
          <a:r>
            <a: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-муниципальное бюджетное образовательное учреждение дополнительного образования детей «Детско-юношеская спортивная школа №1»;</a:t>
          </a:r>
        </a:p>
        <a:p>
          <a:pPr algn="just"/>
          <a:r>
            <a: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-муниципальное бюджетное образовательное учреждение дополнительного образования детей «Детско-юношеская спортивная школа №2»;</a:t>
          </a:r>
        </a:p>
        <a:p>
          <a:pPr algn="just"/>
          <a:r>
            <a: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-муниципальное автономное образовательное учреждение дополнительного образования детей «Детско-юношеская спортивная школа №3».</a:t>
          </a:r>
          <a:endParaRPr lang="ru-RU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EA13C5C-81B8-4F6D-A20C-808CC4336C8D}" type="parTrans" cxnId="{BCDC0FC4-9851-4063-A1C7-4D839A15D7E9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0A24E5-BF1D-4B53-A9DC-601C4D2B2C51}" type="sibTrans" cxnId="{BCDC0FC4-9851-4063-A1C7-4D839A15D7E9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1EDA647-2C8E-42B8-9D02-35078839C9B3}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Обеспеченность спортивными объектами низкая и по видам объектов составляет: 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0C4FF5-C607-4190-B1FC-19F7E3677F8E}" type="parTrans" cxnId="{0C7C2B0E-D0A9-41B2-858D-81A26019BBE9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A30A1B2-7E6D-4686-9CA9-D6C7A878DE73}" type="sibTrans" cxnId="{0C7C2B0E-D0A9-41B2-858D-81A26019BBE9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EB12937-BF29-4A0C-B260-AAE808226EB8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-спортивными сооружениями 17,4% от федерального норматива;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6C8EDE3-6695-4214-9FD2-2BDE1578AF29}" type="parTrans" cxnId="{8B113E0C-96AA-4300-B5FE-C93E24C7002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E74CBC-B3A6-47FC-81FA-F5EED81E5DF9}" type="sibTrans" cxnId="{8B113E0C-96AA-4300-B5FE-C93E24C7002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53DC0E9-F60E-4A28-BC31-3E99D454206F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-бассейнами 18,3%;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A42AC1-F707-4784-A62B-29D9B47CD8D1}" type="parTrans" cxnId="{7B6A2107-00A6-4B1D-949A-A708BC5DB79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8849F2-AF4A-40DD-9B58-FE6BC15C53FB}" type="sibTrans" cxnId="{7B6A2107-00A6-4B1D-949A-A708BC5DB79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855A43A-5D89-4D26-AB51-F56C653A11B2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-учреждениями дополнительного образования детей 47,2%.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3B1256-4A62-46F6-88DC-D9BF072FFB43}" type="parTrans" cxnId="{5107C5E4-DF92-4D25-95D1-45FDCE96F8E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4E5E5C-824E-40F4-86E5-18ABA2DFAB01}" type="sibTrans" cxnId="{5107C5E4-DF92-4D25-95D1-45FDCE96F8E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E5654FA-3868-4D4C-9335-04C675EF3808}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5F11D0-E8E8-46B0-B53A-8960A76847D7}" type="parTrans" cxnId="{D9010A82-7886-4EA1-A3FA-FA18A16A53BE}">
      <dgm:prSet/>
      <dgm:spPr/>
      <dgm:t>
        <a:bodyPr/>
        <a:lstStyle/>
        <a:p>
          <a:endParaRPr lang="ru-RU"/>
        </a:p>
      </dgm:t>
    </dgm:pt>
    <dgm:pt modelId="{03080F3C-39FB-402B-95DA-9838CE78C6F8}" type="sibTrans" cxnId="{D9010A82-7886-4EA1-A3FA-FA18A16A53BE}">
      <dgm:prSet/>
      <dgm:spPr/>
      <dgm:t>
        <a:bodyPr/>
        <a:lstStyle/>
        <a:p>
          <a:endParaRPr lang="ru-RU"/>
        </a:p>
      </dgm:t>
    </dgm:pt>
    <dgm:pt modelId="{2C5CD910-B01B-4B8E-B05E-D0366DDB8BCA}" type="pres">
      <dgm:prSet presAssocID="{C3FEC48D-83A3-4495-9003-68909F6A5D09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015E210-E449-4D9F-B33F-A6FD0E4225FE}" type="pres">
      <dgm:prSet presAssocID="{20260C70-3F27-407C-9176-135C53458555}" presName="linNode" presStyleCnt="0"/>
      <dgm:spPr/>
    </dgm:pt>
    <dgm:pt modelId="{3DCE5FFB-ED27-4B85-83B4-F7814B007DD5}" type="pres">
      <dgm:prSet presAssocID="{20260C70-3F27-407C-9176-135C53458555}" presName="parentShp" presStyleLbl="node1" presStyleIdx="0" presStyleCnt="1" custScaleX="128438" custLinFactNeighborX="1661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C8B1BD-0B5D-4D5F-9DC5-5862EACFA126}" type="pres">
      <dgm:prSet presAssocID="{20260C70-3F27-407C-9176-135C53458555}" presName="childShp" presStyleLbl="bgAccFollowNode1" presStyleIdx="0" presStyleCnt="1" custScaleX="76336" custLinFactNeighborX="1410" custLinFactNeighborY="-9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61E278A-06CA-4A99-A034-1091B4B43798}" type="presOf" srcId="{F855A43A-5D89-4D26-AB51-F56C653A11B2}" destId="{AFC8B1BD-0B5D-4D5F-9DC5-5862EACFA126}" srcOrd="0" destOrd="4" presId="urn:microsoft.com/office/officeart/2005/8/layout/vList6"/>
    <dgm:cxn modelId="{9A59BF95-EAD0-4C3B-816A-255F29C314A7}" type="presOf" srcId="{20260C70-3F27-407C-9176-135C53458555}" destId="{3DCE5FFB-ED27-4B85-83B4-F7814B007DD5}" srcOrd="0" destOrd="0" presId="urn:microsoft.com/office/officeart/2005/8/layout/vList6"/>
    <dgm:cxn modelId="{0C7C2B0E-D0A9-41B2-858D-81A26019BBE9}" srcId="{20260C70-3F27-407C-9176-135C53458555}" destId="{71EDA647-2C8E-42B8-9D02-35078839C9B3}" srcOrd="1" destOrd="0" parTransId="{7F0C4FF5-C607-4190-B1FC-19F7E3677F8E}" sibTransId="{2A30A1B2-7E6D-4686-9CA9-D6C7A878DE73}"/>
    <dgm:cxn modelId="{8B113E0C-96AA-4300-B5FE-C93E24C70028}" srcId="{20260C70-3F27-407C-9176-135C53458555}" destId="{1EB12937-BF29-4A0C-B260-AAE808226EB8}" srcOrd="2" destOrd="0" parTransId="{96C8EDE3-6695-4214-9FD2-2BDE1578AF29}" sibTransId="{1DE74CBC-B3A6-47FC-81FA-F5EED81E5DF9}"/>
    <dgm:cxn modelId="{D9010A82-7886-4EA1-A3FA-FA18A16A53BE}" srcId="{20260C70-3F27-407C-9176-135C53458555}" destId="{EE5654FA-3868-4D4C-9335-04C675EF3808}" srcOrd="0" destOrd="0" parTransId="{F45F11D0-E8E8-46B0-B53A-8960A76847D7}" sibTransId="{03080F3C-39FB-402B-95DA-9838CE78C6F8}"/>
    <dgm:cxn modelId="{CC790B7A-0A76-41E3-90C3-27AA27505E80}" type="presOf" srcId="{EE5654FA-3868-4D4C-9335-04C675EF3808}" destId="{AFC8B1BD-0B5D-4D5F-9DC5-5862EACFA126}" srcOrd="0" destOrd="0" presId="urn:microsoft.com/office/officeart/2005/8/layout/vList6"/>
    <dgm:cxn modelId="{BCDC0FC4-9851-4063-A1C7-4D839A15D7E9}" srcId="{C3FEC48D-83A3-4495-9003-68909F6A5D09}" destId="{20260C70-3F27-407C-9176-135C53458555}" srcOrd="0" destOrd="0" parTransId="{6EA13C5C-81B8-4F6D-A20C-808CC4336C8D}" sibTransId="{DB0A24E5-BF1D-4B53-A9DC-601C4D2B2C51}"/>
    <dgm:cxn modelId="{C80490E7-AF28-4C13-A2E0-D449082ADD47}" type="presOf" srcId="{C3FEC48D-83A3-4495-9003-68909F6A5D09}" destId="{2C5CD910-B01B-4B8E-B05E-D0366DDB8BCA}" srcOrd="0" destOrd="0" presId="urn:microsoft.com/office/officeart/2005/8/layout/vList6"/>
    <dgm:cxn modelId="{7B6A2107-00A6-4B1D-949A-A708BC5DB798}" srcId="{20260C70-3F27-407C-9176-135C53458555}" destId="{353DC0E9-F60E-4A28-BC31-3E99D454206F}" srcOrd="3" destOrd="0" parTransId="{16A42AC1-F707-4784-A62B-29D9B47CD8D1}" sibTransId="{758849F2-AF4A-40DD-9B58-FE6BC15C53FB}"/>
    <dgm:cxn modelId="{21E75771-4A07-4C06-A7D4-26069FC2F390}" type="presOf" srcId="{71EDA647-2C8E-42B8-9D02-35078839C9B3}" destId="{AFC8B1BD-0B5D-4D5F-9DC5-5862EACFA126}" srcOrd="0" destOrd="1" presId="urn:microsoft.com/office/officeart/2005/8/layout/vList6"/>
    <dgm:cxn modelId="{5107C5E4-DF92-4D25-95D1-45FDCE96F8E1}" srcId="{20260C70-3F27-407C-9176-135C53458555}" destId="{F855A43A-5D89-4D26-AB51-F56C653A11B2}" srcOrd="4" destOrd="0" parTransId="{3A3B1256-4A62-46F6-88DC-D9BF072FFB43}" sibTransId="{D64E5E5C-824E-40F4-86E5-18ABA2DFAB01}"/>
    <dgm:cxn modelId="{DE9F794A-E361-4ECA-875F-E7F43AEB7B21}" type="presOf" srcId="{1EB12937-BF29-4A0C-B260-AAE808226EB8}" destId="{AFC8B1BD-0B5D-4D5F-9DC5-5862EACFA126}" srcOrd="0" destOrd="2" presId="urn:microsoft.com/office/officeart/2005/8/layout/vList6"/>
    <dgm:cxn modelId="{742EF892-332C-4C42-BCA0-BD62EE681862}" type="presOf" srcId="{353DC0E9-F60E-4A28-BC31-3E99D454206F}" destId="{AFC8B1BD-0B5D-4D5F-9DC5-5862EACFA126}" srcOrd="0" destOrd="3" presId="urn:microsoft.com/office/officeart/2005/8/layout/vList6"/>
    <dgm:cxn modelId="{A01AB98F-0949-4960-A587-C63A0EC5F047}" type="presParOf" srcId="{2C5CD910-B01B-4B8E-B05E-D0366DDB8BCA}" destId="{9015E210-E449-4D9F-B33F-A6FD0E4225FE}" srcOrd="0" destOrd="0" presId="urn:microsoft.com/office/officeart/2005/8/layout/vList6"/>
    <dgm:cxn modelId="{6FC1BA94-C029-4038-A876-77C0978CFA97}" type="presParOf" srcId="{9015E210-E449-4D9F-B33F-A6FD0E4225FE}" destId="{3DCE5FFB-ED27-4B85-83B4-F7814B007DD5}" srcOrd="0" destOrd="0" presId="urn:microsoft.com/office/officeart/2005/8/layout/vList6"/>
    <dgm:cxn modelId="{E286223B-F935-4D17-912B-10E07F008B8D}" type="presParOf" srcId="{9015E210-E449-4D9F-B33F-A6FD0E4225FE}" destId="{AFC8B1BD-0B5D-4D5F-9DC5-5862EACFA12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3FEC48D-83A3-4495-9003-68909F6A5D09}" type="doc">
      <dgm:prSet loTypeId="urn:microsoft.com/office/officeart/2005/8/layout/vList6" loCatId="process" qsTypeId="urn:microsoft.com/office/officeart/2005/8/quickstyle/3d1" qsCatId="3D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20260C70-3F27-407C-9176-135C53458555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endParaRPr lang="ru-RU" sz="115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just"/>
          <a:r>
            <a:rPr lang="ru-RU" sz="115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Сфера культуры городского округа представлена следующими культурно - просветительскими, досуговыми учреждениями: </a:t>
          </a:r>
        </a:p>
        <a:p>
          <a:pPr algn="just"/>
          <a:r>
            <a:rPr lang="ru-RU" sz="115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-муниципальное автономное учреждение «Дворец искусств»  в составе которого находятся дом культуры «Прометей» на 377 посадочных мест, «Дворец искусств» на 750 посадочных мест в городе </a:t>
          </a:r>
          <a:r>
            <a:rPr lang="ru-RU" sz="115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Мегионе</a:t>
          </a:r>
          <a:r>
            <a:rPr lang="ru-RU" sz="115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и дом культуры «Сибирь» на 196 посадочных мест в посёлке городского типа Высокий,;</a:t>
          </a:r>
        </a:p>
        <a:p>
          <a:pPr algn="just"/>
          <a:r>
            <a:rPr lang="ru-RU" sz="115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-муниципальное автономное учреждение «Региональный историко-культурный и экологический центр»;</a:t>
          </a:r>
        </a:p>
        <a:p>
          <a:pPr algn="just"/>
          <a:r>
            <a:rPr lang="ru-RU" sz="115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-муниципальное бюджетное учреждение «Централизованная библиотечная система»;</a:t>
          </a:r>
        </a:p>
        <a:p>
          <a:pPr algn="just"/>
          <a:r>
            <a:rPr lang="ru-RU" sz="115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муниципальное автономное учреждение «Театр музыки».;</a:t>
          </a:r>
        </a:p>
        <a:p>
          <a:pPr algn="just"/>
          <a:r>
            <a:rPr lang="ru-RU" sz="115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-3 учреждения дополнительного образования детей в сфере культуры:  «Детская школа искусств имени </a:t>
          </a:r>
          <a:r>
            <a:rPr lang="ru-RU" sz="115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А.М.Кузьмина</a:t>
          </a:r>
          <a:r>
            <a:rPr lang="ru-RU" sz="115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», «Детская школа искусств №2» в поселке Высоком, «Детская художественная школа</a:t>
          </a:r>
        </a:p>
        <a:p>
          <a:pPr algn="just"/>
          <a:endParaRPr lang="ru-RU" sz="1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EA13C5C-81B8-4F6D-A20C-808CC4336C8D}" type="parTrans" cxnId="{BCDC0FC4-9851-4063-A1C7-4D839A15D7E9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0A24E5-BF1D-4B53-A9DC-601C4D2B2C51}" type="sibTrans" cxnId="{BCDC0FC4-9851-4063-A1C7-4D839A15D7E9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1EDA647-2C8E-42B8-9D02-35078839C9B3}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Обеспеченность населения объектами культуры недостаточная и по видам объектов составляет: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0C4FF5-C607-4190-B1FC-19F7E3677F8E}" type="parTrans" cxnId="{0C7C2B0E-D0A9-41B2-858D-81A26019BBE9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A30A1B2-7E6D-4686-9CA9-D6C7A878DE73}" type="sibTrans" cxnId="{0C7C2B0E-D0A9-41B2-858D-81A26019BBE9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E5654FA-3868-4D4C-9335-04C675EF3808}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5F11D0-E8E8-46B0-B53A-8960A76847D7}" type="parTrans" cxnId="{D9010A82-7886-4EA1-A3FA-FA18A16A53BE}">
      <dgm:prSet/>
      <dgm:spPr/>
      <dgm:t>
        <a:bodyPr/>
        <a:lstStyle/>
        <a:p>
          <a:endParaRPr lang="ru-RU"/>
        </a:p>
      </dgm:t>
    </dgm:pt>
    <dgm:pt modelId="{03080F3C-39FB-402B-95DA-9838CE78C6F8}" type="sibTrans" cxnId="{D9010A82-7886-4EA1-A3FA-FA18A16A53BE}">
      <dgm:prSet/>
      <dgm:spPr/>
      <dgm:t>
        <a:bodyPr/>
        <a:lstStyle/>
        <a:p>
          <a:endParaRPr lang="ru-RU"/>
        </a:p>
      </dgm:t>
    </dgm:pt>
    <dgm:pt modelId="{34A12153-7FA8-4A3F-8CD7-80442372187E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-клубными учреждениями 60,6%;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7713DC-6A1D-4A01-808C-F8FED63FF1E4}" type="parTrans" cxnId="{B258FADC-D068-4B34-8A2C-BA963B17BD71}">
      <dgm:prSet/>
      <dgm:spPr/>
      <dgm:t>
        <a:bodyPr/>
        <a:lstStyle/>
        <a:p>
          <a:endParaRPr lang="ru-RU"/>
        </a:p>
      </dgm:t>
    </dgm:pt>
    <dgm:pt modelId="{79FABB18-53DE-4441-8D95-4EDD6115A181}" type="sibTrans" cxnId="{B258FADC-D068-4B34-8A2C-BA963B17BD71}">
      <dgm:prSet/>
      <dgm:spPr/>
      <dgm:t>
        <a:bodyPr/>
        <a:lstStyle/>
        <a:p>
          <a:endParaRPr lang="ru-RU"/>
        </a:p>
      </dgm:t>
    </dgm:pt>
    <dgm:pt modelId="{F116EBC4-C281-43E5-99BA-ACBE510C2D16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-библиотечными учреждениями 81,3%;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A50961-66E8-4AE8-8C2D-8AF116C7E421}" type="parTrans" cxnId="{33A8768E-51AF-4244-880D-5A5B3EA5C2ED}">
      <dgm:prSet/>
      <dgm:spPr/>
      <dgm:t>
        <a:bodyPr/>
        <a:lstStyle/>
        <a:p>
          <a:endParaRPr lang="ru-RU"/>
        </a:p>
      </dgm:t>
    </dgm:pt>
    <dgm:pt modelId="{A619FCC9-9222-48B2-9207-449D487AFB7B}" type="sibTrans" cxnId="{33A8768E-51AF-4244-880D-5A5B3EA5C2ED}">
      <dgm:prSet/>
      <dgm:spPr/>
      <dgm:t>
        <a:bodyPr/>
        <a:lstStyle/>
        <a:p>
          <a:endParaRPr lang="ru-RU"/>
        </a:p>
      </dgm:t>
    </dgm:pt>
    <dgm:pt modelId="{D27F30D7-46C3-493C-A793-7D35C5E5356A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-музеями 50%;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BC7D90-B92C-4263-9AAA-D50842761B0D}" type="parTrans" cxnId="{96950A69-79F6-4108-9659-7253B4138AD9}">
      <dgm:prSet/>
      <dgm:spPr/>
      <dgm:t>
        <a:bodyPr/>
        <a:lstStyle/>
        <a:p>
          <a:endParaRPr lang="ru-RU"/>
        </a:p>
      </dgm:t>
    </dgm:pt>
    <dgm:pt modelId="{0A0F9007-7CEC-45F4-8C0F-B57ED5B82546}" type="sibTrans" cxnId="{96950A69-79F6-4108-9659-7253B4138AD9}">
      <dgm:prSet/>
      <dgm:spPr/>
      <dgm:t>
        <a:bodyPr/>
        <a:lstStyle/>
        <a:p>
          <a:endParaRPr lang="ru-RU"/>
        </a:p>
      </dgm:t>
    </dgm:pt>
    <dgm:pt modelId="{C9182B02-BD9E-45E3-B4CD-17052F051964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-учреждениями дополнительного образования детей 90,9%.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E819E1-3F25-4807-86C5-6709F05B3CB3}" type="parTrans" cxnId="{D5958AF9-4C96-4CB4-8717-3C197F7669D7}">
      <dgm:prSet/>
      <dgm:spPr/>
      <dgm:t>
        <a:bodyPr/>
        <a:lstStyle/>
        <a:p>
          <a:endParaRPr lang="ru-RU"/>
        </a:p>
      </dgm:t>
    </dgm:pt>
    <dgm:pt modelId="{3C7C5561-CA49-403C-B958-58626A6F8CB1}" type="sibTrans" cxnId="{D5958AF9-4C96-4CB4-8717-3C197F7669D7}">
      <dgm:prSet/>
      <dgm:spPr/>
      <dgm:t>
        <a:bodyPr/>
        <a:lstStyle/>
        <a:p>
          <a:endParaRPr lang="ru-RU"/>
        </a:p>
      </dgm:t>
    </dgm:pt>
    <dgm:pt modelId="{2C5CD910-B01B-4B8E-B05E-D0366DDB8BCA}" type="pres">
      <dgm:prSet presAssocID="{C3FEC48D-83A3-4495-9003-68909F6A5D09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015E210-E449-4D9F-B33F-A6FD0E4225FE}" type="pres">
      <dgm:prSet presAssocID="{20260C70-3F27-407C-9176-135C53458555}" presName="linNode" presStyleCnt="0"/>
      <dgm:spPr/>
    </dgm:pt>
    <dgm:pt modelId="{3DCE5FFB-ED27-4B85-83B4-F7814B007DD5}" type="pres">
      <dgm:prSet presAssocID="{20260C70-3F27-407C-9176-135C53458555}" presName="parentShp" presStyleLbl="node1" presStyleIdx="0" presStyleCnt="1" custScaleX="126647" custLinFactNeighborX="2315" custLinFactNeighborY="-5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C8B1BD-0B5D-4D5F-9DC5-5862EACFA126}" type="pres">
      <dgm:prSet presAssocID="{20260C70-3F27-407C-9176-135C53458555}" presName="childShp" presStyleLbl="bgAccFollowNode1" presStyleIdx="0" presStyleCnt="1" custScaleX="80951" custLinFactNeighborX="2505" custLinFactNeighborY="13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258FADC-D068-4B34-8A2C-BA963B17BD71}" srcId="{20260C70-3F27-407C-9176-135C53458555}" destId="{34A12153-7FA8-4A3F-8CD7-80442372187E}" srcOrd="2" destOrd="0" parTransId="{D37713DC-6A1D-4A01-808C-F8FED63FF1E4}" sibTransId="{79FABB18-53DE-4441-8D95-4EDD6115A181}"/>
    <dgm:cxn modelId="{D5958AF9-4C96-4CB4-8717-3C197F7669D7}" srcId="{20260C70-3F27-407C-9176-135C53458555}" destId="{C9182B02-BD9E-45E3-B4CD-17052F051964}" srcOrd="5" destOrd="0" parTransId="{93E819E1-3F25-4807-86C5-6709F05B3CB3}" sibTransId="{3C7C5561-CA49-403C-B958-58626A6F8CB1}"/>
    <dgm:cxn modelId="{F15DCEF3-AFA1-4468-B2E8-29818C40BF76}" type="presOf" srcId="{C9182B02-BD9E-45E3-B4CD-17052F051964}" destId="{AFC8B1BD-0B5D-4D5F-9DC5-5862EACFA126}" srcOrd="0" destOrd="5" presId="urn:microsoft.com/office/officeart/2005/8/layout/vList6"/>
    <dgm:cxn modelId="{0C7C2B0E-D0A9-41B2-858D-81A26019BBE9}" srcId="{20260C70-3F27-407C-9176-135C53458555}" destId="{71EDA647-2C8E-42B8-9D02-35078839C9B3}" srcOrd="1" destOrd="0" parTransId="{7F0C4FF5-C607-4190-B1FC-19F7E3677F8E}" sibTransId="{2A30A1B2-7E6D-4686-9CA9-D6C7A878DE73}"/>
    <dgm:cxn modelId="{D9010A82-7886-4EA1-A3FA-FA18A16A53BE}" srcId="{20260C70-3F27-407C-9176-135C53458555}" destId="{EE5654FA-3868-4D4C-9335-04C675EF3808}" srcOrd="0" destOrd="0" parTransId="{F45F11D0-E8E8-46B0-B53A-8960A76847D7}" sibTransId="{03080F3C-39FB-402B-95DA-9838CE78C6F8}"/>
    <dgm:cxn modelId="{04FFB8F5-ADA8-4C1D-8E7A-C88E7600B091}" type="presOf" srcId="{71EDA647-2C8E-42B8-9D02-35078839C9B3}" destId="{AFC8B1BD-0B5D-4D5F-9DC5-5862EACFA126}" srcOrd="0" destOrd="1" presId="urn:microsoft.com/office/officeart/2005/8/layout/vList6"/>
    <dgm:cxn modelId="{BCDC0FC4-9851-4063-A1C7-4D839A15D7E9}" srcId="{C3FEC48D-83A3-4495-9003-68909F6A5D09}" destId="{20260C70-3F27-407C-9176-135C53458555}" srcOrd="0" destOrd="0" parTransId="{6EA13C5C-81B8-4F6D-A20C-808CC4336C8D}" sibTransId="{DB0A24E5-BF1D-4B53-A9DC-601C4D2B2C51}"/>
    <dgm:cxn modelId="{33A8768E-51AF-4244-880D-5A5B3EA5C2ED}" srcId="{20260C70-3F27-407C-9176-135C53458555}" destId="{F116EBC4-C281-43E5-99BA-ACBE510C2D16}" srcOrd="3" destOrd="0" parTransId="{5EA50961-66E8-4AE8-8C2D-8AF116C7E421}" sibTransId="{A619FCC9-9222-48B2-9207-449D487AFB7B}"/>
    <dgm:cxn modelId="{50EAEE31-EDC0-4592-BCC2-C516DB8511C3}" type="presOf" srcId="{20260C70-3F27-407C-9176-135C53458555}" destId="{3DCE5FFB-ED27-4B85-83B4-F7814B007DD5}" srcOrd="0" destOrd="0" presId="urn:microsoft.com/office/officeart/2005/8/layout/vList6"/>
    <dgm:cxn modelId="{20EFF25C-F91E-44B7-AF04-62514FFF034C}" type="presOf" srcId="{EE5654FA-3868-4D4C-9335-04C675EF3808}" destId="{AFC8B1BD-0B5D-4D5F-9DC5-5862EACFA126}" srcOrd="0" destOrd="0" presId="urn:microsoft.com/office/officeart/2005/8/layout/vList6"/>
    <dgm:cxn modelId="{489C9D66-A7D1-4210-B764-414FDE55499F}" type="presOf" srcId="{F116EBC4-C281-43E5-99BA-ACBE510C2D16}" destId="{AFC8B1BD-0B5D-4D5F-9DC5-5862EACFA126}" srcOrd="0" destOrd="3" presId="urn:microsoft.com/office/officeart/2005/8/layout/vList6"/>
    <dgm:cxn modelId="{F33AA04C-6258-477B-B690-0F455D68F0D7}" type="presOf" srcId="{34A12153-7FA8-4A3F-8CD7-80442372187E}" destId="{AFC8B1BD-0B5D-4D5F-9DC5-5862EACFA126}" srcOrd="0" destOrd="2" presId="urn:microsoft.com/office/officeart/2005/8/layout/vList6"/>
    <dgm:cxn modelId="{9423FF28-5AF3-4A3B-91C4-19ACEDB4D854}" type="presOf" srcId="{D27F30D7-46C3-493C-A793-7D35C5E5356A}" destId="{AFC8B1BD-0B5D-4D5F-9DC5-5862EACFA126}" srcOrd="0" destOrd="4" presId="urn:microsoft.com/office/officeart/2005/8/layout/vList6"/>
    <dgm:cxn modelId="{96950A69-79F6-4108-9659-7253B4138AD9}" srcId="{20260C70-3F27-407C-9176-135C53458555}" destId="{D27F30D7-46C3-493C-A793-7D35C5E5356A}" srcOrd="4" destOrd="0" parTransId="{81BC7D90-B92C-4263-9AAA-D50842761B0D}" sibTransId="{0A0F9007-7CEC-45F4-8C0F-B57ED5B82546}"/>
    <dgm:cxn modelId="{60E5E703-8936-4271-8128-F0EC1509812B}" type="presOf" srcId="{C3FEC48D-83A3-4495-9003-68909F6A5D09}" destId="{2C5CD910-B01B-4B8E-B05E-D0366DDB8BCA}" srcOrd="0" destOrd="0" presId="urn:microsoft.com/office/officeart/2005/8/layout/vList6"/>
    <dgm:cxn modelId="{12875479-EDE3-42E9-848F-BC3863712A9C}" type="presParOf" srcId="{2C5CD910-B01B-4B8E-B05E-D0366DDB8BCA}" destId="{9015E210-E449-4D9F-B33F-A6FD0E4225FE}" srcOrd="0" destOrd="0" presId="urn:microsoft.com/office/officeart/2005/8/layout/vList6"/>
    <dgm:cxn modelId="{889E8C64-09F9-44D0-BEC3-7B8B50E906C1}" type="presParOf" srcId="{9015E210-E449-4D9F-B33F-A6FD0E4225FE}" destId="{3DCE5FFB-ED27-4B85-83B4-F7814B007DD5}" srcOrd="0" destOrd="0" presId="urn:microsoft.com/office/officeart/2005/8/layout/vList6"/>
    <dgm:cxn modelId="{38C88D3B-CB52-49A0-81A8-44F53CC05A4C}" type="presParOf" srcId="{9015E210-E449-4D9F-B33F-A6FD0E4225FE}" destId="{AFC8B1BD-0B5D-4D5F-9DC5-5862EACFA126}" srcOrd="1" destOrd="0" presId="urn:microsoft.com/office/officeart/2005/8/layout/vList6"/>
  </dgm:cxnLst>
  <dgm:bg>
    <a:noFill/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02B3C9-D2BA-4068-8DE4-F31426034CDB}">
      <dsp:nvSpPr>
        <dsp:cNvPr id="0" name=""/>
        <dsp:cNvSpPr/>
      </dsp:nvSpPr>
      <dsp:spPr>
        <a:xfrm>
          <a:off x="0" y="346920"/>
          <a:ext cx="4828450" cy="1352108"/>
        </a:xfrm>
        <a:prstGeom prst="roundRect">
          <a:avLst>
            <a:gd name="adj" fmla="val 10000"/>
          </a:avLst>
        </a:prstGeom>
        <a:solidFill>
          <a:srgbClr val="33CCCC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cap="all" spc="0" dirty="0" smtClean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Всего отгружено </a:t>
          </a:r>
          <a:r>
            <a:rPr lang="ru-RU" sz="1000" b="1" kern="1200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ПРОМЫШЛЕННОЙ ПРОДУКЦИИ, </a:t>
          </a:r>
          <a:r>
            <a:rPr lang="ru-RU" sz="800" b="1" kern="1200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млн. рублей</a:t>
          </a:r>
          <a:endParaRPr lang="ru-RU" sz="800" b="1" kern="1200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I </a:t>
          </a:r>
          <a:r>
            <a:rPr lang="ru-RU" sz="1200" b="1" kern="1200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полугодие 2014 года   19 683,4</a:t>
          </a:r>
          <a:endParaRPr lang="ru-RU" sz="1200" b="1" kern="1200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b="1" kern="1200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 </a:t>
          </a:r>
          <a:r>
            <a:rPr lang="en-US" sz="1200" b="1" kern="1200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I </a:t>
          </a:r>
          <a:r>
            <a:rPr lang="ru-RU" sz="1200" b="1" kern="1200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полугодие 2015 года    17 618,6  </a:t>
          </a:r>
          <a:endParaRPr lang="ru-RU" sz="1200" b="1" kern="1200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35604" y="346920"/>
        <a:ext cx="3592846" cy="1352108"/>
      </dsp:txXfrm>
    </dsp:sp>
    <dsp:sp modelId="{CC6FA2B8-25CA-4DD5-BAF0-E1AAE1035D63}">
      <dsp:nvSpPr>
        <dsp:cNvPr id="0" name=""/>
        <dsp:cNvSpPr/>
      </dsp:nvSpPr>
      <dsp:spPr>
        <a:xfrm rot="10800000" flipV="1">
          <a:off x="93077" y="781990"/>
          <a:ext cx="847373" cy="605773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9600000" scaled="0"/>
        </a:gra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266396-DA06-4EA3-AE2C-746AFFA55DC9}">
      <dsp:nvSpPr>
        <dsp:cNvPr id="0" name=""/>
        <dsp:cNvSpPr/>
      </dsp:nvSpPr>
      <dsp:spPr>
        <a:xfrm>
          <a:off x="0" y="2075127"/>
          <a:ext cx="4828450" cy="1057010"/>
        </a:xfrm>
        <a:prstGeom prst="roundRect">
          <a:avLst>
            <a:gd name="adj" fmla="val 10000"/>
          </a:avLst>
        </a:prstGeom>
        <a:solidFill>
          <a:srgbClr val="33CCCC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Добыча полезных ископаемых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b="1" kern="1200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I </a:t>
          </a:r>
          <a:r>
            <a:rPr lang="ru-RU" sz="1200" b="1" kern="1200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полугодие 2014 года   12 588,4 </a:t>
          </a:r>
          <a:endParaRPr lang="ru-RU" sz="1200" b="1" kern="1200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I </a:t>
          </a:r>
          <a:r>
            <a:rPr lang="ru-RU" sz="1200" b="1" kern="1200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полугодие 2015 год а    9 840,7</a:t>
          </a:r>
          <a:endParaRPr lang="ru-RU" sz="1200" b="1" kern="1200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35604" y="2075127"/>
        <a:ext cx="3592846" cy="1057010"/>
      </dsp:txXfrm>
    </dsp:sp>
    <dsp:sp modelId="{04DD6571-AB14-41AA-98B1-FA2D310D830C}">
      <dsp:nvSpPr>
        <dsp:cNvPr id="0" name=""/>
        <dsp:cNvSpPr/>
      </dsp:nvSpPr>
      <dsp:spPr>
        <a:xfrm>
          <a:off x="28646" y="2274850"/>
          <a:ext cx="680734" cy="722873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736712-80F7-48FC-9EA5-1217686767B5}">
      <dsp:nvSpPr>
        <dsp:cNvPr id="0" name=""/>
        <dsp:cNvSpPr/>
      </dsp:nvSpPr>
      <dsp:spPr>
        <a:xfrm>
          <a:off x="0" y="3177240"/>
          <a:ext cx="4828450" cy="1014283"/>
        </a:xfrm>
        <a:prstGeom prst="roundRect">
          <a:avLst>
            <a:gd name="adj" fmla="val 10000"/>
          </a:avLst>
        </a:prstGeom>
        <a:solidFill>
          <a:srgbClr val="33CCCC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Обрабатывающие производства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b="1" kern="1200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I </a:t>
          </a:r>
          <a:r>
            <a:rPr lang="ru-RU" sz="1200" b="1" kern="1200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полугодие 2014 года  740,2</a:t>
          </a:r>
          <a:endParaRPr lang="ru-RU" sz="1200" b="1" kern="1200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I </a:t>
          </a:r>
          <a:r>
            <a:rPr lang="ru-RU" sz="1200" b="1" kern="1200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полугодие 2015 года   646,5</a:t>
          </a:r>
          <a:endParaRPr lang="ru-RU" sz="1200" b="1" kern="1200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35604" y="3177240"/>
        <a:ext cx="3592846" cy="1014283"/>
      </dsp:txXfrm>
    </dsp:sp>
    <dsp:sp modelId="{D604147F-DB84-4B6D-B86E-B8E4098527DD}">
      <dsp:nvSpPr>
        <dsp:cNvPr id="0" name=""/>
        <dsp:cNvSpPr/>
      </dsp:nvSpPr>
      <dsp:spPr>
        <a:xfrm>
          <a:off x="0" y="3439430"/>
          <a:ext cx="703495" cy="630368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8000" b="-18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00903B-ADEF-4D3E-815B-C85311C48FCE}">
      <dsp:nvSpPr>
        <dsp:cNvPr id="0" name=""/>
        <dsp:cNvSpPr/>
      </dsp:nvSpPr>
      <dsp:spPr>
        <a:xfrm>
          <a:off x="0" y="4229096"/>
          <a:ext cx="4828450" cy="1057631"/>
        </a:xfrm>
        <a:prstGeom prst="roundRect">
          <a:avLst>
            <a:gd name="adj" fmla="val 10000"/>
          </a:avLst>
        </a:prstGeom>
        <a:solidFill>
          <a:srgbClr val="33CCCC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Производство и распределение электроэнергии, газа и воды</a:t>
          </a:r>
          <a:endParaRPr lang="ru-RU" sz="800" b="1" kern="1200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I </a:t>
          </a:r>
          <a:r>
            <a:rPr lang="ru-RU" sz="1200" b="1" kern="1200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полугодие 2014 года  1 310,8</a:t>
          </a:r>
          <a:endParaRPr lang="ru-RU" sz="1200" b="1" kern="1200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I </a:t>
          </a:r>
          <a:r>
            <a:rPr lang="ru-RU" sz="1200" b="1" kern="1200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полугодие 2015 года   1 451,1</a:t>
          </a:r>
          <a:endParaRPr lang="ru-RU" sz="1200" b="1" kern="1200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35604" y="4229096"/>
        <a:ext cx="3592846" cy="1057631"/>
      </dsp:txXfrm>
    </dsp:sp>
    <dsp:sp modelId="{E5ABB2E1-C374-4CFD-B8CD-7A8708FAB20D}">
      <dsp:nvSpPr>
        <dsp:cNvPr id="0" name=""/>
        <dsp:cNvSpPr/>
      </dsp:nvSpPr>
      <dsp:spPr>
        <a:xfrm>
          <a:off x="31417" y="4380842"/>
          <a:ext cx="673800" cy="73619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8000" r="-48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DCF1F9-6DDB-4D09-A708-A79CC6B12334}">
      <dsp:nvSpPr>
        <dsp:cNvPr id="0" name=""/>
        <dsp:cNvSpPr/>
      </dsp:nvSpPr>
      <dsp:spPr>
        <a:xfrm>
          <a:off x="0" y="5321952"/>
          <a:ext cx="4828450" cy="995146"/>
        </a:xfrm>
        <a:prstGeom prst="roundRect">
          <a:avLst>
            <a:gd name="adj" fmla="val 10000"/>
          </a:avLst>
        </a:prstGeom>
        <a:solidFill>
          <a:srgbClr val="33CCCC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Прочие виды экономической деятельности</a:t>
          </a:r>
          <a:endParaRPr lang="ru-RU" sz="800" b="1" kern="1200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I </a:t>
          </a:r>
          <a:r>
            <a:rPr lang="ru-RU" sz="1200" b="1" kern="1200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полугодие 2014 года  5 044,0</a:t>
          </a:r>
          <a:endParaRPr lang="ru-RU" sz="1200" b="1" kern="1200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I </a:t>
          </a:r>
          <a:r>
            <a:rPr lang="ru-RU" sz="1200" b="1" kern="1200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полугодие 2015 года  5 680,3</a:t>
          </a:r>
          <a:endParaRPr lang="ru-RU" sz="1200" b="1" kern="1200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35604" y="5321952"/>
        <a:ext cx="3592846" cy="995146"/>
      </dsp:txXfrm>
    </dsp:sp>
    <dsp:sp modelId="{8CE83293-C4B2-408E-9F96-5BD7EA021346}">
      <dsp:nvSpPr>
        <dsp:cNvPr id="0" name=""/>
        <dsp:cNvSpPr/>
      </dsp:nvSpPr>
      <dsp:spPr>
        <a:xfrm>
          <a:off x="61305" y="5550469"/>
          <a:ext cx="757371" cy="811232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6000" b="-26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E13AEC-C825-42DE-AA27-50AD1E7ACE99}">
      <dsp:nvSpPr>
        <dsp:cNvPr id="0" name=""/>
        <dsp:cNvSpPr/>
      </dsp:nvSpPr>
      <dsp:spPr>
        <a:xfrm rot="5400000">
          <a:off x="5179096" y="-1360135"/>
          <a:ext cx="2968793" cy="6271522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Система здравоохранения городского округа город Мегион включает в  себя амбулаторно-поликлиническую мощность на 1 262 посещения в смену и стационарную мощность на 449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койко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/мест круглосуточного пребывания.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Обеспеченность населения амбулаторно-поликлиническими учреждениями составляет 123,9%.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Обеспеченность населения больничными койками круглосуточного стационара составила 59,4%.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527732" y="436154"/>
        <a:ext cx="6126597" cy="2678943"/>
      </dsp:txXfrm>
    </dsp:sp>
    <dsp:sp modelId="{B4217628-776B-414F-8EB4-EAE9E9DE6016}">
      <dsp:nvSpPr>
        <dsp:cNvPr id="0" name=""/>
        <dsp:cNvSpPr/>
      </dsp:nvSpPr>
      <dsp:spPr>
        <a:xfrm>
          <a:off x="51614" y="0"/>
          <a:ext cx="3527731" cy="353158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 территории муниципального образования медицинскую помощь оказывают 4 лечебно-профилактических учреждения: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-бюджетное учреждение Ханты-Мансийского автономного округа - Югры «</a:t>
          </a:r>
          <a:r>
            <a:rPr lang="ru-RU" sz="11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Мегионская</a:t>
          </a: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городская больница №1»; 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-бюджетное учреждение Ханты-Мансийского автономного округа - Югры «</a:t>
          </a:r>
          <a:r>
            <a:rPr lang="ru-RU" sz="11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Мегионская</a:t>
          </a: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городская больница №2»;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-бюджетное учреждение Ханты-Мансийского автономного округа - Югры «Детская городская больница «Жемчужинка»; 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-автономное учреждение Ханты-Мансийского автономного округа – Югры «</a:t>
          </a:r>
          <a:r>
            <a:rPr lang="ru-RU" sz="11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Мегионская</a:t>
          </a: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городская стоматологическая поликлиника»;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-казенное учреждение Ханты-Мансийского автономного округа – Югры «Психоневрологическая больница имени  Святой </a:t>
          </a:r>
          <a:r>
            <a:rPr lang="ru-RU" sz="11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преподобномученицы</a:t>
          </a: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Елизаветы».</a:t>
          </a:r>
          <a:endParaRPr lang="ru-RU" sz="1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3824" y="172210"/>
        <a:ext cx="3183311" cy="318716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C8B1BD-0B5D-4D5F-9DC5-5862EACFA126}">
      <dsp:nvSpPr>
        <dsp:cNvPr id="0" name=""/>
        <dsp:cNvSpPr/>
      </dsp:nvSpPr>
      <dsp:spPr>
        <a:xfrm>
          <a:off x="5220042" y="0"/>
          <a:ext cx="4481400" cy="2884179"/>
        </a:xfrm>
        <a:prstGeom prst="rightArrow">
          <a:avLst>
            <a:gd name="adj1" fmla="val 75000"/>
            <a:gd name="adj2" fmla="val 50000"/>
          </a:avLst>
        </a:prstGeom>
        <a:gradFill rotWithShape="1">
          <a:gsLst>
            <a:gs pos="0">
              <a:schemeClr val="accent3">
                <a:tint val="73000"/>
                <a:satMod val="150000"/>
              </a:schemeClr>
            </a:gs>
            <a:gs pos="25000">
              <a:schemeClr val="accent3">
                <a:tint val="96000"/>
                <a:shade val="80000"/>
                <a:satMod val="105000"/>
              </a:schemeClr>
            </a:gs>
            <a:gs pos="38000">
              <a:schemeClr val="accent3">
                <a:tint val="96000"/>
                <a:shade val="59000"/>
                <a:satMod val="120000"/>
              </a:schemeClr>
            </a:gs>
            <a:gs pos="55000">
              <a:schemeClr val="accent3">
                <a:shade val="57000"/>
                <a:satMod val="120000"/>
              </a:schemeClr>
            </a:gs>
            <a:gs pos="80000">
              <a:schemeClr val="accent3">
                <a:shade val="56000"/>
                <a:satMod val="145000"/>
              </a:schemeClr>
            </a:gs>
            <a:gs pos="88000">
              <a:schemeClr val="accent3">
                <a:shade val="63000"/>
                <a:satMod val="160000"/>
              </a:schemeClr>
            </a:gs>
            <a:gs pos="100000">
              <a:schemeClr val="accent3"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6200">
            <a:schemeClr val="accent3"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z="-190500" extrusionH="12700" contourW="10000" prstMaterial="metal">
          <a:bevelT w="20000" h="9000" prst="softRound"/>
          <a:contourClr>
            <a:schemeClr val="accent3">
              <a:shade val="30000"/>
              <a:satMod val="20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Обеспеченность спортивными объектами низкая и по видам объектов составляет: 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-спортивными сооружениями 17,4% от федерального норматива;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-бассейнами 18,3%;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-учреждениями дополнительного образования детей 47,2%.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20042" y="360522"/>
        <a:ext cx="3399833" cy="2163135"/>
      </dsp:txXfrm>
    </dsp:sp>
    <dsp:sp modelId="{3DCE5FFB-ED27-4B85-83B4-F7814B007DD5}">
      <dsp:nvSpPr>
        <dsp:cNvPr id="0" name=""/>
        <dsp:cNvSpPr/>
      </dsp:nvSpPr>
      <dsp:spPr>
        <a:xfrm>
          <a:off x="235627" y="0"/>
          <a:ext cx="5026742" cy="2884179"/>
        </a:xfrm>
        <a:prstGeom prst="roundRect">
          <a:avLst/>
        </a:prstGeom>
        <a:gradFill rotWithShape="1">
          <a:gsLst>
            <a:gs pos="0">
              <a:schemeClr val="accent3">
                <a:tint val="1000"/>
              </a:schemeClr>
            </a:gs>
            <a:gs pos="68000">
              <a:schemeClr val="accent3">
                <a:tint val="77000"/>
              </a:schemeClr>
            </a:gs>
            <a:gs pos="81000">
              <a:schemeClr val="accent3">
                <a:tint val="79000"/>
              </a:schemeClr>
            </a:gs>
            <a:gs pos="86000">
              <a:schemeClr val="accent3">
                <a:tint val="73000"/>
              </a:schemeClr>
            </a:gs>
            <a:gs pos="100000">
              <a:schemeClr val="accent3">
                <a:tint val="35000"/>
              </a:schemeClr>
            </a:gs>
          </a:gsLst>
          <a:lin ang="5400000" scaled="1"/>
        </a:gradFill>
        <a:ln w="9525" cap="flat" cmpd="sng" algn="ctr">
          <a:solidFill>
            <a:schemeClr val="accent3">
              <a:shade val="60000"/>
              <a:satMod val="300000"/>
            </a:schemeClr>
          </a:solidFill>
          <a:prstDash val="solid"/>
        </a:ln>
        <a:effectLst>
          <a:glow rad="63500">
            <a:schemeClr val="accent3"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lvl="0" algn="just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Сеть учреждений физической культуры и спорта включает в себя:</a:t>
          </a:r>
        </a:p>
        <a:p>
          <a:pPr lvl="0" algn="just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-муниципальное бюджетное учреждение «Центр спортивной подготовки «Спорт-Альтаир»;</a:t>
          </a:r>
        </a:p>
        <a:p>
          <a:pPr lvl="0" algn="just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-муниципальное бюджетное образовательное учреждение дополнительного образования детей «Детско-юношеская спортивная школа №1»;</a:t>
          </a:r>
        </a:p>
        <a:p>
          <a:pPr lvl="0" algn="just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-муниципальное бюджетное образовательное учреждение дополнительного образования детей «Детско-юношеская спортивная школа №2»;</a:t>
          </a:r>
        </a:p>
        <a:p>
          <a:pPr lvl="0" algn="just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-муниципальное автономное образовательное учреждение дополнительного образования детей «Детско-юношеская спортивная школа №3».</a:t>
          </a:r>
          <a:endParaRPr lang="ru-RU" sz="1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6421" y="140794"/>
        <a:ext cx="4745154" cy="260259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C8B1BD-0B5D-4D5F-9DC5-5862EACFA126}">
      <dsp:nvSpPr>
        <dsp:cNvPr id="0" name=""/>
        <dsp:cNvSpPr/>
      </dsp:nvSpPr>
      <dsp:spPr>
        <a:xfrm>
          <a:off x="5032045" y="2951"/>
          <a:ext cx="4752329" cy="3019234"/>
        </a:xfrm>
        <a:prstGeom prst="rightArrow">
          <a:avLst>
            <a:gd name="adj1" fmla="val 75000"/>
            <a:gd name="adj2" fmla="val 50000"/>
          </a:avLst>
        </a:prstGeom>
        <a:gradFill rotWithShape="1">
          <a:gsLst>
            <a:gs pos="0">
              <a:schemeClr val="accent3">
                <a:tint val="73000"/>
                <a:satMod val="150000"/>
              </a:schemeClr>
            </a:gs>
            <a:gs pos="25000">
              <a:schemeClr val="accent3">
                <a:tint val="96000"/>
                <a:shade val="80000"/>
                <a:satMod val="105000"/>
              </a:schemeClr>
            </a:gs>
            <a:gs pos="38000">
              <a:schemeClr val="accent3">
                <a:tint val="96000"/>
                <a:shade val="59000"/>
                <a:satMod val="120000"/>
              </a:schemeClr>
            </a:gs>
            <a:gs pos="55000">
              <a:schemeClr val="accent3">
                <a:shade val="57000"/>
                <a:satMod val="120000"/>
              </a:schemeClr>
            </a:gs>
            <a:gs pos="80000">
              <a:schemeClr val="accent3">
                <a:shade val="56000"/>
                <a:satMod val="145000"/>
              </a:schemeClr>
            </a:gs>
            <a:gs pos="88000">
              <a:schemeClr val="accent3">
                <a:shade val="63000"/>
                <a:satMod val="160000"/>
              </a:schemeClr>
            </a:gs>
            <a:gs pos="100000">
              <a:schemeClr val="accent3"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6200">
            <a:schemeClr val="accent3"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z="-190500" extrusionH="12700" contourW="10000" prstMaterial="metal">
          <a:bevelT w="20000" h="9000" prst="softRound"/>
          <a:contourClr>
            <a:schemeClr val="accent3">
              <a:shade val="30000"/>
              <a:satMod val="20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Обеспеченность населения объектами культуры недостаточная и по видам объектов составляет: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-клубными учреждениями 60,6%;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-библиотечными учреждениями 81,3%;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-музеями 50%;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-учреждениями дополнительного образования детей 90,9%.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32045" y="380355"/>
        <a:ext cx="3620116" cy="2264426"/>
      </dsp:txXfrm>
    </dsp:sp>
    <dsp:sp modelId="{3DCE5FFB-ED27-4B85-83B4-F7814B007DD5}">
      <dsp:nvSpPr>
        <dsp:cNvPr id="0" name=""/>
        <dsp:cNvSpPr/>
      </dsp:nvSpPr>
      <dsp:spPr>
        <a:xfrm>
          <a:off x="173604" y="0"/>
          <a:ext cx="4956646" cy="3019234"/>
        </a:xfrm>
        <a:prstGeom prst="roundRect">
          <a:avLst/>
        </a:prstGeom>
        <a:gradFill rotWithShape="1">
          <a:gsLst>
            <a:gs pos="0">
              <a:schemeClr val="accent3">
                <a:tint val="1000"/>
              </a:schemeClr>
            </a:gs>
            <a:gs pos="68000">
              <a:schemeClr val="accent3">
                <a:tint val="77000"/>
              </a:schemeClr>
            </a:gs>
            <a:gs pos="81000">
              <a:schemeClr val="accent3">
                <a:tint val="79000"/>
              </a:schemeClr>
            </a:gs>
            <a:gs pos="86000">
              <a:schemeClr val="accent3">
                <a:tint val="73000"/>
              </a:schemeClr>
            </a:gs>
            <a:gs pos="100000">
              <a:schemeClr val="accent3">
                <a:tint val="35000"/>
              </a:schemeClr>
            </a:gs>
          </a:gsLst>
          <a:lin ang="5400000" scaled="1"/>
        </a:gradFill>
        <a:ln w="9525" cap="flat" cmpd="sng" algn="ctr">
          <a:solidFill>
            <a:schemeClr val="accent3">
              <a:shade val="60000"/>
              <a:satMod val="300000"/>
            </a:schemeClr>
          </a:solidFill>
          <a:prstDash val="solid"/>
        </a:ln>
        <a:effectLst>
          <a:glow rad="63500">
            <a:schemeClr val="accent3"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just" defTabSz="5111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50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just" defTabSz="5111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5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Сфера культуры городского округа представлена следующими культурно - просветительскими, досуговыми учреждениями: </a:t>
          </a:r>
        </a:p>
        <a:p>
          <a:pPr lvl="0" algn="just" defTabSz="5111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5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-муниципальное автономное учреждение «Дворец искусств»  в составе которого находятся дом культуры «Прометей» на 377 посадочных мест, «Дворец искусств» на 750 посадочных мест в городе </a:t>
          </a:r>
          <a:r>
            <a:rPr lang="ru-RU" sz="115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Мегионе</a:t>
          </a:r>
          <a:r>
            <a:rPr lang="ru-RU" sz="115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и дом культуры «Сибирь» на 196 посадочных мест в посёлке городского типа Высокий,;</a:t>
          </a:r>
        </a:p>
        <a:p>
          <a:pPr lvl="0" algn="just" defTabSz="5111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5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-муниципальное автономное учреждение «Региональный историко-культурный и экологический центр»;</a:t>
          </a:r>
        </a:p>
        <a:p>
          <a:pPr lvl="0" algn="just" defTabSz="5111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5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-муниципальное бюджетное учреждение «Централизованная библиотечная система»;</a:t>
          </a:r>
        </a:p>
        <a:p>
          <a:pPr lvl="0" algn="just" defTabSz="5111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5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муниципальное автономное учреждение «Театр музыки».;</a:t>
          </a:r>
        </a:p>
        <a:p>
          <a:pPr lvl="0" algn="just" defTabSz="5111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5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-3 учреждения дополнительного образования детей в сфере культуры:  «Детская школа искусств имени </a:t>
          </a:r>
          <a:r>
            <a:rPr lang="ru-RU" sz="115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А.М.Кузьмина</a:t>
          </a:r>
          <a:r>
            <a:rPr lang="ru-RU" sz="115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», «Детская школа искусств №2» в поселке Высоком, «Детская художественная школа</a:t>
          </a:r>
        </a:p>
        <a:p>
          <a:pPr lvl="0" algn="just" defTabSz="5111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0991" y="147387"/>
        <a:ext cx="4661872" cy="27244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0.54729</cdr:x>
      <cdr:y>0.03422</cdr:y>
    </cdr:from>
    <cdr:to>
      <cdr:x>0.96497</cdr:x>
      <cdr:y>0.23955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736304" y="72008"/>
          <a:ext cx="2088232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0.82082</cdr:x>
      <cdr:y>0.44837</cdr:y>
    </cdr:from>
    <cdr:to>
      <cdr:x>0.97946</cdr:x>
      <cdr:y>0.62359</cdr:y>
    </cdr:to>
    <cdr:sp macro="" textlink="">
      <cdr:nvSpPr>
        <cdr:cNvPr id="5" name="Выноска 2 (без границы) 4"/>
        <cdr:cNvSpPr/>
      </cdr:nvSpPr>
      <cdr:spPr>
        <a:xfrm xmlns:a="http://schemas.openxmlformats.org/drawingml/2006/main">
          <a:off x="3995936" y="2738390"/>
          <a:ext cx="772298" cy="1070156"/>
        </a:xfrm>
        <a:prstGeom xmlns:a="http://schemas.openxmlformats.org/drawingml/2006/main" prst="callout2">
          <a:avLst>
            <a:gd name="adj1" fmla="val 39298"/>
            <a:gd name="adj2" fmla="val 16907"/>
            <a:gd name="adj3" fmla="val 43765"/>
            <a:gd name="adj4" fmla="val -3772"/>
            <a:gd name="adj5" fmla="val 80394"/>
            <a:gd name="adj6" fmla="val -22617"/>
          </a:avLst>
        </a:prstGeom>
        <a:noFill xmlns:a="http://schemas.openxmlformats.org/drawingml/2006/main"/>
        <a:ln xmlns:a="http://schemas.openxmlformats.org/drawingml/2006/main" w="12700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wrap="square">
          <a:noAutofit/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0.82082</cdr:x>
      <cdr:y>0.26765</cdr:y>
    </cdr:from>
    <cdr:to>
      <cdr:x>0.98146</cdr:x>
      <cdr:y>0.42577</cdr:y>
    </cdr:to>
    <cdr:sp macro="" textlink="">
      <cdr:nvSpPr>
        <cdr:cNvPr id="7" name="Выноска 2 (без границы) 6"/>
        <cdr:cNvSpPr/>
      </cdr:nvSpPr>
      <cdr:spPr>
        <a:xfrm xmlns:a="http://schemas.openxmlformats.org/drawingml/2006/main">
          <a:off x="3995936" y="1634658"/>
          <a:ext cx="782035" cy="965718"/>
        </a:xfrm>
        <a:prstGeom xmlns:a="http://schemas.openxmlformats.org/drawingml/2006/main" prst="callout2">
          <a:avLst>
            <a:gd name="adj1" fmla="val -30990"/>
            <a:gd name="adj2" fmla="val 22228"/>
            <a:gd name="adj3" fmla="val -11601"/>
            <a:gd name="adj4" fmla="val -1355"/>
            <a:gd name="adj5" fmla="val 76277"/>
            <a:gd name="adj6" fmla="val -17853"/>
          </a:avLst>
        </a:prstGeom>
        <a:noFill xmlns:a="http://schemas.openxmlformats.org/drawingml/2006/main"/>
        <a:ln xmlns:a="http://schemas.openxmlformats.org/drawingml/2006/main" w="12700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wrap="square">
          <a:noAutofit/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0.77644</cdr:x>
      <cdr:y>0.56612</cdr:y>
    </cdr:from>
    <cdr:to>
      <cdr:x>0.94511</cdr:x>
      <cdr:y>0.73279</cdr:y>
    </cdr:to>
    <cdr:sp macro="" textlink="">
      <cdr:nvSpPr>
        <cdr:cNvPr id="8" name="Выноска 2 (без границы) 7"/>
        <cdr:cNvSpPr/>
      </cdr:nvSpPr>
      <cdr:spPr>
        <a:xfrm xmlns:a="http://schemas.openxmlformats.org/drawingml/2006/main">
          <a:off x="3779912" y="3457561"/>
          <a:ext cx="821127" cy="1017936"/>
        </a:xfrm>
        <a:prstGeom xmlns:a="http://schemas.openxmlformats.org/drawingml/2006/main" prst="callout2">
          <a:avLst>
            <a:gd name="adj1" fmla="val 75998"/>
            <a:gd name="adj2" fmla="val -2438"/>
            <a:gd name="adj3" fmla="val 68102"/>
            <a:gd name="adj4" fmla="val -21984"/>
            <a:gd name="adj5" fmla="val 37417"/>
            <a:gd name="adj6" fmla="val 1885"/>
          </a:avLst>
        </a:prstGeom>
        <a:noFill xmlns:a="http://schemas.openxmlformats.org/drawingml/2006/main"/>
        <a:ln xmlns:a="http://schemas.openxmlformats.org/drawingml/2006/main" w="12700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wrap="square">
          <a:noAutofit/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0.35407</cdr:x>
      <cdr:y>0.32684</cdr:y>
    </cdr:from>
    <cdr:to>
      <cdr:x>0.63753</cdr:x>
      <cdr:y>0.65823</cdr:y>
    </cdr:to>
    <cdr:sp macro="" textlink="">
      <cdr:nvSpPr>
        <cdr:cNvPr id="2" name="Овал 1"/>
        <cdr:cNvSpPr/>
      </cdr:nvSpPr>
      <cdr:spPr>
        <a:xfrm xmlns:a="http://schemas.openxmlformats.org/drawingml/2006/main">
          <a:off x="1657827" y="1152897"/>
          <a:ext cx="1327208" cy="1168953"/>
        </a:xfrm>
        <a:prstGeom xmlns:a="http://schemas.openxmlformats.org/drawingml/2006/main" prst="ellipse">
          <a:avLst/>
        </a:prstGeom>
        <a:solidFill xmlns:a="http://schemas.openxmlformats.org/drawingml/2006/main">
          <a:schemeClr val="accent6">
            <a:lumMod val="60000"/>
            <a:lumOff val="40000"/>
          </a:schemeClr>
        </a:solidFill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 w="114300" prst="artDeco"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endParaRPr lang="ru-RU" sz="14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/>
          <a:r>
            <a: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1944265,6 </a:t>
          </a:r>
          <a:r>
            <a:rPr lang="ru-RU" sz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тыс.рублей</a:t>
          </a:r>
          <a:endParaRPr lang="ru-RU" sz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0.42857</cdr:x>
      <cdr:y>0.41944</cdr:y>
    </cdr:from>
    <cdr:to>
      <cdr:x>0.66352</cdr:x>
      <cdr:y>0.64755</cdr:y>
    </cdr:to>
    <cdr:sp macro="" textlink="">
      <cdr:nvSpPr>
        <cdr:cNvPr id="2" name="Блок-схема: решение 1"/>
        <cdr:cNvSpPr/>
      </cdr:nvSpPr>
      <cdr:spPr>
        <a:xfrm xmlns:a="http://schemas.openxmlformats.org/drawingml/2006/main">
          <a:off x="2232918" y="905570"/>
          <a:ext cx="1224131" cy="492490"/>
        </a:xfrm>
        <a:prstGeom xmlns:a="http://schemas.openxmlformats.org/drawingml/2006/main" prst="flowChartDecision">
          <a:avLst/>
        </a:prstGeom>
        <a:solidFill xmlns:a="http://schemas.openxmlformats.org/drawingml/2006/main">
          <a:srgbClr val="FFC000"/>
        </a:solidFill>
        <a:ln xmlns:a="http://schemas.openxmlformats.org/drawingml/2006/main">
          <a:solidFill>
            <a:srgbClr val="FFC000"/>
          </a:solidFill>
        </a:ln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110,8%</a:t>
          </a:r>
          <a:endParaRPr lang="ru-RU" sz="1000" b="1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0"/>
          <a:ext cx="4968552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000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Динамика показателей безработицы </a:t>
          </a:r>
        </a:p>
        <a:p xmlns:a="http://schemas.openxmlformats.org/drawingml/2006/main">
          <a:pPr lvl="0" algn="ctr"/>
          <a:r>
            <a:rPr kumimoji="0" lang="ru-RU" sz="1000" i="0" u="none" strike="noStrike" kern="0" cap="all" spc="0" normalizeH="0" baseline="0" noProof="0" dirty="0" smtClean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rPr>
            <a:t>за </a:t>
          </a:r>
          <a:r>
            <a:rPr kumimoji="0" lang="en-US" sz="1000" i="0" u="none" strike="noStrike" kern="0" cap="all" spc="0" normalizeH="0" baseline="0" noProof="0" dirty="0" smtClean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rPr>
            <a:t>I </a:t>
          </a:r>
          <a:r>
            <a:rPr kumimoji="0" lang="ru-RU" sz="1000" i="0" u="none" strike="noStrike" kern="0" cap="all" spc="0" normalizeH="0" baseline="0" noProof="0" dirty="0" smtClean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rPr>
            <a:t>полугодие 2014-2015 годов</a:t>
          </a:r>
          <a:endParaRPr kumimoji="0" lang="ru-RU" sz="1000" i="0" u="none" strike="noStrike" kern="0" cap="all" spc="0" normalizeH="0" baseline="0" noProof="0" dirty="0">
            <a:ln w="9000" cmpd="sng">
              <a:solidFill>
                <a:srgbClr val="8064A2">
                  <a:shade val="50000"/>
                  <a:satMod val="120000"/>
                </a:srgbClr>
              </a:solidFill>
              <a:prstDash val="solid"/>
            </a:ln>
            <a:solidFill>
              <a:schemeClr val="tx1"/>
            </a:solidFill>
            <a:effectLst>
              <a:reflection blurRad="12700" stA="28000" endPos="45000" dist="1000" dir="5400000" sy="-100000" algn="bl" rotWithShape="0"/>
            </a:effectLst>
            <a:uLnTx/>
            <a:uFillTx/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1827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018276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A148A50-4C58-4CC5-94F1-BACD5A812638}" type="datetimeFigureOut">
              <a:rPr lang="ru-RU"/>
              <a:pPr>
                <a:defRPr/>
              </a:pPr>
              <a:t>28.10.2015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1827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018276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71AE742-A81D-4F56-89D4-BEE085705D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8948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017588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8000" algn="l" defTabSz="1017588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7588" algn="l" defTabSz="1017588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27175" algn="l" defTabSz="1017588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35175" algn="l" defTabSz="1017588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45690" algn="l" defTabSz="101827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4828" algn="l" defTabSz="101827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3965" algn="l" defTabSz="101827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3103" algn="l" defTabSz="101827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1017588" fontAlgn="base">
              <a:spcBef>
                <a:spcPct val="0"/>
              </a:spcBef>
              <a:spcAft>
                <a:spcPct val="0"/>
              </a:spcAft>
            </a:pPr>
            <a:fld id="{A6B81611-9663-402A-831D-85218C381EB1}" type="slidenum">
              <a:rPr lang="ru-RU" altLang="ru-RU" sz="1200"/>
              <a:pPr defTabSz="1017588"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 altLang="ru-RU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3074" y="2292674"/>
            <a:ext cx="8874840" cy="158197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66148" y="4182163"/>
            <a:ext cx="7308692" cy="188607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74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6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48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3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31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18941-D0A2-470C-9DB3-C5C5F483F7D5}" type="datetimeFigureOut">
              <a:rPr lang="ru-RU"/>
              <a:pPr>
                <a:defRPr/>
              </a:pPr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E5D69-FF7B-4235-99A2-208B9E66AB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511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46E4D-EC63-44B2-9DC5-A682B4DF6FCA}" type="datetimeFigureOut">
              <a:rPr lang="ru-RU"/>
              <a:pPr>
                <a:defRPr/>
              </a:pPr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B2B24-20F7-4F8C-8325-2A3565AB5C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037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569716" y="295554"/>
            <a:ext cx="2349222" cy="62971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22050" y="295554"/>
            <a:ext cx="6873650" cy="62971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83CD1-22E4-4361-A838-0FEB9685A308}" type="datetimeFigureOut">
              <a:rPr lang="ru-RU"/>
              <a:pPr>
                <a:defRPr/>
              </a:pPr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4E30E-192A-4465-ACBC-C06659E396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1583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055AD-8B47-4DCA-B42A-078F37DCC900}" type="datetimeFigureOut">
              <a:rPr lang="ru-RU"/>
              <a:pPr>
                <a:defRPr/>
              </a:pPr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13466-8F08-4501-8384-792D30F976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9061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4766" y="4742519"/>
            <a:ext cx="8874840" cy="1465807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4766" y="3128082"/>
            <a:ext cx="8874840" cy="1614437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13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27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74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655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56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482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39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31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93060-3CD6-43F5-9083-050EF71ED146}" type="datetimeFigureOut">
              <a:rPr lang="ru-RU"/>
              <a:pPr>
                <a:defRPr/>
              </a:pPr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AFFF1-76F3-40E9-8109-E6F27D7A92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713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22050" y="1722068"/>
            <a:ext cx="4611436" cy="487064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07502" y="1722068"/>
            <a:ext cx="4611436" cy="487064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9FACB-B914-4FC5-B6A4-57A6D1C20A72}" type="datetimeFigureOut">
              <a:rPr lang="ru-RU"/>
              <a:pPr>
                <a:defRPr/>
              </a:pPr>
              <a:t>28.10.2015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00485-AF5E-4ADA-86B7-6654FC8D2C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995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2049" y="1652023"/>
            <a:ext cx="4613250" cy="68848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138" indent="0">
              <a:buNone/>
              <a:defRPr sz="2200" b="1"/>
            </a:lvl2pPr>
            <a:lvl3pPr marL="1018276" indent="0">
              <a:buNone/>
              <a:defRPr sz="2000" b="1"/>
            </a:lvl3pPr>
            <a:lvl4pPr marL="1527414" indent="0">
              <a:buNone/>
              <a:defRPr sz="1800" b="1"/>
            </a:lvl4pPr>
            <a:lvl5pPr marL="2036552" indent="0">
              <a:buNone/>
              <a:defRPr sz="1800" b="1"/>
            </a:lvl5pPr>
            <a:lvl6pPr marL="2545690" indent="0">
              <a:buNone/>
              <a:defRPr sz="1800" b="1"/>
            </a:lvl6pPr>
            <a:lvl7pPr marL="3054828" indent="0">
              <a:buNone/>
              <a:defRPr sz="1800" b="1"/>
            </a:lvl7pPr>
            <a:lvl8pPr marL="3563965" indent="0">
              <a:buNone/>
              <a:defRPr sz="1800" b="1"/>
            </a:lvl8pPr>
            <a:lvl9pPr marL="4073103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2049" y="2340508"/>
            <a:ext cx="4613250" cy="4252208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03877" y="1652023"/>
            <a:ext cx="4615062" cy="68848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138" indent="0">
              <a:buNone/>
              <a:defRPr sz="2200" b="1"/>
            </a:lvl2pPr>
            <a:lvl3pPr marL="1018276" indent="0">
              <a:buNone/>
              <a:defRPr sz="2000" b="1"/>
            </a:lvl3pPr>
            <a:lvl4pPr marL="1527414" indent="0">
              <a:buNone/>
              <a:defRPr sz="1800" b="1"/>
            </a:lvl4pPr>
            <a:lvl5pPr marL="2036552" indent="0">
              <a:buNone/>
              <a:defRPr sz="1800" b="1"/>
            </a:lvl5pPr>
            <a:lvl6pPr marL="2545690" indent="0">
              <a:buNone/>
              <a:defRPr sz="1800" b="1"/>
            </a:lvl6pPr>
            <a:lvl7pPr marL="3054828" indent="0">
              <a:buNone/>
              <a:defRPr sz="1800" b="1"/>
            </a:lvl7pPr>
            <a:lvl8pPr marL="3563965" indent="0">
              <a:buNone/>
              <a:defRPr sz="1800" b="1"/>
            </a:lvl8pPr>
            <a:lvl9pPr marL="4073103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303877" y="2340508"/>
            <a:ext cx="4615062" cy="4252208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1D260-937F-4E1E-A16E-BB9076C598E2}" type="datetimeFigureOut">
              <a:rPr lang="ru-RU"/>
              <a:pPr>
                <a:defRPr/>
              </a:pPr>
              <a:t>28.10.2015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1842C-B9BF-46F4-BD80-ED29B5610A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6616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0D8B6-3601-478B-8677-2BF3A16705EC}" type="datetimeFigureOut">
              <a:rPr lang="ru-RU"/>
              <a:pPr>
                <a:defRPr/>
              </a:pPr>
              <a:t>28.10.2015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75ADA-4AD5-43EE-9761-CB4BE94491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313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2376E-F690-4BBB-B1FD-8B5C33908D73}" type="datetimeFigureOut">
              <a:rPr lang="ru-RU"/>
              <a:pPr>
                <a:defRPr/>
              </a:pPr>
              <a:t>28.10.2015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F2CC1-9645-476D-9664-8A7A58CA27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8544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050" y="293845"/>
            <a:ext cx="3435013" cy="1250549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82136" y="293846"/>
            <a:ext cx="5836802" cy="6298871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22050" y="1544394"/>
            <a:ext cx="3435013" cy="5048323"/>
          </a:xfrm>
        </p:spPr>
        <p:txBody>
          <a:bodyPr/>
          <a:lstStyle>
            <a:lvl1pPr marL="0" indent="0">
              <a:buNone/>
              <a:defRPr sz="1600"/>
            </a:lvl1pPr>
            <a:lvl2pPr marL="509138" indent="0">
              <a:buNone/>
              <a:defRPr sz="1300"/>
            </a:lvl2pPr>
            <a:lvl3pPr marL="1018276" indent="0">
              <a:buNone/>
              <a:defRPr sz="1100"/>
            </a:lvl3pPr>
            <a:lvl4pPr marL="1527414" indent="0">
              <a:buNone/>
              <a:defRPr sz="1000"/>
            </a:lvl4pPr>
            <a:lvl5pPr marL="2036552" indent="0">
              <a:buNone/>
              <a:defRPr sz="1000"/>
            </a:lvl5pPr>
            <a:lvl6pPr marL="2545690" indent="0">
              <a:buNone/>
              <a:defRPr sz="1000"/>
            </a:lvl6pPr>
            <a:lvl7pPr marL="3054828" indent="0">
              <a:buNone/>
              <a:defRPr sz="1000"/>
            </a:lvl7pPr>
            <a:lvl8pPr marL="3563965" indent="0">
              <a:buNone/>
              <a:defRPr sz="1000"/>
            </a:lvl8pPr>
            <a:lvl9pPr marL="40731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BDF49-62F5-476C-90B4-B11FF4B8233E}" type="datetimeFigureOut">
              <a:rPr lang="ru-RU"/>
              <a:pPr>
                <a:defRPr/>
              </a:pPr>
              <a:t>28.10.2015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13E54-076F-4807-B379-F586129DC4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6531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6507" y="5166202"/>
            <a:ext cx="6264593" cy="609899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46507" y="659442"/>
            <a:ext cx="6264593" cy="4428173"/>
          </a:xfrm>
        </p:spPr>
        <p:txBody>
          <a:bodyPr rtlCol="0">
            <a:normAutofit/>
          </a:bodyPr>
          <a:lstStyle>
            <a:lvl1pPr marL="0" indent="0">
              <a:buNone/>
              <a:defRPr sz="3600"/>
            </a:lvl1pPr>
            <a:lvl2pPr marL="509138" indent="0">
              <a:buNone/>
              <a:defRPr sz="3100"/>
            </a:lvl2pPr>
            <a:lvl3pPr marL="1018276" indent="0">
              <a:buNone/>
              <a:defRPr sz="2700"/>
            </a:lvl3pPr>
            <a:lvl4pPr marL="1527414" indent="0">
              <a:buNone/>
              <a:defRPr sz="2200"/>
            </a:lvl4pPr>
            <a:lvl5pPr marL="2036552" indent="0">
              <a:buNone/>
              <a:defRPr sz="2200"/>
            </a:lvl5pPr>
            <a:lvl6pPr marL="2545690" indent="0">
              <a:buNone/>
              <a:defRPr sz="2200"/>
            </a:lvl6pPr>
            <a:lvl7pPr marL="3054828" indent="0">
              <a:buNone/>
              <a:defRPr sz="2200"/>
            </a:lvl7pPr>
            <a:lvl8pPr marL="3563965" indent="0">
              <a:buNone/>
              <a:defRPr sz="2200"/>
            </a:lvl8pPr>
            <a:lvl9pPr marL="4073103" indent="0">
              <a:buNone/>
              <a:defRPr sz="22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46507" y="5776101"/>
            <a:ext cx="6264593" cy="866158"/>
          </a:xfrm>
        </p:spPr>
        <p:txBody>
          <a:bodyPr/>
          <a:lstStyle>
            <a:lvl1pPr marL="0" indent="0">
              <a:buNone/>
              <a:defRPr sz="1600"/>
            </a:lvl1pPr>
            <a:lvl2pPr marL="509138" indent="0">
              <a:buNone/>
              <a:defRPr sz="1300"/>
            </a:lvl2pPr>
            <a:lvl3pPr marL="1018276" indent="0">
              <a:buNone/>
              <a:defRPr sz="1100"/>
            </a:lvl3pPr>
            <a:lvl4pPr marL="1527414" indent="0">
              <a:buNone/>
              <a:defRPr sz="1000"/>
            </a:lvl4pPr>
            <a:lvl5pPr marL="2036552" indent="0">
              <a:buNone/>
              <a:defRPr sz="1000"/>
            </a:lvl5pPr>
            <a:lvl6pPr marL="2545690" indent="0">
              <a:buNone/>
              <a:defRPr sz="1000"/>
            </a:lvl6pPr>
            <a:lvl7pPr marL="3054828" indent="0">
              <a:buNone/>
              <a:defRPr sz="1000"/>
            </a:lvl7pPr>
            <a:lvl8pPr marL="3563965" indent="0">
              <a:buNone/>
              <a:defRPr sz="1000"/>
            </a:lvl8pPr>
            <a:lvl9pPr marL="40731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B5298-AFBB-4624-BAB7-63786C994315}" type="datetimeFigureOut">
              <a:rPr lang="ru-RU"/>
              <a:pPr>
                <a:defRPr/>
              </a:pPr>
              <a:t>28.10.2015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82F16-007B-418A-9543-0E23980E6D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026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522288" y="295275"/>
            <a:ext cx="9396412" cy="123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828" tIns="50914" rIns="101828" bIns="509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522288" y="1722438"/>
            <a:ext cx="9396412" cy="487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828" tIns="50914" rIns="101828" bIns="509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22288" y="6840538"/>
            <a:ext cx="2435225" cy="392112"/>
          </a:xfrm>
          <a:prstGeom prst="rect">
            <a:avLst/>
          </a:prstGeom>
        </p:spPr>
        <p:txBody>
          <a:bodyPr vert="horz" lIns="101828" tIns="50914" rIns="101828" bIns="50914" rtlCol="0" anchor="ctr"/>
          <a:lstStyle>
            <a:lvl1pPr algn="l" defTabSz="1018276" fontAlgn="auto">
              <a:spcBef>
                <a:spcPts val="0"/>
              </a:spcBef>
              <a:spcAft>
                <a:spcPts val="0"/>
              </a:spcAft>
              <a:defRPr sz="13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CDC87C-45EF-42AB-9077-BDBD38AC74BF}" type="datetimeFigureOut">
              <a:rPr lang="ru-RU"/>
              <a:pPr>
                <a:defRPr/>
              </a:pPr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567113" y="6840538"/>
            <a:ext cx="3306762" cy="392112"/>
          </a:xfrm>
          <a:prstGeom prst="rect">
            <a:avLst/>
          </a:prstGeom>
        </p:spPr>
        <p:txBody>
          <a:bodyPr vert="horz" lIns="101828" tIns="50914" rIns="101828" bIns="50914" rtlCol="0" anchor="ctr"/>
          <a:lstStyle>
            <a:lvl1pPr algn="ctr" defTabSz="1018276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483475" y="6840538"/>
            <a:ext cx="2435225" cy="392112"/>
          </a:xfrm>
          <a:prstGeom prst="rect">
            <a:avLst/>
          </a:prstGeom>
        </p:spPr>
        <p:txBody>
          <a:bodyPr vert="horz" lIns="101828" tIns="50914" rIns="101828" bIns="50914" rtlCol="0" anchor="ctr"/>
          <a:lstStyle>
            <a:lvl1pPr algn="r" defTabSz="1018276" fontAlgn="auto">
              <a:spcBef>
                <a:spcPts val="0"/>
              </a:spcBef>
              <a:spcAft>
                <a:spcPts val="0"/>
              </a:spcAft>
              <a:defRPr sz="13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4ECE8D-7B33-4502-A436-6848D8E044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7588" rtl="0" fontAlgn="base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2pPr>
      <a:lvl3pPr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3pPr>
      <a:lvl4pPr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4pPr>
      <a:lvl5pPr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5pPr>
      <a:lvl6pPr marL="4572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6pPr>
      <a:lvl7pPr marL="9144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7pPr>
      <a:lvl8pPr marL="13716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8pPr>
      <a:lvl9pPr marL="18288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9pPr>
    </p:titleStyle>
    <p:bodyStyle>
      <a:lvl1pPr marL="381000" indent="-381000" algn="l" defTabSz="1017588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088" indent="-317500" algn="l" defTabSz="1017588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1588" indent="-254000" algn="l" defTabSz="1017588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1175" indent="-254000" algn="l" defTabSz="1017588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0763" indent="-254000" algn="l" defTabSz="1017588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0259" indent="-254569" algn="l" defTabSz="1018276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09396" indent="-254569" algn="l" defTabSz="1018276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18534" indent="-254569" algn="l" defTabSz="1018276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27672" indent="-254569" algn="l" defTabSz="1018276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18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138" algn="l" defTabSz="1018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276" algn="l" defTabSz="1018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7414" algn="l" defTabSz="1018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6552" algn="l" defTabSz="1018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5690" algn="l" defTabSz="1018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4828" algn="l" defTabSz="1018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3965" algn="l" defTabSz="1018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3103" algn="l" defTabSz="101827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ECFF"/>
            </a:gs>
            <a:gs pos="12000">
              <a:srgbClr val="FFCCFF"/>
            </a:gs>
            <a:gs pos="80335">
              <a:schemeClr val="tx2">
                <a:lumMod val="40000"/>
                <a:lumOff val="60000"/>
              </a:schemeClr>
            </a:gs>
            <a:gs pos="30000">
              <a:schemeClr val="bg2">
                <a:lumMod val="75000"/>
              </a:schemeClr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30891"/>
            <a:ext cx="10416963" cy="346885"/>
          </a:xfrm>
        </p:spPr>
        <p:txBody>
          <a:bodyPr rtlCol="0">
            <a:noAutofit/>
          </a:bodyPr>
          <a:lstStyle/>
          <a:p>
            <a:pPr defTabSz="1018276" fontAlgn="auto">
              <a:spcAft>
                <a:spcPts val="0"/>
              </a:spcAft>
              <a:defRPr/>
            </a:pPr>
            <a:r>
              <a:rPr lang="ru-RU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численности населения городского округа город </a:t>
            </a:r>
            <a:r>
              <a:rPr lang="ru-RU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Мегион за </a:t>
            </a:r>
            <a:r>
              <a:rPr lang="en-US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полугодие 2014-2015 годов</a:t>
            </a:r>
            <a:endParaRPr lang="ru-RU" sz="1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4645388"/>
              </p:ext>
            </p:extLst>
          </p:nvPr>
        </p:nvGraphicFramePr>
        <p:xfrm>
          <a:off x="107927" y="377776"/>
          <a:ext cx="10225136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28002" y="449784"/>
            <a:ext cx="2232251" cy="1296144"/>
          </a:xfrm>
          <a:prstGeom prst="rect">
            <a:avLst/>
          </a:prstGeom>
          <a:noFill/>
          <a:ln>
            <a:noFill/>
          </a:ln>
          <a:effectLst/>
          <a:scene3d>
            <a:camera prst="isometricOffAxis1Right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375065" y="829448"/>
            <a:ext cx="640059" cy="287488"/>
          </a:xfrm>
          <a:prstGeom prst="rect">
            <a:avLst/>
          </a:prstGeom>
          <a:noFill/>
        </p:spPr>
        <p:txBody>
          <a:bodyPr wrap="none" lIns="101828" tIns="50914" rIns="101828" bIns="50914">
            <a:spAutoFit/>
          </a:bodyPr>
          <a:lstStyle/>
          <a:p>
            <a:pPr defTabSz="10182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+2,3%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23680">
            <a:off x="7465880" y="828914"/>
            <a:ext cx="1929892" cy="1089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148486" y="1345573"/>
            <a:ext cx="603190" cy="287488"/>
          </a:xfrm>
          <a:prstGeom prst="rect">
            <a:avLst/>
          </a:prstGeom>
          <a:noFill/>
        </p:spPr>
        <p:txBody>
          <a:bodyPr wrap="none" lIns="101828" tIns="50914" rIns="101828" bIns="50914">
            <a:spAutoFit/>
          </a:bodyPr>
          <a:lstStyle/>
          <a:p>
            <a:pPr defTabSz="10182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-0,7%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884790" y="1074410"/>
            <a:ext cx="822215" cy="287488"/>
          </a:xfrm>
          <a:prstGeom prst="rect">
            <a:avLst/>
          </a:prstGeom>
          <a:noFill/>
        </p:spPr>
        <p:txBody>
          <a:bodyPr lIns="101828" tIns="50914" rIns="101828" bIns="50914">
            <a:spAutoFit/>
          </a:bodyPr>
          <a:lstStyle/>
          <a:p>
            <a:pPr defTabSz="10182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+6,7%</a:t>
            </a:r>
          </a:p>
        </p:txBody>
      </p:sp>
      <p:sp>
        <p:nvSpPr>
          <p:cNvPr id="12" name="Shape 11"/>
          <p:cNvSpPr/>
          <p:nvPr/>
        </p:nvSpPr>
        <p:spPr>
          <a:xfrm rot="2076783">
            <a:off x="4881230" y="934660"/>
            <a:ext cx="1320188" cy="991581"/>
          </a:xfrm>
          <a:prstGeom prst="swooshArrow">
            <a:avLst>
              <a:gd name="adj1" fmla="val 16310"/>
              <a:gd name="adj2" fmla="val 31370"/>
            </a:avLst>
          </a:prstGeom>
          <a:solidFill>
            <a:srgbClr val="0070C0"/>
          </a:solidFill>
          <a:ln w="19050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2018537"/>
              </p:ext>
            </p:extLst>
          </p:nvPr>
        </p:nvGraphicFramePr>
        <p:xfrm>
          <a:off x="107927" y="2826048"/>
          <a:ext cx="4608511" cy="4392487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160239"/>
                <a:gridCol w="864096"/>
                <a:gridCol w="864096"/>
                <a:gridCol w="720080"/>
              </a:tblGrid>
              <a:tr h="602437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0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полугодие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 года</a:t>
                      </a:r>
                      <a:endParaRPr lang="ru-RU" sz="10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полугодие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2015 года</a:t>
                      </a:r>
                      <a:endParaRPr lang="ru-RU" sz="10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91912"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Родилось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472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473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100,2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38801"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Умерло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179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113,4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09287"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Естественный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прирост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293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270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92,2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91065"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Прибыло на территорию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1345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1056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78,5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40977"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Убыло из территории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1321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1454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110,0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44530"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Миграционное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сальдо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-398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16,6 раз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85108"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рождаемости, промилле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8,41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8,44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100,4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85108">
                <a:tc>
                  <a:txBody>
                    <a:bodyPr/>
                    <a:lstStyle/>
                    <a:p>
                      <a:pPr marL="0" marR="0" lvl="0" indent="0" algn="l" defTabSz="10182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смертности, промилле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3,19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3,62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113,5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12174"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заключённых браков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267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75,7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00023">
                <a:tc>
                  <a:txBody>
                    <a:bodyPr/>
                    <a:lstStyle/>
                    <a:p>
                      <a:pPr marL="0" marR="0" lvl="0" indent="0" algn="l" defTabSz="10182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оформленных разводов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164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97,6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91065"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разводов на 100 браков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128,6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001838590"/>
              </p:ext>
            </p:extLst>
          </p:nvPr>
        </p:nvGraphicFramePr>
        <p:xfrm>
          <a:off x="5148486" y="2754040"/>
          <a:ext cx="4999695" cy="2032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2487728145"/>
              </p:ext>
            </p:extLst>
          </p:nvPr>
        </p:nvGraphicFramePr>
        <p:xfrm>
          <a:off x="5240926" y="5130304"/>
          <a:ext cx="4999695" cy="1816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64579" y="35989"/>
            <a:ext cx="4873877" cy="410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828" tIns="50914" rIns="101828" bIns="50914">
            <a:spAutoFit/>
          </a:bodyPr>
          <a:lstStyle>
            <a:lvl1pPr defTabSz="912813">
              <a:defRPr>
                <a:solidFill>
                  <a:schemeClr val="tx1"/>
                </a:solidFill>
                <a:latin typeface="Arial" charset="0"/>
              </a:defRPr>
            </a:lvl1pPr>
            <a:lvl2pPr defTabSz="912813">
              <a:defRPr>
                <a:solidFill>
                  <a:schemeClr val="tx1"/>
                </a:solidFill>
                <a:latin typeface="Arial" charset="0"/>
              </a:defRPr>
            </a:lvl2pPr>
            <a:lvl3pPr defTabSz="912813">
              <a:defRPr>
                <a:solidFill>
                  <a:schemeClr val="tx1"/>
                </a:solidFill>
                <a:latin typeface="Arial" charset="0"/>
              </a:defRPr>
            </a:lvl3pPr>
            <a:lvl4pPr defTabSz="912813">
              <a:defRPr>
                <a:solidFill>
                  <a:schemeClr val="tx1"/>
                </a:solidFill>
                <a:latin typeface="Arial" charset="0"/>
              </a:defRPr>
            </a:lvl4pPr>
            <a:lvl5pPr defTabSz="912813">
              <a:defRPr>
                <a:solidFill>
                  <a:schemeClr val="tx1"/>
                </a:solidFill>
                <a:latin typeface="Arial" charset="0"/>
              </a:defRPr>
            </a:lvl5pPr>
            <a:lvl6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cs typeface="+mn-cs"/>
              </a:rPr>
              <a:t>Здравоохранение</a:t>
            </a: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520084243"/>
              </p:ext>
            </p:extLst>
          </p:nvPr>
        </p:nvGraphicFramePr>
        <p:xfrm>
          <a:off x="272317" y="446589"/>
          <a:ext cx="9799254" cy="35315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395958" y="4338216"/>
            <a:ext cx="9838861" cy="225725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101828" tIns="50914" rIns="101828" bIns="50914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Кроме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учреждений здравоохранения Ханты-Мансийского автономного округа – Югры на территории городского округа город Мегион услуги здравоохранения широкого спектра населению оказывают: </a:t>
            </a:r>
          </a:p>
          <a:p>
            <a:pPr indent="449580" algn="just">
              <a:spcAft>
                <a:spcPts val="0"/>
              </a:spcAft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-лечебно-диагностический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центр «Здоровье»  открытого акционерного общества «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Славнефть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– Мегионнефтегаз»;</a:t>
            </a:r>
          </a:p>
          <a:p>
            <a:pPr indent="449580" algn="just">
              <a:spcAft>
                <a:spcPts val="0"/>
              </a:spcAft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-общество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 ограниченной ответственностью «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Поликлиника»</a:t>
            </a:r>
          </a:p>
          <a:p>
            <a:pPr indent="449580" algn="just">
              <a:spcAft>
                <a:spcPts val="0"/>
              </a:spcAft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-общество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 ограниченной ответственностью «Клиника современной медицины»; </a:t>
            </a:r>
          </a:p>
          <a:p>
            <a:pPr indent="449580" algn="just">
              <a:spcAft>
                <a:spcPts val="0"/>
              </a:spcAft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-общество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 ограниченной ответственностью «Югра-Трейд» (кабинет ультразвуковой диагностики, прием узких специалистов);</a:t>
            </a:r>
          </a:p>
          <a:p>
            <a:pPr indent="449580" algn="just">
              <a:spcAft>
                <a:spcPts val="0"/>
              </a:spcAft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-5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частных стоматологических клиник – «СТОМАТОЛОГ и Я», «Велес», семейная стоматология «Эстет», общество с ограниченной ответственностью «Стоматология Андрея Ивлева», «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Юни-Дент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». </a:t>
            </a:r>
          </a:p>
          <a:p>
            <a:pPr indent="449580" algn="just">
              <a:spcAft>
                <a:spcPts val="0"/>
              </a:spcAft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Также функционирует профильная специализированная лаборатория.</a:t>
            </a:r>
            <a:endParaRPr lang="ru-RU" sz="1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215198" y="146148"/>
            <a:ext cx="2785312" cy="410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828" tIns="50914" rIns="101828" bIns="50914">
            <a:spAutoFit/>
          </a:bodyPr>
          <a:lstStyle>
            <a:lvl1pPr defTabSz="912813">
              <a:defRPr>
                <a:solidFill>
                  <a:schemeClr val="tx1"/>
                </a:solidFill>
                <a:latin typeface="Arial" charset="0"/>
              </a:defRPr>
            </a:lvl1pPr>
            <a:lvl2pPr defTabSz="912813">
              <a:defRPr>
                <a:solidFill>
                  <a:schemeClr val="tx1"/>
                </a:solidFill>
                <a:latin typeface="Arial" charset="0"/>
              </a:defRPr>
            </a:lvl2pPr>
            <a:lvl3pPr defTabSz="912813">
              <a:defRPr>
                <a:solidFill>
                  <a:schemeClr val="tx1"/>
                </a:solidFill>
                <a:latin typeface="Arial" charset="0"/>
              </a:defRPr>
            </a:lvl3pPr>
            <a:lvl4pPr defTabSz="912813">
              <a:defRPr>
                <a:solidFill>
                  <a:schemeClr val="tx1"/>
                </a:solidFill>
                <a:latin typeface="Arial" charset="0"/>
              </a:defRPr>
            </a:lvl4pPr>
            <a:lvl5pPr defTabSz="912813">
              <a:defRPr>
                <a:solidFill>
                  <a:schemeClr val="tx1"/>
                </a:solidFill>
                <a:latin typeface="Arial" charset="0"/>
              </a:defRPr>
            </a:lvl5pPr>
            <a:lvl6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cs typeface="+mn-cs"/>
              </a:rPr>
              <a:t>Культура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215198" y="3835128"/>
            <a:ext cx="4873877" cy="379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828" tIns="50914" rIns="101828" bIns="50914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defTabSz="912813">
              <a:defRPr>
                <a:solidFill>
                  <a:schemeClr val="tx1"/>
                </a:solidFill>
                <a:latin typeface="Arial" charset="0"/>
              </a:defRPr>
            </a:lvl1pPr>
            <a:lvl2pPr defTabSz="912813">
              <a:defRPr>
                <a:solidFill>
                  <a:schemeClr val="tx1"/>
                </a:solidFill>
                <a:latin typeface="Arial" charset="0"/>
              </a:defRPr>
            </a:lvl2pPr>
            <a:lvl3pPr defTabSz="912813">
              <a:defRPr>
                <a:solidFill>
                  <a:schemeClr val="tx1"/>
                </a:solidFill>
                <a:latin typeface="Arial" charset="0"/>
              </a:defRPr>
            </a:lvl3pPr>
            <a:lvl4pPr defTabSz="912813">
              <a:defRPr>
                <a:solidFill>
                  <a:schemeClr val="tx1"/>
                </a:solidFill>
                <a:latin typeface="Arial" charset="0"/>
              </a:defRPr>
            </a:lvl4pPr>
            <a:lvl5pPr defTabSz="912813">
              <a:defRPr>
                <a:solidFill>
                  <a:schemeClr val="tx1"/>
                </a:solidFill>
                <a:latin typeface="Arial" charset="0"/>
              </a:defRPr>
            </a:lvl5pPr>
            <a:lvl6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spc="56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+mn-cs"/>
              </a:rPr>
              <a:t>Физическая культура и спорт</a:t>
            </a:r>
          </a:p>
        </p:txBody>
      </p:sp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1410100876"/>
              </p:ext>
            </p:extLst>
          </p:nvPr>
        </p:nvGraphicFramePr>
        <p:xfrm>
          <a:off x="369417" y="4232587"/>
          <a:ext cx="9784375" cy="28841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1376610569"/>
              </p:ext>
            </p:extLst>
          </p:nvPr>
        </p:nvGraphicFramePr>
        <p:xfrm>
          <a:off x="272316" y="745450"/>
          <a:ext cx="9784375" cy="30221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6082" y="125515"/>
            <a:ext cx="9396889" cy="464952"/>
          </a:xfrm>
        </p:spPr>
        <p:txBody>
          <a:bodyPr rtlCol="0">
            <a:normAutofit/>
          </a:bodyPr>
          <a:lstStyle/>
          <a:p>
            <a:pPr defTabSz="1018276" fontAlgn="auto">
              <a:spcAft>
                <a:spcPts val="0"/>
              </a:spcAft>
              <a:defRPr/>
            </a:pPr>
            <a:r>
              <a:rPr lang="ru-RU" sz="1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Промышленность городского округа город Мегион</a:t>
            </a:r>
          </a:p>
        </p:txBody>
      </p:sp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1054920320"/>
              </p:ext>
            </p:extLst>
          </p:nvPr>
        </p:nvGraphicFramePr>
        <p:xfrm>
          <a:off x="5576186" y="822942"/>
          <a:ext cx="4828451" cy="6557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9665814" y="1907828"/>
            <a:ext cx="720209" cy="302877"/>
          </a:xfrm>
          <a:prstGeom prst="rect">
            <a:avLst/>
          </a:prstGeom>
          <a:noFill/>
        </p:spPr>
        <p:txBody>
          <a:bodyPr wrap="none" lIns="101828" tIns="50914" rIns="101828" bIns="50914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defTabSz="10182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-10,5%</a:t>
            </a:r>
            <a:endParaRPr lang="ru-RU" sz="13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665813" y="3235054"/>
            <a:ext cx="720209" cy="302877"/>
          </a:xfrm>
          <a:prstGeom prst="rect">
            <a:avLst/>
          </a:prstGeom>
          <a:noFill/>
        </p:spPr>
        <p:txBody>
          <a:bodyPr wrap="none" lIns="101828" tIns="50914" rIns="101828" bIns="50914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defTabSz="10182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-21,8%</a:t>
            </a:r>
            <a:endParaRPr lang="ru-RU" sz="13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665814" y="4456238"/>
            <a:ext cx="740431" cy="302877"/>
          </a:xfrm>
          <a:prstGeom prst="rect">
            <a:avLst/>
          </a:prstGeom>
          <a:noFill/>
        </p:spPr>
        <p:txBody>
          <a:bodyPr wrap="square" lIns="101828" tIns="50914" rIns="101828" bIns="50914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defTabSz="10182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-12,7%</a:t>
            </a:r>
            <a:endParaRPr lang="ru-RU" sz="13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558854" y="5551333"/>
            <a:ext cx="857241" cy="302877"/>
          </a:xfrm>
          <a:prstGeom prst="rect">
            <a:avLst/>
          </a:prstGeom>
          <a:noFill/>
        </p:spPr>
        <p:txBody>
          <a:bodyPr wrap="square" lIns="101828" tIns="50914" rIns="101828" bIns="50914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defTabSz="10182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+10,7%</a:t>
            </a:r>
            <a:endParaRPr lang="ru-RU" sz="13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75924" y="6642472"/>
            <a:ext cx="720210" cy="302877"/>
          </a:xfrm>
          <a:prstGeom prst="rect">
            <a:avLst/>
          </a:prstGeom>
          <a:noFill/>
        </p:spPr>
        <p:txBody>
          <a:bodyPr wrap="square" lIns="101828" tIns="50914" rIns="101828" bIns="50914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defTabSz="10182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+12,6%</a:t>
            </a:r>
            <a:endParaRPr lang="ru-RU" sz="13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80734" y="2610024"/>
            <a:ext cx="1104930" cy="241322"/>
          </a:xfrm>
          <a:prstGeom prst="rect">
            <a:avLst/>
          </a:prstGeom>
          <a:noFill/>
        </p:spPr>
        <p:txBody>
          <a:bodyPr wrap="none" lIns="101828" tIns="50914" rIns="101828" bIns="50914">
            <a:spAutoFit/>
          </a:bodyPr>
          <a:lstStyle/>
          <a:p>
            <a:pPr defTabSz="10182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 том </a:t>
            </a:r>
            <a:r>
              <a:rPr lang="ru-RU" sz="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числе</a:t>
            </a:r>
            <a:r>
              <a:rPr lang="ru-RU" sz="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3" name="Диаграмма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0281466"/>
              </p:ext>
            </p:extLst>
          </p:nvPr>
        </p:nvGraphicFramePr>
        <p:xfrm>
          <a:off x="0" y="642938"/>
          <a:ext cx="5559425" cy="5432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5575658" y="745451"/>
            <a:ext cx="4822556" cy="502932"/>
          </a:xfrm>
          <a:prstGeom prst="rect">
            <a:avLst/>
          </a:prstGeom>
          <a:noFill/>
        </p:spPr>
        <p:txBody>
          <a:bodyPr lIns="101828" tIns="50914" rIns="101828" bIns="50914">
            <a:spAutoFit/>
          </a:bodyPr>
          <a:lstStyle/>
          <a:p>
            <a:pPr algn="ctr" defTabSz="10182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Объём отгруженной продукции</a:t>
            </a:r>
          </a:p>
          <a:p>
            <a:pPr algn="ctr" defTabSz="10182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en-US" sz="1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1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полугодие  2014-2015 годов</a:t>
            </a:r>
            <a:endParaRPr lang="ru-RU" sz="13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934" y="4986288"/>
            <a:ext cx="52197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январь-июнь 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2015 года объём отгруженных товаров собственного производства, выполненных работ и услуг собственными силами по полному кругу предприятий составил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17618,6 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рублей, что в сопоставимых ценах составляет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79,3% 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аналогичному периоду 2014 года.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6000"/>
            <a:lum/>
          </a:blip>
          <a:srcRect/>
          <a:stretch>
            <a:fillRect t="-4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206378" y="206203"/>
            <a:ext cx="3244256" cy="299169"/>
          </a:xfrm>
          <a:prstGeom prst="rect">
            <a:avLst/>
          </a:prstGeom>
          <a:ln/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113396" tIns="56698" rIns="113396" bIns="56698">
            <a:spAutoFit/>
          </a:bodyPr>
          <a:lstStyle>
            <a:lvl1pPr defTabSz="912813">
              <a:defRPr>
                <a:solidFill>
                  <a:schemeClr val="tx1"/>
                </a:solidFill>
                <a:latin typeface="Arial" charset="0"/>
              </a:defRPr>
            </a:lvl1pPr>
            <a:lvl2pPr defTabSz="912813">
              <a:defRPr>
                <a:solidFill>
                  <a:schemeClr val="tx1"/>
                </a:solidFill>
                <a:latin typeface="Arial" charset="0"/>
              </a:defRPr>
            </a:lvl2pPr>
            <a:lvl3pPr defTabSz="912813">
              <a:defRPr>
                <a:solidFill>
                  <a:schemeClr val="tx1"/>
                </a:solidFill>
                <a:latin typeface="Arial" charset="0"/>
              </a:defRPr>
            </a:lvl3pPr>
            <a:lvl4pPr defTabSz="912813">
              <a:defRPr>
                <a:solidFill>
                  <a:schemeClr val="tx1"/>
                </a:solidFill>
                <a:latin typeface="Arial" charset="0"/>
              </a:defRPr>
            </a:lvl4pPr>
            <a:lvl5pPr defTabSz="912813">
              <a:defRPr>
                <a:solidFill>
                  <a:schemeClr val="tx1"/>
                </a:solidFill>
                <a:latin typeface="Arial" charset="0"/>
              </a:defRPr>
            </a:lvl5pPr>
            <a:lvl6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cs typeface="+mn-cs"/>
              </a:rPr>
              <a:t>Инвестиции и строительство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6378" y="593800"/>
            <a:ext cx="58782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	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предварительной оценке объём инвестиций в основной капитал, освоенных крупными предприятиями городского округа город Мегион за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полугодие 2015 года составил 10289,4 млн. рублей, что ниже аналогичного показателя 2014 года на 8,0%.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44430" y="3762152"/>
            <a:ext cx="575764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Объём строительства за январь-июнь 2015 года составил 1424,8 млн. рублей. За первое полугодие 2015 года введено в действие  2497 м² общей площади жилья, в том числе 3 индивидуальных жилых дома с общей площадью 370 м².</a:t>
            </a: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Продолжается строительство детских садов: </a:t>
            </a: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260 мест в 11 микрорайоне, на 320 мест в 19 микрорайоне города и спортивного комплекса с ледовой ареной.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6310927" y="718816"/>
            <a:ext cx="4069391" cy="233176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113396" tIns="56698" rIns="113396" bIns="56698" anchor="ctr"/>
          <a:lstStyle/>
          <a:p>
            <a:pPr defTabSz="10182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малых предприятий по видам экономической деятельности в течение ряда лет остаётся практически неизменной. </a:t>
            </a:r>
          </a:p>
          <a:p>
            <a:pPr defTabSz="1018276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10182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Сфера торговли и общественного питания в связи с достаточно высокой оборачиваемостью капитала является наиболее </a:t>
            </a:r>
            <a:r>
              <a:rPr lang="ru-RU" alt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востребованными секторами малого бизнеса. </a:t>
            </a:r>
            <a:endParaRPr lang="ru-RU" alt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1018276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10182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Наименее развитыми направлениями развития малого и среднего предпринимательства являются сферы </a:t>
            </a:r>
            <a:r>
              <a:rPr lang="ru-RU" alt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предоставления бытовых </a:t>
            </a:r>
            <a:r>
              <a:rPr lang="ru-RU" alt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услуг и мелких производств. </a:t>
            </a:r>
          </a:p>
          <a:p>
            <a:pPr algn="ctr" defTabSz="1018276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/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6205525" y="3618136"/>
            <a:ext cx="4069391" cy="3096344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113396" tIns="56698" rIns="113396" bIns="56698" anchor="ctr"/>
          <a:lstStyle/>
          <a:p>
            <a:pPr algn="ctr" defTabSz="1018276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5436518" cy="422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13396" tIns="56698" rIns="113396" bIns="56698">
            <a:spAutoFit/>
          </a:bodyPr>
          <a:lstStyle>
            <a:lvl1pPr defTabSz="912813">
              <a:defRPr>
                <a:solidFill>
                  <a:schemeClr val="tx1"/>
                </a:solidFill>
                <a:latin typeface="Arial" charset="0"/>
              </a:defRPr>
            </a:lvl1pPr>
            <a:lvl2pPr defTabSz="912813">
              <a:defRPr>
                <a:solidFill>
                  <a:schemeClr val="tx1"/>
                </a:solidFill>
                <a:latin typeface="Arial" charset="0"/>
              </a:defRPr>
            </a:lvl2pPr>
            <a:lvl3pPr defTabSz="912813">
              <a:defRPr>
                <a:solidFill>
                  <a:schemeClr val="tx1"/>
                </a:solidFill>
                <a:latin typeface="Arial" charset="0"/>
              </a:defRPr>
            </a:lvl3pPr>
            <a:lvl4pPr defTabSz="912813">
              <a:defRPr>
                <a:solidFill>
                  <a:schemeClr val="tx1"/>
                </a:solidFill>
                <a:latin typeface="Arial" charset="0"/>
              </a:defRPr>
            </a:lvl4pPr>
            <a:lvl5pPr defTabSz="912813">
              <a:defRPr>
                <a:solidFill>
                  <a:schemeClr val="tx1"/>
                </a:solidFill>
                <a:latin typeface="Arial" charset="0"/>
              </a:defRPr>
            </a:lvl5pPr>
            <a:lvl6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cs typeface="+mn-cs"/>
              </a:rPr>
              <a:t>Малое предпринимательство</a:t>
            </a:r>
          </a:p>
        </p:txBody>
      </p:sp>
      <p:graphicFrame>
        <p:nvGraphicFramePr>
          <p:cNvPr id="7" name="Group 3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5966353"/>
              </p:ext>
            </p:extLst>
          </p:nvPr>
        </p:nvGraphicFramePr>
        <p:xfrm>
          <a:off x="1" y="422280"/>
          <a:ext cx="5580534" cy="6816484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2628205"/>
                <a:gridCol w="1089333"/>
                <a:gridCol w="1070907"/>
                <a:gridCol w="792089"/>
              </a:tblGrid>
              <a:tr h="993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9206" marR="119206" marT="52949" marB="52949" anchor="ctr" horzOverflow="overflow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0" lang="ru-RU" alt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полугодие 2014 года</a:t>
                      </a:r>
                      <a:endParaRPr kumimoji="0" lang="ru-RU" altLang="ru-R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9206" marR="119206" marT="52949" marB="52949" anchor="ctr" horzOverflow="overflow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0" lang="ru-RU" alt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полугодие 2015 года</a:t>
                      </a:r>
                      <a:endParaRPr kumimoji="0" lang="ru-RU" altLang="ru-R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19206" marR="119206" marT="52949" marB="52949" anchor="ctr" horzOverflow="overflow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9206" marR="119206" marT="52949" marB="52949" anchor="ctr" horzOverflow="overflow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6439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Субъекты малого предпринимательства, ед.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9206" marR="119206" marT="52949" marB="52949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518</a:t>
                      </a:r>
                    </a:p>
                  </a:txBody>
                  <a:tcPr marL="119206" marR="119206" marT="52949" marB="52949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518</a:t>
                      </a:r>
                    </a:p>
                  </a:txBody>
                  <a:tcPr marL="119206" marR="119206" marT="52949" marB="52949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119206" marR="119206" marT="52949" marB="52949" anchor="ctr" horzOverflow="overflow"/>
                </a:tc>
              </a:tr>
              <a:tr h="36943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Индивидуальные предприниматели, чел.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9206" marR="119206" marT="52949" marB="52949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2120</a:t>
                      </a:r>
                    </a:p>
                  </a:txBody>
                  <a:tcPr marL="119206" marR="119206" marT="52949" marB="52949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2150</a:t>
                      </a:r>
                    </a:p>
                  </a:txBody>
                  <a:tcPr marL="119206" marR="119206" marT="52949" marB="52949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101,4</a:t>
                      </a:r>
                    </a:p>
                  </a:txBody>
                  <a:tcPr marL="119206" marR="119206" marT="52949" marB="52949" anchor="ctr" horzOverflow="overflow"/>
                </a:tc>
              </a:tr>
              <a:tr h="56439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Наёмные работники у индивидуальных предпринимателей, чел.</a:t>
                      </a: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9206" marR="119206" marT="52949" marB="52949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875</a:t>
                      </a:r>
                    </a:p>
                  </a:txBody>
                  <a:tcPr marL="119206" marR="119206" marT="52949" marB="52949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877</a:t>
                      </a:r>
                    </a:p>
                  </a:txBody>
                  <a:tcPr marL="119206" marR="119206" marT="52949" marB="52949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100,2</a:t>
                      </a:r>
                    </a:p>
                  </a:txBody>
                  <a:tcPr marL="119206" marR="119206" marT="52949" marB="52949" anchor="ctr" horzOverflow="overflow"/>
                </a:tc>
              </a:tr>
              <a:tr h="56439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Средняя численность занятых на малых предприятиях, чел.</a:t>
                      </a: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9206" marR="119206" marT="52949" marB="52949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4878</a:t>
                      </a:r>
                    </a:p>
                  </a:txBody>
                  <a:tcPr marL="119206" marR="119206" marT="52949" marB="52949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4896</a:t>
                      </a:r>
                    </a:p>
                  </a:txBody>
                  <a:tcPr marL="119206" marR="119206" marT="52949" marB="52949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100,4</a:t>
                      </a:r>
                    </a:p>
                  </a:txBody>
                  <a:tcPr marL="119206" marR="119206" marT="52949" marB="52949" anchor="ctr" horzOverflow="overflow"/>
                </a:tc>
              </a:tr>
              <a:tr h="56439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Общая численность занятых в малом бизнесе, чел.</a:t>
                      </a: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9206" marR="119206" marT="52949" marB="52949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7873</a:t>
                      </a:r>
                    </a:p>
                  </a:txBody>
                  <a:tcPr marL="119206" marR="119206" marT="52949" marB="52949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7923</a:t>
                      </a:r>
                    </a:p>
                  </a:txBody>
                  <a:tcPr marL="119206" marR="119206" marT="52949" marB="52949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100,6</a:t>
                      </a:r>
                    </a:p>
                  </a:txBody>
                  <a:tcPr marL="119206" marR="119206" marT="52949" marB="52949" anchor="ctr" horzOverflow="overflow"/>
                </a:tc>
              </a:tr>
              <a:tr h="65477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занятых в малом бизнесе от общего числа занятых в экономике города, %</a:t>
                      </a: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9206" marR="119206" marT="52949" marB="52949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23,2</a:t>
                      </a:r>
                    </a:p>
                  </a:txBody>
                  <a:tcPr marL="119206" marR="119206" marT="52949" marB="52949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23,3</a:t>
                      </a:r>
                    </a:p>
                  </a:txBody>
                  <a:tcPr marL="119206" marR="119206" marT="52949" marB="52949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119206" marR="119206" marT="52949" marB="52949" anchor="ctr" horzOverflow="overflow"/>
                </a:tc>
              </a:tr>
              <a:tr h="6839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Объём поступлений налоговых платежей от субъектов малого  предпринимательства в общей сумме налоговых доходов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9206" marR="119206" marT="52949" marB="52949" anchor="ctr" horzOverflow="overflow"/>
                </a:tc>
                <a:tc>
                  <a:txBody>
                    <a:bodyPr/>
                    <a:lstStyle>
                      <a:lvl1pPr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509588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17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527175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36763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493963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51163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08363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65563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14,6</a:t>
                      </a:r>
                    </a:p>
                  </a:txBody>
                  <a:tcPr marL="119206" marR="119206" marT="52949" marB="52949" anchor="ctr" horzOverflow="overflow"/>
                </a:tc>
                <a:tc>
                  <a:txBody>
                    <a:bodyPr/>
                    <a:lstStyle>
                      <a:lvl1pPr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509588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17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527175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36763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493963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51163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08363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65563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19,0</a:t>
                      </a:r>
                    </a:p>
                  </a:txBody>
                  <a:tcPr marL="119206" marR="119206" marT="52949" marB="52949" anchor="ctr" horzOverflow="overflow"/>
                </a:tc>
                <a:tc>
                  <a:txBody>
                    <a:bodyPr/>
                    <a:lstStyle>
                      <a:lvl1pPr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509588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17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527175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36763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493963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51163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08363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65563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119206" marR="119206" marT="52949" marB="52949" anchor="ctr" horzOverflow="overflow"/>
                </a:tc>
              </a:tr>
              <a:tr h="56439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в виде единого налога на вменённый доход, млн.рублей</a:t>
                      </a: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9206" marR="119206" marT="52949" marB="52949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5,2</a:t>
                      </a:r>
                    </a:p>
                  </a:txBody>
                  <a:tcPr marL="119206" marR="119206" marT="52949" marB="52949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6,7</a:t>
                      </a:r>
                    </a:p>
                  </a:txBody>
                  <a:tcPr marL="119206" marR="119206" marT="52949" marB="52949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119206" marR="119206" marT="52949" marB="52949" anchor="ctr" horzOverflow="overflow"/>
                </a:tc>
              </a:tr>
              <a:tr h="56439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по упрощённой системе налогообложения, </a:t>
                      </a:r>
                      <a:r>
                        <a:rPr kumimoji="0" lang="ru-RU" altLang="ru-RU" sz="11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млн.рублей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9206" marR="119206" marT="52949" marB="52949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9,4</a:t>
                      </a:r>
                    </a:p>
                  </a:txBody>
                  <a:tcPr marL="119206" marR="119206" marT="52949" marB="52949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12,0</a:t>
                      </a:r>
                    </a:p>
                  </a:txBody>
                  <a:tcPr marL="119206" marR="119206" marT="52949" marB="52949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119206" marR="119206" marT="52949" marB="52949" anchor="ctr" horzOverflow="overflow"/>
                </a:tc>
              </a:tr>
              <a:tr h="5643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применение патентной системы налогообложения, млн.рублей</a:t>
                      </a:r>
                    </a:p>
                  </a:txBody>
                  <a:tcPr marL="119206" marR="119206" marT="52949" marB="5294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0,05</a:t>
                      </a:r>
                    </a:p>
                  </a:txBody>
                  <a:tcPr marL="119206" marR="119206" marT="52949" marB="5294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</a:p>
                  </a:txBody>
                  <a:tcPr marL="119206" marR="119206" marT="52949" marB="5294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119206" marR="119206" marT="52949" marB="52949" anchor="ctr" horzOverflow="overflow"/>
                </a:tc>
              </a:tr>
            </a:tbl>
          </a:graphicData>
        </a:graphic>
      </p:graphicFrame>
      <p:sp>
        <p:nvSpPr>
          <p:cNvPr id="10321" name="Rectangle 19"/>
          <p:cNvSpPr>
            <a:spLocks noChangeArrowheads="1"/>
          </p:cNvSpPr>
          <p:nvPr/>
        </p:nvSpPr>
        <p:spPr bwMode="auto">
          <a:xfrm>
            <a:off x="6274024" y="3834160"/>
            <a:ext cx="4016375" cy="302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828" tIns="50914" rIns="101828" bIns="50914" anchor="ctr">
            <a:spAutoFit/>
          </a:bodyPr>
          <a:lstStyle>
            <a:lvl1pPr indent="265113">
              <a:spcBef>
                <a:spcPct val="20000"/>
              </a:spcBef>
              <a:buFont typeface="Arial" pitchFamily="34" charset="0"/>
              <a:buChar char="•"/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3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Основным источником финансирования деятельности сферы малого и среднего предпринимательства по-прежнему остаются личные сбережения предпринимателей. Привлечение заемных и кредитных ресурсов остаётся для  предпринимателей достаточно проблематичным.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На территории городского округа город Мегион   осуществляет деятельность филиал ООО «Окружной Бизнес-Инкубатор», представляющий также Фонд поддержки предпринимательства Югры, Фонд микрофинансирования ХМАО-Югры, Фонд содействия развитию инвестиций ХМАО - Югры.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1000" dirty="0">
                <a:latin typeface="Times New Roman" pitchFamily="18" charset="0"/>
                <a:cs typeface="Times New Roman" pitchFamily="18" charset="0"/>
              </a:rPr>
              <a:t>В течение 2014 года органами администрации совместно с Фондом поддержки предпринимательства и обществом с ограниченной ответственностью «Окружной Бизнес-Инкубатор» проводились мероприятия по повышению образовательного уровня предпринимателей, консультации и семинары, субъектам малого и среднего бизнеса предоставлялись целевые займы на льготных условиях, а также выдача поручительств по займам и кредитам перед банками и лизинговыми компаниями.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ru-RU" alt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9000"/>
            <a:lum/>
          </a:blip>
          <a:srcRect/>
          <a:stretch>
            <a:fillRect t="-7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0" y="89744"/>
            <a:ext cx="10440988" cy="349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1828" tIns="50914" rIns="101828" bIns="50914">
            <a:spAutoFit/>
          </a:bodyPr>
          <a:lstStyle>
            <a:lvl1pPr defTabSz="912813">
              <a:defRPr>
                <a:solidFill>
                  <a:schemeClr val="tx1"/>
                </a:solidFill>
                <a:latin typeface="Arial" charset="0"/>
              </a:defRPr>
            </a:lvl1pPr>
            <a:lvl2pPr defTabSz="912813">
              <a:defRPr>
                <a:solidFill>
                  <a:schemeClr val="tx1"/>
                </a:solidFill>
                <a:latin typeface="Arial" charset="0"/>
              </a:defRPr>
            </a:lvl2pPr>
            <a:lvl3pPr defTabSz="912813">
              <a:defRPr>
                <a:solidFill>
                  <a:schemeClr val="tx1"/>
                </a:solidFill>
                <a:latin typeface="Arial" charset="0"/>
              </a:defRPr>
            </a:lvl3pPr>
            <a:lvl4pPr defTabSz="912813">
              <a:defRPr>
                <a:solidFill>
                  <a:schemeClr val="tx1"/>
                </a:solidFill>
                <a:latin typeface="Arial" charset="0"/>
              </a:defRPr>
            </a:lvl4pPr>
            <a:lvl5pPr defTabSz="912813">
              <a:defRPr>
                <a:solidFill>
                  <a:schemeClr val="tx1"/>
                </a:solidFill>
                <a:latin typeface="Arial" charset="0"/>
              </a:defRPr>
            </a:lvl5pPr>
            <a:lvl6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Жилищно-коммунальный комплекс</a:t>
            </a: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89160" y="453076"/>
            <a:ext cx="10045410" cy="1641705"/>
          </a:xfrm>
          <a:prstGeom prst="rect">
            <a:avLst/>
          </a:prstGeom>
          <a:noFill/>
          <a:ln/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accent3">
                <a:shade val="30000"/>
                <a:satMod val="150000"/>
              </a:schemeClr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01828" tIns="50914" rIns="101828" bIns="50914" anchor="ctr">
            <a:spAutoFit/>
          </a:bodyPr>
          <a:lstStyle>
            <a:lvl1pPr indent="449263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5AE53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48058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9pPr>
          </a:lstStyle>
          <a:p>
            <a:pPr indent="0" algn="just" defTabSz="1018276" eaLnBrk="1" fontAlgn="auto" hangingPunct="1">
              <a:spcBef>
                <a:spcPct val="0"/>
              </a:spcBef>
              <a:spcAft>
                <a:spcPts val="0"/>
              </a:spcAft>
              <a:buClrTx/>
              <a:buFont typeface="Arial" charset="0"/>
              <a:buNone/>
              <a:defRPr/>
            </a:pPr>
            <a:r>
              <a:rPr lang="ru-RU" altLang="ru-RU" sz="1000" dirty="0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В 2015 году на территории городского округа город Мегион в сфере  жилищно-коммунального хозяйства осуществляют деятельность следующие предприятия: </a:t>
            </a:r>
          </a:p>
          <a:p>
            <a:pPr indent="0" algn="just" defTabSz="1018276" eaLnBrk="1" fontAlgn="auto" hangingPunct="1">
              <a:spcBef>
                <a:spcPct val="0"/>
              </a:spcBef>
              <a:spcAft>
                <a:spcPts val="0"/>
              </a:spcAft>
              <a:buClrTx/>
              <a:buFont typeface="Arial" charset="0"/>
              <a:buNone/>
              <a:defRPr/>
            </a:pPr>
            <a:r>
              <a:rPr lang="ru-RU" altLang="ru-RU" sz="1000" dirty="0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-МУП «</a:t>
            </a:r>
            <a:r>
              <a:rPr lang="ru-RU" altLang="ru-RU" sz="1000" dirty="0" err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Тепловодоканал</a:t>
            </a:r>
            <a:r>
              <a:rPr lang="ru-RU" altLang="ru-RU" sz="1000" dirty="0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» с функциями предоставления услуг по водоснабжению, водоотведению, теплоснабжению;</a:t>
            </a:r>
          </a:p>
          <a:p>
            <a:pPr indent="0" algn="just" defTabSz="1018276" eaLnBrk="1" fontAlgn="auto" hangingPunct="1">
              <a:spcBef>
                <a:spcPct val="0"/>
              </a:spcBef>
              <a:spcAft>
                <a:spcPts val="0"/>
              </a:spcAft>
              <a:buClrTx/>
              <a:buFont typeface="Arial" charset="0"/>
              <a:buNone/>
              <a:defRPr/>
            </a:pPr>
            <a:r>
              <a:rPr lang="ru-RU" altLang="ru-RU" sz="1000" dirty="0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подвоз воды, откачка септика, вывоз твердых бытовых отходов;</a:t>
            </a:r>
          </a:p>
          <a:p>
            <a:pPr indent="0" algn="just" defTabSz="1018276" eaLnBrk="1" fontAlgn="auto" hangingPunct="1">
              <a:spcBef>
                <a:spcPct val="0"/>
              </a:spcBef>
              <a:spcAft>
                <a:spcPts val="0"/>
              </a:spcAft>
              <a:buClrTx/>
              <a:buFont typeface="Arial" charset="0"/>
              <a:buNone/>
              <a:defRPr/>
            </a:pPr>
            <a:r>
              <a:rPr lang="ru-RU" altLang="ru-RU" sz="1000" dirty="0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-ОАО «Городские электрические сети» с функциями по предоставлению услуг по передаче электроэнергии через линии электропередач, обслуживанию сетей и подстанций, внутридомового электрооборудования и уличного освещения;</a:t>
            </a:r>
          </a:p>
          <a:p>
            <a:pPr indent="0" algn="just" defTabSz="1018276" eaLnBrk="1" fontAlgn="auto" hangingPunct="1">
              <a:spcBef>
                <a:spcPct val="0"/>
              </a:spcBef>
              <a:spcAft>
                <a:spcPts val="0"/>
              </a:spcAft>
              <a:buClrTx/>
              <a:buFont typeface="Arial" charset="0"/>
              <a:buNone/>
              <a:defRPr/>
            </a:pPr>
            <a:r>
              <a:rPr lang="ru-RU" altLang="ru-RU" sz="1000" dirty="0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-</a:t>
            </a:r>
            <a:r>
              <a:rPr lang="ru-RU" sz="1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открытое акционерное общество «Жилищно-коммунальное управление», являющееся управляющей компанией в городе </a:t>
            </a:r>
            <a:r>
              <a:rPr lang="ru-RU" sz="1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Мегионе</a:t>
            </a:r>
            <a:r>
              <a:rPr lang="ru-RU" sz="1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поселке городского типа Высокий</a:t>
            </a:r>
            <a:r>
              <a:rPr lang="ru-RU" sz="10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0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которое </a:t>
            </a:r>
            <a:r>
              <a:rPr lang="ru-RU" sz="1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общество с ограниченной ответственностью «Жилищно-эксплуатационная компания» выполняет работы по содержанию и текущему ремонту жилых помещений, вывозу жидких и твердых бытовых отходов, завозу питьевой воды автотранспортом в неблагоустроенный жилой фонд, содержанию дорог, тротуаров и объектов улично-дорожной сети; благоустройству территории городского округа, утилизации (захоронению) твердых бытовых отходов.</a:t>
            </a:r>
            <a:endParaRPr lang="ru-RU" altLang="ru-RU" sz="1000" dirty="0" smtClean="0">
              <a:solidFill>
                <a:schemeClr val="bg1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 indent="0" algn="just" defTabSz="1018276" eaLnBrk="1" fontAlgn="auto" hangingPunct="1">
              <a:spcBef>
                <a:spcPct val="0"/>
              </a:spcBef>
              <a:spcAft>
                <a:spcPts val="0"/>
              </a:spcAft>
              <a:buClrTx/>
              <a:buFont typeface="Arial" charset="0"/>
              <a:buNone/>
              <a:defRPr/>
            </a:pPr>
            <a:r>
              <a:rPr lang="ru-RU" altLang="ru-RU" sz="1000" dirty="0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-ОАО «Тюменская </a:t>
            </a:r>
            <a:r>
              <a:rPr lang="ru-RU" altLang="ru-RU" sz="1000" dirty="0" err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энергосбытовая</a:t>
            </a:r>
            <a:r>
              <a:rPr lang="ru-RU" altLang="ru-RU" sz="1000" dirty="0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 компания» оказывающая услуги по энергоснабжению и реализации электроэнергии. </a:t>
            </a:r>
          </a:p>
        </p:txBody>
      </p:sp>
      <p:sp>
        <p:nvSpPr>
          <p:cNvPr id="14344" name="Прямоугольник 5"/>
          <p:cNvSpPr>
            <a:spLocks noChangeArrowheads="1"/>
          </p:cNvSpPr>
          <p:nvPr/>
        </p:nvSpPr>
        <p:spPr bwMode="auto">
          <a:xfrm>
            <a:off x="89160" y="2189409"/>
            <a:ext cx="10045410" cy="70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1828" tIns="50914" rIns="101828" bIns="50914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3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endParaRPr lang="ru-RU" altLang="ru-RU" sz="13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1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 итогам </a:t>
            </a:r>
            <a:r>
              <a:rPr lang="en-US" altLang="ru-RU" sz="1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altLang="ru-RU" sz="1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полугодия 2015 </a:t>
            </a:r>
            <a:r>
              <a:rPr lang="ru-RU" altLang="ru-RU" sz="13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года общая сумма задолженности за жилищно-коммунальные услуги всех потребителей </a:t>
            </a:r>
            <a:r>
              <a:rPr lang="ru-RU" altLang="ru-RU" sz="1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перед предприятиями жилищно-коммунального хозяйства, функционирующих на территории городского округа город Мегион, составила 409,7 млн. рублей.</a:t>
            </a:r>
            <a:endParaRPr lang="ru-RU" altLang="ru-RU" sz="13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4345" name="Группа 16"/>
          <p:cNvGrpSpPr>
            <a:grpSpLocks/>
          </p:cNvGrpSpPr>
          <p:nvPr/>
        </p:nvGrpSpPr>
        <p:grpSpPr bwMode="auto">
          <a:xfrm>
            <a:off x="6162876" y="3477748"/>
            <a:ext cx="3663218" cy="854877"/>
            <a:chOff x="7483420" y="3221506"/>
            <a:chExt cx="2704771" cy="855863"/>
          </a:xfrm>
        </p:grpSpPr>
        <p:sp>
          <p:nvSpPr>
            <p:cNvPr id="14360" name="Овал 25"/>
            <p:cNvSpPr>
              <a:spLocks/>
            </p:cNvSpPr>
            <p:nvPr/>
          </p:nvSpPr>
          <p:spPr bwMode="auto">
            <a:xfrm>
              <a:off x="7483420" y="3406878"/>
              <a:ext cx="1368679" cy="670491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6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31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7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2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2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1017588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2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1017588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2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1017588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2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1017588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2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0" hangingPunct="0">
                <a:spcBef>
                  <a:spcPct val="0"/>
                </a:spcBef>
                <a:buFontTx/>
                <a:buNone/>
              </a:pPr>
              <a:r>
                <a:rPr lang="ru-RU" altLang="ru-RU" sz="1300" dirty="0" smtClean="0">
                  <a:solidFill>
                    <a:srgbClr val="0000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398,9</a:t>
              </a:r>
            </a:p>
            <a:p>
              <a:pPr algn="ctr" eaLnBrk="0" hangingPunct="0">
                <a:spcBef>
                  <a:spcPct val="0"/>
                </a:spcBef>
                <a:buFontTx/>
                <a:buNone/>
              </a:pPr>
              <a:r>
                <a:rPr lang="ru-RU" altLang="ru-RU" sz="1300" dirty="0" smtClean="0">
                  <a:solidFill>
                    <a:srgbClr val="0000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lang="ru-RU" altLang="ru-RU" sz="1100" dirty="0">
                  <a:solidFill>
                    <a:srgbClr val="0000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млн</a:t>
              </a:r>
              <a:r>
                <a:rPr lang="ru-RU" altLang="ru-RU" sz="1100" dirty="0" smtClean="0">
                  <a:solidFill>
                    <a:srgbClr val="0000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. рублей</a:t>
              </a:r>
              <a:endParaRPr lang="ru-RU" altLang="ru-RU" sz="1100" dirty="0">
                <a:latin typeface="Times New Roman" pitchFamily="18" charset="0"/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14361" name="Овал 26"/>
            <p:cNvSpPr>
              <a:spLocks/>
            </p:cNvSpPr>
            <p:nvPr/>
          </p:nvSpPr>
          <p:spPr bwMode="auto">
            <a:xfrm>
              <a:off x="8835280" y="3221506"/>
              <a:ext cx="1352911" cy="676907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6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31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7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2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2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1017588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2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1017588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2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1017588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2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1017588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2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0" hangingPunct="0">
                <a:spcBef>
                  <a:spcPct val="0"/>
                </a:spcBef>
                <a:buFontTx/>
                <a:buNone/>
              </a:pPr>
              <a:r>
                <a:rPr lang="ru-RU" altLang="ru-RU" sz="1300" dirty="0" smtClean="0">
                  <a:solidFill>
                    <a:srgbClr val="0000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409,7  </a:t>
              </a:r>
            </a:p>
            <a:p>
              <a:pPr algn="ctr" eaLnBrk="0" hangingPunct="0">
                <a:spcBef>
                  <a:spcPct val="0"/>
                </a:spcBef>
                <a:buFontTx/>
                <a:buNone/>
              </a:pPr>
              <a:r>
                <a:rPr lang="ru-RU" altLang="ru-RU" sz="1100" dirty="0" smtClean="0">
                  <a:solidFill>
                    <a:srgbClr val="0000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млн. рублей</a:t>
              </a:r>
              <a:endParaRPr lang="ru-RU" altLang="ru-RU" sz="1100" dirty="0">
                <a:latin typeface="Times New Roman" pitchFamily="18" charset="0"/>
                <a:ea typeface="Calibri" pitchFamily="34" charset="0"/>
                <a:cs typeface="Times New Roman" pitchFamily="18" charset="0"/>
              </a:endParaRPr>
            </a:p>
          </p:txBody>
        </p:sp>
      </p:grpSp>
      <p:sp>
        <p:nvSpPr>
          <p:cNvPr id="14346" name="Rectangle 5"/>
          <p:cNvSpPr>
            <a:spLocks noChangeArrowheads="1"/>
          </p:cNvSpPr>
          <p:nvPr/>
        </p:nvSpPr>
        <p:spPr bwMode="auto">
          <a:xfrm>
            <a:off x="5631600" y="3008287"/>
            <a:ext cx="4809387" cy="441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1828" tIns="50914" rIns="101828" bIns="50914" anchor="ctr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 marL="711200" indent="-254000">
              <a:spcBef>
                <a:spcPct val="20000"/>
              </a:spcBef>
              <a:buFont typeface="Arial" pitchFamily="34" charset="0"/>
              <a:buChar char="–"/>
              <a:defRPr sz="3100">
                <a:solidFill>
                  <a:schemeClr val="tx1"/>
                </a:solidFill>
                <a:latin typeface="Calibri" pitchFamily="34" charset="0"/>
              </a:defRPr>
            </a:lvl2pPr>
            <a:lvl3pPr marL="1271588" indent="-254000">
              <a:spcBef>
                <a:spcPct val="20000"/>
              </a:spcBef>
              <a:buFont typeface="Arial" pitchFamily="34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3pPr>
            <a:lvl4pPr marL="1423988" indent="-254000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4pPr>
            <a:lvl5pPr marL="1730375" indent="-254000">
              <a:spcBef>
                <a:spcPct val="20000"/>
              </a:spcBef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5pPr>
            <a:lvl6pPr marL="2187575" indent="-2540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6pPr>
            <a:lvl7pPr marL="2644775" indent="-2540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7pPr>
            <a:lvl8pPr marL="3101975" indent="-2540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8pPr>
            <a:lvl9pPr marL="3559175" indent="-2540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ru-RU" altLang="ru-RU" sz="11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Уровень дебиторской задолженности за жилищно-коммунальные услуги</a:t>
            </a:r>
          </a:p>
        </p:txBody>
      </p:sp>
      <p:sp>
        <p:nvSpPr>
          <p:cNvPr id="14" name="Выноска со стрелкой вверх 13"/>
          <p:cNvSpPr/>
          <p:nvPr/>
        </p:nvSpPr>
        <p:spPr>
          <a:xfrm>
            <a:off x="6262755" y="5140119"/>
            <a:ext cx="4011613" cy="2221990"/>
          </a:xfrm>
          <a:prstGeom prst="upArrowCallout">
            <a:avLst>
              <a:gd name="adj1" fmla="val 133679"/>
              <a:gd name="adj2" fmla="val 156687"/>
              <a:gd name="adj3" fmla="val 25000"/>
              <a:gd name="adj4" fmla="val 70708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101828" tIns="50914" rIns="101828" bIns="50914">
            <a:spAutoFit/>
          </a:bodyPr>
          <a:lstStyle/>
          <a:p>
            <a:pPr algn="just" defTabSz="10182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структуре задолженности за жилищно-коммунальные услуги наибольшую долю занимает задолженность населения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составляет 87,45% от всей суммы задолженности. Удельный вес задолженности предприятий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организаций жилищно-коммунального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комплекса в общей сумме составляет 3,8%, муниципальных предприятий,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финансируемых из местного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0,5%, прочих потребителей 8,1%.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177386" y="5706368"/>
            <a:ext cx="5454215" cy="1543940"/>
          </a:xfrm>
          <a:prstGeom prst="flowChartAlternate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101828" tIns="50914" rIns="101828" bIns="50914">
            <a:spAutoFit/>
          </a:bodyPr>
          <a:lstStyle/>
          <a:p>
            <a:pPr algn="just" defTabSz="10182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сокращения дебиторской задолженности и взыскания задолженности за жилищно-коммунальные услуги с населения, ведется активная работа, направленная на применение методов оперативно-технического воздействия, информационно-разъяснительной работы,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претензионно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-исковой работы и работы с </a:t>
            </a:r>
            <a:r>
              <a:rPr lang="ru-RU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колекторскими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агентствами.</a:t>
            </a:r>
          </a:p>
        </p:txBody>
      </p:sp>
      <p:sp>
        <p:nvSpPr>
          <p:cNvPr id="7" name="Стрелка вправо с вырезом 6"/>
          <p:cNvSpPr/>
          <p:nvPr/>
        </p:nvSpPr>
        <p:spPr>
          <a:xfrm>
            <a:off x="272317" y="3007067"/>
            <a:ext cx="5890559" cy="2178251"/>
          </a:xfrm>
          <a:prstGeom prst="notchedRightArrow">
            <a:avLst>
              <a:gd name="adj1" fmla="val 63493"/>
              <a:gd name="adj2" fmla="val 48935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101828" tIns="50914" rIns="101828" bIns="50914">
            <a:spAutoFit/>
          </a:bodyPr>
          <a:lstStyle/>
          <a:p>
            <a:pPr algn="just" defTabSz="10182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уровня дебиторской задолженности имеет тенденцию к увеличению.          </a:t>
            </a:r>
          </a:p>
          <a:p>
            <a:pPr algn="just" defTabSz="10182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первое полугодие 2015 года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общая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сумма дебиторской задолженности увеличилась на 2,7%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отношению к сумме задолженности за услуги ЖКХ, сложившейся за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первое полугодие 2014 года.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78202" y="4432485"/>
            <a:ext cx="1391728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10182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полугодие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2014 года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328149" y="4313367"/>
            <a:ext cx="1391728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10182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полугодие 2015 года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159348" y="190937"/>
            <a:ext cx="4411925" cy="410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28" tIns="50914" rIns="101828" bIns="50914">
            <a:spAutoFit/>
          </a:bodyPr>
          <a:lstStyle>
            <a:lvl1pPr defTabSz="912813">
              <a:defRPr>
                <a:solidFill>
                  <a:schemeClr val="tx1"/>
                </a:solidFill>
                <a:latin typeface="Arial" charset="0"/>
              </a:defRPr>
            </a:lvl1pPr>
            <a:lvl2pPr defTabSz="912813">
              <a:defRPr>
                <a:solidFill>
                  <a:schemeClr val="tx1"/>
                </a:solidFill>
                <a:latin typeface="Arial" charset="0"/>
              </a:defRPr>
            </a:lvl2pPr>
            <a:lvl3pPr defTabSz="912813">
              <a:defRPr>
                <a:solidFill>
                  <a:schemeClr val="tx1"/>
                </a:solidFill>
                <a:latin typeface="Arial" charset="0"/>
              </a:defRPr>
            </a:lvl3pPr>
            <a:lvl4pPr defTabSz="912813">
              <a:defRPr>
                <a:solidFill>
                  <a:schemeClr val="tx1"/>
                </a:solidFill>
                <a:latin typeface="Arial" charset="0"/>
              </a:defRPr>
            </a:lvl4pPr>
            <a:lvl5pPr defTabSz="912813">
              <a:defRPr>
                <a:solidFill>
                  <a:schemeClr val="tx1"/>
                </a:solidFill>
                <a:latin typeface="Arial" charset="0"/>
              </a:defRPr>
            </a:lvl5pPr>
            <a:lvl6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cs typeface="+mn-cs"/>
              </a:rPr>
              <a:t>Потребительский рынок</a:t>
            </a:r>
          </a:p>
        </p:txBody>
      </p:sp>
      <p:graphicFrame>
        <p:nvGraphicFramePr>
          <p:cNvPr id="5" name="Group 3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3022189"/>
              </p:ext>
            </p:extLst>
          </p:nvPr>
        </p:nvGraphicFramePr>
        <p:xfrm>
          <a:off x="119063" y="809824"/>
          <a:ext cx="5749503" cy="4169307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141863"/>
                <a:gridCol w="865464"/>
                <a:gridCol w="855021"/>
                <a:gridCol w="887155"/>
              </a:tblGrid>
              <a:tr h="478480"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9" marR="104419" marT="49173" marB="49173" anchor="ctr"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полугодие</a:t>
                      </a:r>
                    </a:p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 года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9" marR="104419" marT="49173" marB="49173" anchor="ctr"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полугодие</a:t>
                      </a:r>
                    </a:p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 года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9" marR="104419" marT="49173" marB="49173" anchor="ctr"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57250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9222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9" marR="104419" marT="49173" marB="49173" anchor="ctr" horzOverflow="overflow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7391">
                <a:tc>
                  <a:txBody>
                    <a:bodyPr/>
                    <a:lstStyle>
                      <a:lvl1pPr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57250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9222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предприятий розничной торговли, единиц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9" marR="104419" marT="49173" marB="49173" anchor="ctr" horzOverflow="overflow"/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247</a:t>
                      </a:r>
                    </a:p>
                  </a:txBody>
                  <a:tcPr marL="104419" marR="104419" marT="49173" marB="49173" anchor="ctr" horzOverflow="overflow"/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245</a:t>
                      </a:r>
                    </a:p>
                  </a:txBody>
                  <a:tcPr marL="104419" marR="104419" marT="49173" marB="49173" anchor="ctr" horzOverflow="overflow"/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99,2</a:t>
                      </a:r>
                    </a:p>
                  </a:txBody>
                  <a:tcPr marL="104419" marR="104419" marT="49173" marB="49173" anchor="ctr" horzOverflow="overflow"/>
                </a:tc>
              </a:tr>
              <a:tr h="377391"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  <a:p>
                      <a:pPr marL="382588" marR="0" lvl="0" indent="-382588" algn="l" defTabSz="101758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- магазины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9" marR="104419" marT="49173" marB="49173" anchor="ctr" horzOverflow="overflow"/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203</a:t>
                      </a:r>
                    </a:p>
                  </a:txBody>
                  <a:tcPr marL="104419" marR="104419" marT="49173" marB="49173" anchor="b" horzOverflow="overflow"/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199</a:t>
                      </a:r>
                    </a:p>
                  </a:txBody>
                  <a:tcPr marL="104419" marR="104419" marT="49173" marB="49173" anchor="b" horzOverflow="overflow"/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98,0</a:t>
                      </a:r>
                    </a:p>
                  </a:txBody>
                  <a:tcPr marL="104419" marR="104419" marT="49173" marB="49173" anchor="b" horzOverflow="overflow"/>
                </a:tc>
              </a:tr>
              <a:tr h="234727"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- киоски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9" marR="104419" marT="49173" marB="49173" anchor="ctr" horzOverflow="overflow"/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104419" marR="104419" marT="49173" marB="49173" anchor="ctr" horzOverflow="overflow"/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104419" marR="104419" marT="49173" marB="49173" anchor="ctr" horzOverflow="overflow"/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 раза</a:t>
                      </a:r>
                    </a:p>
                  </a:txBody>
                  <a:tcPr marL="104419" marR="104419" marT="49173" marB="49173" anchor="ctr" horzOverflow="overflow"/>
                </a:tc>
              </a:tr>
              <a:tr h="234727"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- павильоны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9" marR="104419" marT="49173" marB="49173" anchor="ctr" horzOverflow="overflow"/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 marL="104419" marR="104419" marT="49173" marB="49173" anchor="ctr" horzOverflow="overflow"/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 marL="104419" marR="104419" marT="49173" marB="49173" anchor="ctr" horzOverflow="overflow"/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95,1</a:t>
                      </a:r>
                    </a:p>
                  </a:txBody>
                  <a:tcPr marL="104419" marR="104419" marT="49173" marB="49173" anchor="ctr" horzOverflow="overflow"/>
                </a:tc>
              </a:tr>
              <a:tr h="234727">
                <a:tc>
                  <a:txBody>
                    <a:bodyPr/>
                    <a:lstStyle>
                      <a:lvl1pPr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57250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9222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Оборот розничной торговли, млн.рублей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9" marR="104419" marT="49173" marB="49173" anchor="ctr" horzOverflow="overflow"/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3740,1</a:t>
                      </a:r>
                    </a:p>
                  </a:txBody>
                  <a:tcPr marL="104419" marR="104419" marT="49173" marB="49173" anchor="ctr" horzOverflow="overflow"/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4420,8</a:t>
                      </a:r>
                    </a:p>
                  </a:txBody>
                  <a:tcPr marL="104419" marR="104419" marT="49173" marB="49173" anchor="ctr" horzOverflow="overflow"/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118,2</a:t>
                      </a:r>
                    </a:p>
                  </a:txBody>
                  <a:tcPr marL="104419" marR="104419" marT="49173" marB="49173" anchor="ctr" horzOverflow="overflow"/>
                </a:tc>
              </a:tr>
              <a:tr h="377391">
                <a:tc>
                  <a:txBody>
                    <a:bodyPr/>
                    <a:lstStyle>
                      <a:lvl1pPr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57250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9222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 предприятиями розничной торговли (магазинами) на 1,0 тыс. жителей, кв.м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9" marR="104419" marT="49173" marB="49173" anchor="ctr" horzOverflow="overflow"/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633,3</a:t>
                      </a:r>
                    </a:p>
                  </a:txBody>
                  <a:tcPr marL="104419" marR="104419" marT="49173" marB="49173" anchor="ctr" horzOverflow="overflow"/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642,4</a:t>
                      </a:r>
                    </a:p>
                  </a:txBody>
                  <a:tcPr marL="104419" marR="104419" marT="49173" marB="49173" anchor="ctr" horzOverflow="overflow"/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101,4</a:t>
                      </a:r>
                    </a:p>
                  </a:txBody>
                  <a:tcPr marL="104419" marR="104419" marT="49173" marB="49173" anchor="ctr" horzOverflow="overflow"/>
                </a:tc>
              </a:tr>
              <a:tr h="421367">
                <a:tc>
                  <a:txBody>
                    <a:bodyPr/>
                    <a:lstStyle>
                      <a:lvl1pPr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57250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9222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Оборот розничной торговли в расчёте на душу населения, рублей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9" marR="104419" marT="49173" marB="49173" anchor="ctr" horzOverflow="overflow"/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</a:t>
                      </a:r>
                    </a:p>
                  </a:txBody>
                  <a:tcPr marL="104419" marR="104419" marT="49173" marB="49173" anchor="ctr" horzOverflow="overflow"/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78,8</a:t>
                      </a:r>
                    </a:p>
                  </a:txBody>
                  <a:tcPr marL="104419" marR="104419" marT="49173" marB="49173" anchor="ctr" horzOverflow="overflow"/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118,3</a:t>
                      </a:r>
                    </a:p>
                  </a:txBody>
                  <a:tcPr marL="104419" marR="104419" marT="49173" marB="49173" anchor="ctr" horzOverflow="overflow"/>
                </a:tc>
              </a:tr>
              <a:tr h="234727">
                <a:tc>
                  <a:txBody>
                    <a:bodyPr/>
                    <a:lstStyle>
                      <a:lvl1pPr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57250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9222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предприятий общественного питания, ед.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9" marR="104419" marT="49173" marB="49173" anchor="ctr" horzOverflow="overflow"/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 marL="104419" marR="104419" marT="49173" marB="49173" anchor="ctr" horzOverflow="overflow"/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</a:p>
                  </a:txBody>
                  <a:tcPr marL="104419" marR="104419" marT="49173" marB="49173" anchor="ctr" horzOverflow="overflow"/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94,9</a:t>
                      </a:r>
                    </a:p>
                  </a:txBody>
                  <a:tcPr marL="104419" marR="104419" marT="49173" marB="49173" anchor="ctr" horzOverflow="overflow"/>
                </a:tc>
              </a:tr>
              <a:tr h="234727">
                <a:tc>
                  <a:txBody>
                    <a:bodyPr/>
                    <a:lstStyle>
                      <a:lvl1pPr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57250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9222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Оборот общественного питания, млн. рублей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9" marR="104419" marT="49173" marB="49173" anchor="ctr" horzOverflow="overflow"/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712,2</a:t>
                      </a:r>
                    </a:p>
                  </a:txBody>
                  <a:tcPr marL="104419" marR="104419" marT="49173" marB="49173" anchor="ctr" horzOverflow="overflow"/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828,5</a:t>
                      </a:r>
                    </a:p>
                  </a:txBody>
                  <a:tcPr marL="104419" marR="104419" marT="49173" marB="49173" anchor="ctr" horzOverflow="overflow"/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116,3</a:t>
                      </a:r>
                    </a:p>
                  </a:txBody>
                  <a:tcPr marL="104419" marR="104419" marT="49173" marB="49173" anchor="ctr" horzOverflow="overflow"/>
                </a:tc>
              </a:tr>
              <a:tr h="377391">
                <a:tc>
                  <a:txBody>
                    <a:bodyPr/>
                    <a:lstStyle>
                      <a:lvl1pPr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57250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9222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 предприятиями общепита общедоступной сети на 1,0 тыс. жителей, пос. мест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9" marR="104419" marT="49173" marB="49173" anchor="ctr" horzOverflow="overflow"/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41,3</a:t>
                      </a:r>
                    </a:p>
                  </a:txBody>
                  <a:tcPr marL="104419" marR="104419" marT="49173" marB="49173" anchor="ctr" horzOverflow="overflow"/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40,3</a:t>
                      </a:r>
                    </a:p>
                  </a:txBody>
                  <a:tcPr marL="104419" marR="104419" marT="49173" marB="49173" anchor="ctr" horzOverflow="overflow"/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97,6</a:t>
                      </a:r>
                    </a:p>
                  </a:txBody>
                  <a:tcPr marL="104419" marR="104419" marT="49173" marB="49173" anchor="ctr" horzOverflow="overflow"/>
                </a:tc>
              </a:tr>
              <a:tr h="377391">
                <a:tc>
                  <a:txBody>
                    <a:bodyPr/>
                    <a:lstStyle>
                      <a:lvl1pPr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57250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9222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Оборот общественного питания в расчёте на душу населения, рублей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19" marR="104419" marT="49173" marB="49173" anchor="ctr" horzOverflow="overflow"/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12686</a:t>
                      </a:r>
                    </a:p>
                  </a:txBody>
                  <a:tcPr marL="104419" marR="104419" marT="49173" marB="49173" anchor="ctr" horzOverflow="overflow"/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14771</a:t>
                      </a:r>
                    </a:p>
                  </a:txBody>
                  <a:tcPr marL="104419" marR="104419" marT="49173" marB="49173" anchor="ctr" horzOverflow="overflow"/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116,4</a:t>
                      </a:r>
                    </a:p>
                  </a:txBody>
                  <a:tcPr marL="104419" marR="104419" marT="49173" marB="49173" anchor="ctr" horzOverflow="overflow"/>
                </a:tc>
              </a:tr>
            </a:tbl>
          </a:graphicData>
        </a:graphic>
      </p:graphicFrame>
      <p:sp>
        <p:nvSpPr>
          <p:cNvPr id="6" name="Text Box 365"/>
          <p:cNvSpPr txBox="1">
            <a:spLocks noChangeArrowheads="1"/>
          </p:cNvSpPr>
          <p:nvPr/>
        </p:nvSpPr>
        <p:spPr bwMode="auto">
          <a:xfrm>
            <a:off x="6371596" y="3545219"/>
            <a:ext cx="3864418" cy="979986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01828" tIns="50914" rIns="101828" bIns="50914">
            <a:spAutoFit/>
          </a:bodyPr>
          <a:lstStyle/>
          <a:p>
            <a:pPr algn="just" defTabSz="1018276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altLang="ru-RU" sz="13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структуре товарооборота </a:t>
            </a:r>
            <a:r>
              <a:rPr lang="ru-RU" alt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традиционно удельный </a:t>
            </a:r>
            <a:r>
              <a:rPr lang="ru-RU" alt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вес продовольственных товаров составляет более 50,0%.</a:t>
            </a:r>
          </a:p>
          <a:p>
            <a:pPr algn="just" defTabSz="10182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состоянию на </a:t>
            </a:r>
            <a:r>
              <a:rPr lang="ru-RU" alt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01.07.2015 </a:t>
            </a:r>
            <a:r>
              <a:rPr lang="ru-RU" alt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alt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городском округе </a:t>
            </a:r>
            <a:r>
              <a:rPr lang="ru-RU" alt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работает </a:t>
            </a:r>
            <a:r>
              <a:rPr lang="ru-RU" alt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93 предприятия </a:t>
            </a:r>
            <a:r>
              <a:rPr lang="ru-RU" alt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общественного питания на </a:t>
            </a:r>
            <a:r>
              <a:rPr lang="ru-RU" alt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4765 </a:t>
            </a:r>
            <a:r>
              <a:rPr lang="ru-RU" alt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посадочных мест.</a:t>
            </a:r>
          </a:p>
        </p:txBody>
      </p:sp>
      <p:graphicFrame>
        <p:nvGraphicFramePr>
          <p:cNvPr id="2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9902497"/>
              </p:ext>
            </p:extLst>
          </p:nvPr>
        </p:nvGraphicFramePr>
        <p:xfrm>
          <a:off x="6359911" y="447036"/>
          <a:ext cx="3887788" cy="2955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oup 1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2788043"/>
              </p:ext>
            </p:extLst>
          </p:nvPr>
        </p:nvGraphicFramePr>
        <p:xfrm>
          <a:off x="4848227" y="4943475"/>
          <a:ext cx="5387787" cy="2118640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2604815"/>
                <a:gridCol w="925457"/>
                <a:gridCol w="928758"/>
                <a:gridCol w="928757"/>
              </a:tblGrid>
              <a:tr h="367512"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38" marR="104438" marT="49178" marB="49178" anchor="ctr"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полугодие</a:t>
                      </a:r>
                    </a:p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 года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38" marR="104438" marT="49178" marB="49178" anchor="ctr"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полугодие</a:t>
                      </a:r>
                    </a:p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 года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38" marR="104438" marT="49178" marB="49178" anchor="ctr"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57250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9222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%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38" marR="104438" marT="49178" marB="49178" anchor="ctr"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56414"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Объём платных услуг, млн.рублей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38" marR="104438" marT="49178" marB="49178" anchor="ctr" horzOverflow="overflow"/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1296,7</a:t>
                      </a:r>
                    </a:p>
                  </a:txBody>
                  <a:tcPr marL="104438" marR="104438" marT="49178" marB="49178" anchor="ctr" horzOverflow="overflow"/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1435,2</a:t>
                      </a:r>
                    </a:p>
                  </a:txBody>
                  <a:tcPr marL="104438" marR="104438" marT="49178" marB="49178" anchor="ctr" horzOverflow="overflow"/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100,1*</a:t>
                      </a:r>
                    </a:p>
                  </a:txBody>
                  <a:tcPr marL="104438" marR="104438" marT="49178" marB="49178" anchor="ctr" horzOverflow="overflow"/>
                </a:tc>
              </a:tr>
              <a:tr h="367583"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  <a:p>
                      <a:pPr marL="382588" marR="0" lvl="0" indent="-382588" algn="l" defTabSz="101758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- бытовые услуги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38" marR="104438" marT="49178" marB="49178" anchor="ctr" horzOverflow="overflow"/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119,8</a:t>
                      </a:r>
                    </a:p>
                  </a:txBody>
                  <a:tcPr marL="104438" marR="104438" marT="49178" marB="49178" anchor="ctr" horzOverflow="overflow"/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132,9</a:t>
                      </a:r>
                    </a:p>
                  </a:txBody>
                  <a:tcPr marL="104438" marR="104438" marT="49178" marB="49178" anchor="ctr" horzOverflow="overflow"/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107,5*</a:t>
                      </a:r>
                    </a:p>
                  </a:txBody>
                  <a:tcPr marL="104438" marR="104438" marT="49178" marB="49178" anchor="ctr" horzOverflow="overflow"/>
                </a:tc>
              </a:tr>
              <a:tr h="367583"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Объём платных услуг в расчёте на душу населения, рублей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38" marR="104438" marT="49178" marB="49178" anchor="ctr" horzOverflow="overflow"/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23084</a:t>
                      </a:r>
                    </a:p>
                  </a:txBody>
                  <a:tcPr marL="104438" marR="104438" marT="49178" marB="49178" anchor="ctr" horzOverflow="overflow"/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25587</a:t>
                      </a:r>
                    </a:p>
                  </a:txBody>
                  <a:tcPr marL="104438" marR="104438" marT="49178" marB="49178" anchor="ctr" horzOverflow="overflow"/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110,8</a:t>
                      </a:r>
                    </a:p>
                  </a:txBody>
                  <a:tcPr marL="104438" marR="104438" marT="49178" marB="49178" anchor="ctr" horzOverflow="overflow"/>
                </a:tc>
              </a:tr>
              <a:tr h="627936"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  <a:p>
                      <a:pPr marL="382588" marR="0" lvl="0" indent="-382588" algn="l" defTabSz="1017588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- объём бытовых услуг населению в расчёте на одного человека, рублей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438" marR="104438" marT="49178" marB="49178" anchor="ctr" horzOverflow="overflow"/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2133</a:t>
                      </a:r>
                    </a:p>
                  </a:txBody>
                  <a:tcPr marL="104438" marR="104438" marT="49178" marB="49178" anchor="b" horzOverflow="overflow"/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2369</a:t>
                      </a:r>
                    </a:p>
                  </a:txBody>
                  <a:tcPr marL="104438" marR="104438" marT="49178" marB="49178" anchor="b" horzOverflow="overflow"/>
                </a:tc>
                <a:tc>
                  <a:txBody>
                    <a:bodyPr/>
                    <a:lstStyle>
                      <a:lvl1pPr marL="382588" indent="-382588" defTabSz="1017588">
                        <a:spcBef>
                          <a:spcPct val="20000"/>
                        </a:spcBef>
                        <a:defRPr sz="3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827088" indent="-317500" defTabSz="1017588">
                        <a:spcBef>
                          <a:spcPct val="20000"/>
                        </a:spcBef>
                        <a:defRPr sz="2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73175" indent="-255588" defTabSz="1017588">
                        <a:spcBef>
                          <a:spcPct val="20000"/>
                        </a:spcBef>
                        <a:defRPr sz="23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82763" indent="-255588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290763" indent="-254000" defTabSz="1017588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7479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2051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6623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119563" indent="-2540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82588" marR="0" lvl="0" indent="-382588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111,1</a:t>
                      </a:r>
                    </a:p>
                  </a:txBody>
                  <a:tcPr marL="104438" marR="104438" marT="49178" marB="49178" anchor="b" horzOverflow="overflow"/>
                </a:tc>
              </a:tr>
            </a:tbl>
          </a:graphicData>
        </a:graphic>
      </p:graphicFrame>
      <p:sp>
        <p:nvSpPr>
          <p:cNvPr id="11377" name="TextBox 9"/>
          <p:cNvSpPr txBox="1">
            <a:spLocks noChangeArrowheads="1"/>
          </p:cNvSpPr>
          <p:nvPr/>
        </p:nvSpPr>
        <p:spPr bwMode="auto">
          <a:xfrm>
            <a:off x="119063" y="7113588"/>
            <a:ext cx="13970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28" tIns="50914" rIns="101828" bIns="50914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3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900">
                <a:latin typeface="Times New Roman" pitchFamily="18" charset="0"/>
                <a:cs typeface="Times New Roman" pitchFamily="18" charset="0"/>
              </a:rPr>
              <a:t>* в сопоставимых ценах</a:t>
            </a:r>
          </a:p>
        </p:txBody>
      </p:sp>
      <p:sp>
        <p:nvSpPr>
          <p:cNvPr id="11378" name="TextBox 10"/>
          <p:cNvSpPr txBox="1">
            <a:spLocks noChangeArrowheads="1"/>
          </p:cNvSpPr>
          <p:nvPr/>
        </p:nvSpPr>
        <p:spPr bwMode="auto">
          <a:xfrm>
            <a:off x="119063" y="5418336"/>
            <a:ext cx="4328393" cy="139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1828" tIns="50914" rIns="101828" bIns="50914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3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0" hangingPunct="0">
              <a:buClr>
                <a:schemeClr val="accent1"/>
              </a:buClr>
              <a:buFont typeface="Arial" pitchFamily="34" charset="0"/>
              <a:buNone/>
            </a:pPr>
            <a:r>
              <a:rPr lang="ru-RU" altLang="ru-RU" sz="1200" dirty="0">
                <a:latin typeface="Times New Roman" pitchFamily="18" charset="0"/>
                <a:cs typeface="Times New Roman" pitchFamily="18" charset="0"/>
              </a:rPr>
              <a:t>Основными направлениями развития потребительского рынка является создание условий для удовлетворения спроса населения на потребительские товары и услуги, совершенствование инфраструктуры потребительского рынка, обеспечение доступа к товарам и услугам всех социальных групп населения городского округа город Мегион.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ru-RU" alt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2797049"/>
              </p:ext>
            </p:extLst>
          </p:nvPr>
        </p:nvGraphicFramePr>
        <p:xfrm>
          <a:off x="238125" y="593801"/>
          <a:ext cx="4982369" cy="3600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14570" y="89744"/>
            <a:ext cx="5112181" cy="379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28" tIns="50914" rIns="101828" bIns="50914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defTabSz="912813">
              <a:defRPr>
                <a:solidFill>
                  <a:schemeClr val="tx1"/>
                </a:solidFill>
                <a:latin typeface="Arial" charset="0"/>
              </a:defRPr>
            </a:lvl1pPr>
            <a:lvl2pPr defTabSz="912813">
              <a:defRPr>
                <a:solidFill>
                  <a:schemeClr val="tx1"/>
                </a:solidFill>
                <a:latin typeface="Arial" charset="0"/>
              </a:defRPr>
            </a:lvl2pPr>
            <a:lvl3pPr defTabSz="912813">
              <a:defRPr>
                <a:solidFill>
                  <a:schemeClr val="tx1"/>
                </a:solidFill>
                <a:latin typeface="Arial" charset="0"/>
              </a:defRPr>
            </a:lvl3pPr>
            <a:lvl4pPr defTabSz="912813">
              <a:defRPr>
                <a:solidFill>
                  <a:schemeClr val="tx1"/>
                </a:solidFill>
                <a:latin typeface="Arial" charset="0"/>
              </a:defRPr>
            </a:lvl4pPr>
            <a:lvl5pPr defTabSz="912813">
              <a:defRPr>
                <a:solidFill>
                  <a:schemeClr val="tx1"/>
                </a:solidFill>
                <a:latin typeface="Arial" charset="0"/>
              </a:defRPr>
            </a:lvl5pPr>
            <a:lvl6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spc="56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+mn-cs"/>
              </a:rPr>
              <a:t>Доходы и расходы местного бюджета</a:t>
            </a:r>
            <a:endParaRPr lang="ru-RU" altLang="ru-RU" b="1" spc="56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cs typeface="+mn-cs"/>
            </a:endParaRPr>
          </a:p>
        </p:txBody>
      </p:sp>
      <p:sp>
        <p:nvSpPr>
          <p:cNvPr id="12294" name="Прямоугольник 5"/>
          <p:cNvSpPr>
            <a:spLocks noChangeArrowheads="1"/>
          </p:cNvSpPr>
          <p:nvPr/>
        </p:nvSpPr>
        <p:spPr bwMode="auto">
          <a:xfrm>
            <a:off x="258102" y="603251"/>
            <a:ext cx="28400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1200" b="1" dirty="0">
                <a:latin typeface="Times New Roman" pitchFamily="18" charset="0"/>
                <a:cs typeface="Times New Roman" pitchFamily="18" charset="0"/>
              </a:rPr>
              <a:t>Структура доходов местного бюджета </a:t>
            </a:r>
          </a:p>
        </p:txBody>
      </p:sp>
      <p:sp>
        <p:nvSpPr>
          <p:cNvPr id="12295" name="Прямоугольник 6"/>
          <p:cNvSpPr>
            <a:spLocks noChangeArrowheads="1"/>
          </p:cNvSpPr>
          <p:nvPr/>
        </p:nvSpPr>
        <p:spPr bwMode="auto">
          <a:xfrm>
            <a:off x="364028" y="4266208"/>
            <a:ext cx="4766345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758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/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Основную 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часть доходов бюджета городского округа город Мегион составляют безвозмездные поступления от других </a:t>
            </a: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уровней бюджетов, 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что свидетельствует о высокой </a:t>
            </a:r>
            <a:r>
              <a:rPr lang="ru-RU" altLang="ru-RU" sz="1400" dirty="0" err="1">
                <a:latin typeface="Times New Roman" pitchFamily="18" charset="0"/>
                <a:cs typeface="Times New Roman" pitchFamily="18" charset="0"/>
              </a:rPr>
              <a:t>дотационности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бюджета городского округа. Объём безвозмездных поступлений в первом полугодии 2015 года, по сравнению с тем же периодом 2014 года, вырос на 11,1%, также выросла их доля в общем объёме доходов бюджета с 69,1% за первое полугодие 2014 года до 73,5%  за первое полугодие текущего года.</a:t>
            </a:r>
          </a:p>
          <a:p>
            <a:pPr algn="just"/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расчете на одного жителя доходы бюджета городского округа город Мегион за </a:t>
            </a:r>
            <a:r>
              <a:rPr lang="en-US" altLang="ru-RU" sz="14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 полугодие 2015 года 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составили </a:t>
            </a: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34695 рублей</a:t>
            </a:r>
            <a:r>
              <a:rPr lang="ru-RU" altLang="ru-RU" sz="13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altLang="ru-RU" sz="13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3964477"/>
              </p:ext>
            </p:extLst>
          </p:nvPr>
        </p:nvGraphicFramePr>
        <p:xfrm>
          <a:off x="5003800" y="768350"/>
          <a:ext cx="5210175" cy="215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2894042"/>
              </p:ext>
            </p:extLst>
          </p:nvPr>
        </p:nvGraphicFramePr>
        <p:xfrm>
          <a:off x="5248275" y="3185561"/>
          <a:ext cx="4940300" cy="3525521"/>
        </p:xfrm>
        <a:graphic>
          <a:graphicData uri="http://schemas.openxmlformats.org/drawingml/2006/table">
            <a:tbl>
              <a:tblPr/>
              <a:tblGrid>
                <a:gridCol w="2395538"/>
                <a:gridCol w="1333500"/>
                <a:gridCol w="1211262"/>
              </a:tblGrid>
              <a:tr h="250825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en-US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полугодие 2015 года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36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Сумма, 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Удельный вес в общей сумме, 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>
                      <a:lvl1pPr indent="63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6350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 – всего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1 831 686,1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516">
                <a:tc>
                  <a:txBody>
                    <a:bodyPr/>
                    <a:lstStyle>
                      <a:lvl1pPr indent="63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6350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>
                      <a:lvl1pPr indent="63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6350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расходы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210804,8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3">
                <a:tc>
                  <a:txBody>
                    <a:bodyPr/>
                    <a:lstStyle>
                      <a:lvl1pPr indent="63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6350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>
                      <a:lvl1pPr indent="63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6350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16213,1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>
                      <a:lvl1pPr indent="63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6350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121567,7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>
                      <a:lvl1pPr indent="63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6350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105549,9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938">
                <a:tc>
                  <a:txBody>
                    <a:bodyPr/>
                    <a:lstStyle>
                      <a:lvl1pPr indent="63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6350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1070343,3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58,4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>
                      <a:lvl1pPr indent="63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6350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72568,4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513">
                <a:tc>
                  <a:txBody>
                    <a:bodyPr/>
                    <a:lstStyle>
                      <a:lvl1pPr indent="63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6350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Средства массовой информации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4509,9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963">
                <a:tc>
                  <a:txBody>
                    <a:bodyPr/>
                    <a:lstStyle>
                      <a:lvl1pPr indent="63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6350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123711,1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725">
                <a:tc>
                  <a:txBody>
                    <a:bodyPr/>
                    <a:lstStyle>
                      <a:lvl1pPr indent="63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6350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106417,8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32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7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3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10175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tabLst>
                          <a:tab pos="2968625" algn="ctr"/>
                          <a:tab pos="5940425" algn="r"/>
                        </a:tabLst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ctr"/>
                          <a:tab pos="5940425" algn="r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alphaModFix amt="63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0440988" cy="730395"/>
          </a:xfrm>
        </p:spPr>
        <p:txBody>
          <a:bodyPr rtlCol="0">
            <a:normAutofit/>
          </a:bodyPr>
          <a:lstStyle/>
          <a:p>
            <a:pPr defTabSz="1018276" fontAlgn="auto">
              <a:spcAft>
                <a:spcPts val="0"/>
              </a:spcAft>
              <a:defRPr/>
            </a:pPr>
            <a:r>
              <a:rPr lang="ru-RU" sz="1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показателей рынка труда </a:t>
            </a:r>
            <a:br>
              <a:rPr lang="ru-RU" sz="1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округа город Мегион  за </a:t>
            </a:r>
            <a:r>
              <a:rPr lang="en-US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полугодие 2014-2015  годов</a:t>
            </a:r>
            <a:endParaRPr lang="ru-RU" sz="1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423964"/>
              </p:ext>
            </p:extLst>
          </p:nvPr>
        </p:nvGraphicFramePr>
        <p:xfrm>
          <a:off x="251942" y="2826048"/>
          <a:ext cx="4968552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2663021"/>
              </p:ext>
            </p:extLst>
          </p:nvPr>
        </p:nvGraphicFramePr>
        <p:xfrm>
          <a:off x="251942" y="737816"/>
          <a:ext cx="4968553" cy="1875656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664296"/>
                <a:gridCol w="864096"/>
                <a:gridCol w="864096"/>
                <a:gridCol w="576065"/>
              </a:tblGrid>
              <a:tr h="504055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полугодие 2014 года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полугодие 2015 года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57201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экономически активного населения, человек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6DAF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39704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6DAF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39704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6DAF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6DAF5">
                        <a:alpha val="20000"/>
                      </a:srgb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lvl="0" indent="0" algn="l" defTabSz="10182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занятого в экономике населения, человек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33958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33958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безработицы, % от числа ЭАН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6DAF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6DAF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6DAF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6DAF5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7906416"/>
              </p:ext>
            </p:extLst>
          </p:nvPr>
        </p:nvGraphicFramePr>
        <p:xfrm>
          <a:off x="5436518" y="670673"/>
          <a:ext cx="4752528" cy="4171599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448272"/>
                <a:gridCol w="864096"/>
                <a:gridCol w="864096"/>
                <a:gridCol w="576064"/>
              </a:tblGrid>
              <a:tr h="495407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полугодие 2014 года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полугодие 2015 года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00244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Номинальная начисленная среднемесячная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заработная плата работников крупных и средних предприятий </a:t>
                      </a:r>
                    </a:p>
                    <a:p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(по данным </a:t>
                      </a:r>
                      <a:r>
                        <a:rPr lang="ru-RU" sz="1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Госстатистики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6DAF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51435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6DAF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53026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6DAF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6DAF5">
                        <a:alpha val="20000"/>
                      </a:srgbClr>
                    </a:solidFill>
                  </a:tcPr>
                </a:tc>
              </a:tr>
              <a:tr h="279280">
                <a:tc>
                  <a:txBody>
                    <a:bodyPr/>
                    <a:lstStyle/>
                    <a:p>
                      <a:pPr marL="0" marR="0" lvl="0" indent="0" algn="l" defTabSz="10182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79280">
                <a:tc>
                  <a:txBody>
                    <a:bodyPr/>
                    <a:lstStyle/>
                    <a:p>
                      <a:pPr marL="0" marR="0" lvl="0" indent="0" algn="l" defTabSz="10182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-добыча полезных ископаемых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67099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72913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79280">
                <a:tc>
                  <a:txBody>
                    <a:bodyPr/>
                    <a:lstStyle/>
                    <a:p>
                      <a:pPr marL="0" marR="0" lvl="0" indent="0" algn="l" defTabSz="10182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-обрабатывающие производства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40450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41141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79280">
                <a:tc>
                  <a:txBody>
                    <a:bodyPr/>
                    <a:lstStyle/>
                    <a:p>
                      <a:pPr marL="0" marR="0" lvl="0" indent="0" algn="l" defTabSz="10182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-строительство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40605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42526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65464">
                <a:tc>
                  <a:txBody>
                    <a:bodyPr/>
                    <a:lstStyle/>
                    <a:p>
                      <a:pPr marL="0" marR="0" lvl="0" indent="0" algn="l" defTabSz="10182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-производство и распределение электроэнергии, газа и воды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44869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52130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116,2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79280">
                <a:tc>
                  <a:txBody>
                    <a:bodyPr/>
                    <a:lstStyle/>
                    <a:p>
                      <a:pPr marL="0" marR="0" lvl="0" indent="0" algn="l" defTabSz="101827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-торговля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24965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7928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-транспорт и с вязь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6DAF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37319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6DAF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37814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6DAF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6DAF5">
                        <a:alpha val="20000"/>
                      </a:srgbClr>
                    </a:solidFill>
                  </a:tcPr>
                </a:tc>
              </a:tr>
              <a:tr h="52920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-основные отрасли социальной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сферы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6DAF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41762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6DAF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40944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6DAF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6DAF5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500783376"/>
              </p:ext>
            </p:extLst>
          </p:nvPr>
        </p:nvGraphicFramePr>
        <p:xfrm>
          <a:off x="240532" y="5345666"/>
          <a:ext cx="9937104" cy="19041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51942" y="5014639"/>
            <a:ext cx="9887139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показателей по труду по городскому округу город Мегион за первое полугодие </a:t>
            </a:r>
            <a:r>
              <a:rPr lang="ru-RU" sz="12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2014-2015 годов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190521" y="141504"/>
            <a:ext cx="2785312" cy="410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828" tIns="50914" rIns="101828" bIns="50914">
            <a:spAutoFit/>
          </a:bodyPr>
          <a:lstStyle>
            <a:lvl1pPr defTabSz="912813">
              <a:defRPr>
                <a:solidFill>
                  <a:schemeClr val="tx1"/>
                </a:solidFill>
                <a:latin typeface="Arial" charset="0"/>
              </a:defRPr>
            </a:lvl1pPr>
            <a:lvl2pPr defTabSz="912813">
              <a:defRPr>
                <a:solidFill>
                  <a:schemeClr val="tx1"/>
                </a:solidFill>
                <a:latin typeface="Arial" charset="0"/>
              </a:defRPr>
            </a:lvl2pPr>
            <a:lvl3pPr defTabSz="912813">
              <a:defRPr>
                <a:solidFill>
                  <a:schemeClr val="tx1"/>
                </a:solidFill>
                <a:latin typeface="Arial" charset="0"/>
              </a:defRPr>
            </a:lvl3pPr>
            <a:lvl4pPr defTabSz="912813">
              <a:defRPr>
                <a:solidFill>
                  <a:schemeClr val="tx1"/>
                </a:solidFill>
                <a:latin typeface="Arial" charset="0"/>
              </a:defRPr>
            </a:lvl4pPr>
            <a:lvl5pPr defTabSz="912813">
              <a:defRPr>
                <a:solidFill>
                  <a:schemeClr val="tx1"/>
                </a:solidFill>
                <a:latin typeface="Arial" charset="0"/>
              </a:defRPr>
            </a:lvl5pPr>
            <a:lvl6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cs typeface="+mn-cs"/>
              </a:rPr>
              <a:t>Образование</a:t>
            </a:r>
          </a:p>
        </p:txBody>
      </p:sp>
      <p:sp>
        <p:nvSpPr>
          <p:cNvPr id="23557" name="Rectangle 9"/>
          <p:cNvSpPr>
            <a:spLocks noChangeArrowheads="1"/>
          </p:cNvSpPr>
          <p:nvPr/>
        </p:nvSpPr>
        <p:spPr bwMode="auto">
          <a:xfrm>
            <a:off x="284420" y="725719"/>
            <a:ext cx="6053410" cy="2134148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101828" tIns="50914" rIns="101828" bIns="50914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5AE53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48058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9pPr>
          </a:lstStyle>
          <a:p>
            <a:pPr algn="just" defTabSz="1018276"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Структуру образовательных учреждений дошкольного образования составляют 13 муниципальных детских  садов, в том числе одно структурное подразделение общеобразовательного учреждения.</a:t>
            </a:r>
          </a:p>
          <a:p>
            <a:pPr indent="395996" algn="just" defTabSz="1018276"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Помимо муниципальных дошкольных учреждений услуги дошкольного воспитания и ухода, присмотра за детьми осуществляют ещё 3 пришкольные группы, 1 частный детский сад и  1 группа</a:t>
            </a:r>
            <a:r>
              <a:rPr lang="ru-RU" sz="12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оказывающая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услуги доступного ухода и присмотра за детьми, созданная индивидуальным предпринимателем.  </a:t>
            </a:r>
            <a:endParaRPr lang="ru-RU" sz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1018276"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Муниципалитет располагает 3657 местами в муниципальных дошкольных образовательных учреждениях. Численность очередников на эту же дату составляет 2551. Обеспеченность местами в детских дошкольных образовательных учреждениях составляет 82,7% от нормативного значения.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516043" y="916878"/>
            <a:ext cx="3751907" cy="194948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101828" tIns="50914" rIns="101828" bIns="50914">
            <a:spAutoFit/>
          </a:bodyPr>
          <a:lstStyle/>
          <a:p>
            <a:pPr indent="395996" algn="just" defTabSz="10182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общего образования городского округа включает в себя 6 муниципальных бюджетных и 2 муниципальных автономных общеобразовательных учреждений. </a:t>
            </a:r>
          </a:p>
          <a:p>
            <a:pPr indent="395996" algn="just" defTabSz="10182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Численность обучающихся на </a:t>
            </a:r>
            <a:r>
              <a:rPr lang="ru-RU" sz="120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01.07.2015 составляет 6977 </a:t>
            </a:r>
            <a:r>
              <a:rPr lang="ru-RU" sz="1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человек, из которых </a:t>
            </a: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5261 </a:t>
            </a:r>
            <a:r>
              <a:rPr lang="ru-RU" sz="1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75,4% </a:t>
            </a:r>
            <a:r>
              <a:rPr lang="ru-RU" sz="1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обучаются в первую смену. Численность обучающихся во вторую смену составляет </a:t>
            </a: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24,6%. </a:t>
            </a:r>
            <a:endParaRPr lang="ru-RU" sz="12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95996" algn="just" defTabSz="10182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Обеспеченность </a:t>
            </a:r>
            <a:r>
              <a:rPr lang="ru-RU" sz="1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ученическими местами составляет 87,3</a:t>
            </a: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от нормативного значения.</a:t>
            </a:r>
            <a:endParaRPr lang="ru-RU" sz="12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Диаграмма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7669876"/>
              </p:ext>
            </p:extLst>
          </p:nvPr>
        </p:nvGraphicFramePr>
        <p:xfrm>
          <a:off x="6678612" y="3330105"/>
          <a:ext cx="3589338" cy="1512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396" name="Rectangle 16"/>
          <p:cNvSpPr>
            <a:spLocks noChangeArrowheads="1"/>
          </p:cNvSpPr>
          <p:nvPr/>
        </p:nvSpPr>
        <p:spPr bwMode="auto">
          <a:xfrm>
            <a:off x="-677863" y="2614613"/>
            <a:ext cx="711201" cy="41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28" tIns="50914" rIns="101828" bIns="50914" anchor="ctr">
            <a:spAutoFit/>
          </a:bodyPr>
          <a:lstStyle>
            <a:lvl1pPr indent="500063">
              <a:spcBef>
                <a:spcPct val="20000"/>
              </a:spcBef>
              <a:buFont typeface="Arial" pitchFamily="34" charset="0"/>
              <a:buChar char="•"/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 marL="711200" indent="-254000">
              <a:spcBef>
                <a:spcPct val="20000"/>
              </a:spcBef>
              <a:buFont typeface="Arial" pitchFamily="34" charset="0"/>
              <a:buChar char="–"/>
              <a:defRPr sz="3100">
                <a:solidFill>
                  <a:schemeClr val="tx1"/>
                </a:solidFill>
                <a:latin typeface="Calibri" pitchFamily="34" charset="0"/>
              </a:defRPr>
            </a:lvl2pPr>
            <a:lvl3pPr marL="1271588" indent="-254000">
              <a:spcBef>
                <a:spcPct val="20000"/>
              </a:spcBef>
              <a:buFont typeface="Arial" pitchFamily="34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3pPr>
            <a:lvl4pPr marL="1423988" indent="-254000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4pPr>
            <a:lvl5pPr marL="1730375" indent="-254000">
              <a:spcBef>
                <a:spcPct val="20000"/>
              </a:spcBef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5pPr>
            <a:lvl6pPr marL="2187575" indent="-2540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6pPr>
            <a:lvl7pPr marL="2644775" indent="-2540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7pPr>
            <a:lvl8pPr marL="3101975" indent="-2540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8pPr>
            <a:lvl9pPr marL="3559175" indent="-2540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hangingPunct="0">
              <a:spcBef>
                <a:spcPct val="0"/>
              </a:spcBef>
              <a:buFontTx/>
              <a:buNone/>
            </a:pPr>
            <a:endParaRPr lang="ru-RU" altLang="ru-RU" sz="2000">
              <a:latin typeface="Arial" pitchFamily="34" charset="0"/>
            </a:endParaRPr>
          </a:p>
        </p:txBody>
      </p:sp>
      <p:sp>
        <p:nvSpPr>
          <p:cNvPr id="16397" name="Rectangle 15"/>
          <p:cNvSpPr>
            <a:spLocks noChangeArrowheads="1"/>
          </p:cNvSpPr>
          <p:nvPr/>
        </p:nvSpPr>
        <p:spPr bwMode="auto">
          <a:xfrm>
            <a:off x="6781477" y="4771561"/>
            <a:ext cx="33099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828" tIns="50914" rIns="101828" bIns="50914" anchor="ctr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 marL="711200" indent="-254000">
              <a:spcBef>
                <a:spcPct val="20000"/>
              </a:spcBef>
              <a:buFont typeface="Arial" pitchFamily="34" charset="0"/>
              <a:buChar char="–"/>
              <a:defRPr sz="3100">
                <a:solidFill>
                  <a:schemeClr val="tx1"/>
                </a:solidFill>
                <a:latin typeface="Calibri" pitchFamily="34" charset="0"/>
              </a:defRPr>
            </a:lvl2pPr>
            <a:lvl3pPr marL="1271588" indent="-254000">
              <a:spcBef>
                <a:spcPct val="20000"/>
              </a:spcBef>
              <a:buFont typeface="Arial" pitchFamily="34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3pPr>
            <a:lvl4pPr marL="1423988" indent="-254000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4pPr>
            <a:lvl5pPr marL="1730375" indent="-254000">
              <a:spcBef>
                <a:spcPct val="20000"/>
              </a:spcBef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5pPr>
            <a:lvl6pPr marL="2187575" indent="-2540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6pPr>
            <a:lvl7pPr marL="2644775" indent="-2540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7pPr>
            <a:lvl8pPr marL="3101975" indent="-2540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8pPr>
            <a:lvl9pPr marL="3559175" indent="-2540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ru-RU" altLang="ru-RU" sz="900" b="1" dirty="0">
                <a:latin typeface="Times New Roman" pitchFamily="18" charset="0"/>
                <a:cs typeface="Times New Roman" pitchFamily="18" charset="0"/>
              </a:rPr>
              <a:t>Численность занимающихся </a:t>
            </a:r>
            <a:endParaRPr lang="ru-RU" altLang="ru-RU" sz="9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ru-RU" altLang="ru-RU" sz="900" b="1" dirty="0" smtClean="0">
                <a:latin typeface="Times New Roman" pitchFamily="18" charset="0"/>
                <a:cs typeface="Times New Roman" pitchFamily="18" charset="0"/>
              </a:rPr>
              <a:t>физической культурой и спортом в </a:t>
            </a:r>
            <a:r>
              <a:rPr lang="ru-RU" altLang="ru-RU" sz="900" b="1" dirty="0" err="1" smtClean="0">
                <a:latin typeface="Times New Roman" pitchFamily="18" charset="0"/>
                <a:cs typeface="Times New Roman" pitchFamily="18" charset="0"/>
              </a:rPr>
              <a:t>юношеско</a:t>
            </a:r>
            <a:r>
              <a:rPr lang="ru-RU" altLang="ru-RU" sz="900" b="1" dirty="0" smtClean="0">
                <a:latin typeface="Times New Roman" pitchFamily="18" charset="0"/>
                <a:cs typeface="Times New Roman" pitchFamily="18" charset="0"/>
              </a:rPr>
              <a:t>-спортивных  школах</a:t>
            </a:r>
            <a:endParaRPr lang="ru-RU" altLang="ru-RU" sz="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8" name="Rectangle 20"/>
          <p:cNvSpPr>
            <a:spLocks noChangeArrowheads="1"/>
          </p:cNvSpPr>
          <p:nvPr/>
        </p:nvSpPr>
        <p:spPr bwMode="auto">
          <a:xfrm>
            <a:off x="0" y="-190500"/>
            <a:ext cx="20637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28" tIns="50914" rIns="101828" bIns="50914" anchor="ctr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3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latin typeface="Arial" pitchFamily="34" charset="0"/>
            </a:endParaRPr>
          </a:p>
        </p:txBody>
      </p:sp>
      <p:graphicFrame>
        <p:nvGraphicFramePr>
          <p:cNvPr id="3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8035302"/>
              </p:ext>
            </p:extLst>
          </p:nvPr>
        </p:nvGraphicFramePr>
        <p:xfrm>
          <a:off x="6480646" y="5418336"/>
          <a:ext cx="3822700" cy="1344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400" name="Прямоугольник 16"/>
          <p:cNvSpPr>
            <a:spLocks noChangeArrowheads="1"/>
          </p:cNvSpPr>
          <p:nvPr/>
        </p:nvSpPr>
        <p:spPr bwMode="auto">
          <a:xfrm>
            <a:off x="9763125" y="4379913"/>
            <a:ext cx="504825" cy="21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28" tIns="50914" rIns="101828" bIns="50914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3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700">
                <a:latin typeface="Times New Roman" pitchFamily="18" charset="0"/>
                <a:cs typeface="Times New Roman" pitchFamily="18" charset="0"/>
              </a:rPr>
              <a:t>человек</a:t>
            </a:r>
            <a:endParaRPr lang="ru-RU" altLang="ru-RU" sz="700">
              <a:latin typeface="Arial" pitchFamily="34" charset="0"/>
            </a:endParaRPr>
          </a:p>
        </p:txBody>
      </p:sp>
      <p:sp>
        <p:nvSpPr>
          <p:cNvPr id="27" name="Пятиугольник 26"/>
          <p:cNvSpPr/>
          <p:nvPr/>
        </p:nvSpPr>
        <p:spPr>
          <a:xfrm>
            <a:off x="187830" y="3025775"/>
            <a:ext cx="6150000" cy="2041815"/>
          </a:xfrm>
          <a:prstGeom prst="homePlate">
            <a:avLst>
              <a:gd name="adj" fmla="val 55805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101828" tIns="50914" rIns="101828" bIns="50914">
            <a:spAutoFit/>
          </a:bodyPr>
          <a:lstStyle/>
          <a:p>
            <a:pPr defTabSz="10182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0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01.04.2015 </a:t>
            </a:r>
            <a:r>
              <a:rPr lang="ru-RU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территории городского округа город Мегион функционируют следующие муниципальные </a:t>
            </a:r>
            <a:r>
              <a:rPr lang="ru-RU" sz="105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 дополнительного образования в сфере культуры</a:t>
            </a:r>
            <a:r>
              <a:rPr lang="ru-RU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defTabSz="10182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-Муниципальное бюджетное образовательное учреждение дополнительного образования детей «Детская школа искусств им. </a:t>
            </a:r>
            <a:r>
              <a:rPr lang="ru-RU" sz="105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А.М.Кузьмина</a:t>
            </a:r>
            <a:r>
              <a:rPr lang="ru-RU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 defTabSz="10182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-Муниципальное бюджетное образовательное учреждение дополнительного образования детей «Детская школа искусств №2»;</a:t>
            </a:r>
          </a:p>
          <a:p>
            <a:pPr defTabSz="10182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-Муниципальное бюджетное образовательное учреждение дополнительного образования детей «Детская художественная школа»;</a:t>
            </a:r>
          </a:p>
          <a:p>
            <a:pPr defTabSz="10182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-структурное подразделение муниципального общеобразовательного учреждения «Средняя общеобразовательная школа №4» школа искусств «Камертон».</a:t>
            </a:r>
          </a:p>
          <a:p>
            <a:pPr defTabSz="10182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целью учреждений дополнительного образования в сфере культуры является развитие положительной мотивации детей к познанию и творчеству. </a:t>
            </a:r>
          </a:p>
        </p:txBody>
      </p:sp>
      <p:sp>
        <p:nvSpPr>
          <p:cNvPr id="16404" name="Rectangle 15"/>
          <p:cNvSpPr>
            <a:spLocks noChangeArrowheads="1"/>
          </p:cNvSpPr>
          <p:nvPr/>
        </p:nvSpPr>
        <p:spPr bwMode="auto">
          <a:xfrm>
            <a:off x="6326453" y="2860675"/>
            <a:ext cx="4002087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828" tIns="50914" rIns="101828" bIns="50914" anchor="ctr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 marL="711200" indent="-254000">
              <a:spcBef>
                <a:spcPct val="20000"/>
              </a:spcBef>
              <a:buFont typeface="Arial" pitchFamily="34" charset="0"/>
              <a:buChar char="–"/>
              <a:defRPr sz="3100">
                <a:solidFill>
                  <a:schemeClr val="tx1"/>
                </a:solidFill>
                <a:latin typeface="Calibri" pitchFamily="34" charset="0"/>
              </a:defRPr>
            </a:lvl2pPr>
            <a:lvl3pPr marL="1271588" indent="-254000">
              <a:spcBef>
                <a:spcPct val="20000"/>
              </a:spcBef>
              <a:buFont typeface="Arial" pitchFamily="34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</a:defRPr>
            </a:lvl3pPr>
            <a:lvl4pPr marL="1423988" indent="-254000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4pPr>
            <a:lvl5pPr marL="1730375" indent="-254000">
              <a:spcBef>
                <a:spcPct val="20000"/>
              </a:spcBef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5pPr>
            <a:lvl6pPr marL="2187575" indent="-2540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6pPr>
            <a:lvl7pPr marL="2644775" indent="-2540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7pPr>
            <a:lvl8pPr marL="3101975" indent="-2540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8pPr>
            <a:lvl9pPr marL="3559175" indent="-254000" defTabSz="1017588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ru-RU" altLang="ru-RU" sz="1100" b="1" dirty="0">
                <a:latin typeface="Times New Roman" pitchFamily="18" charset="0"/>
                <a:cs typeface="Times New Roman" pitchFamily="18" charset="0"/>
              </a:rPr>
              <a:t>Охват детей дополнительным образованием </a:t>
            </a:r>
          </a:p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ru-RU" altLang="ru-RU" sz="1100" b="1" dirty="0">
                <a:latin typeface="Times New Roman" pitchFamily="18" charset="0"/>
                <a:cs typeface="Times New Roman" pitchFamily="18" charset="0"/>
              </a:rPr>
              <a:t>в сфере культуры</a:t>
            </a:r>
          </a:p>
          <a:p>
            <a:pPr algn="ctr" eaLnBrk="0" hangingPunct="0">
              <a:spcBef>
                <a:spcPct val="0"/>
              </a:spcBef>
              <a:buFontTx/>
              <a:buNone/>
            </a:pPr>
            <a:endParaRPr lang="ru-RU" altLang="ru-RU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ятиугольник 28"/>
          <p:cNvSpPr/>
          <p:nvPr/>
        </p:nvSpPr>
        <p:spPr>
          <a:xfrm>
            <a:off x="227940" y="5290673"/>
            <a:ext cx="6030652" cy="1395484"/>
          </a:xfrm>
          <a:prstGeom prst="homePlate">
            <a:avLst>
              <a:gd name="adj" fmla="val 71235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101828" tIns="50914" rIns="101828" bIns="50914">
            <a:spAutoFit/>
          </a:bodyPr>
          <a:lstStyle/>
          <a:p>
            <a:pPr defTabSz="10182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Дополнительное образование в сфере физической культуры и спорта </a:t>
            </a:r>
            <a:r>
              <a:rPr lang="ru-RU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территории городского округа город Мегион осуществляют:</a:t>
            </a:r>
          </a:p>
          <a:p>
            <a:pPr defTabSz="10182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-муниципальное бюджетное общеобразовательное учреждение дополнительного образования детей «Детско-юношеская спортивная школа №1»;</a:t>
            </a:r>
          </a:p>
          <a:p>
            <a:pPr defTabSz="10182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-муниципальное бюджетное общеобразовательное учреждение дополнительного образования детей «Детско-юношеская спортивная школа №2»;</a:t>
            </a:r>
          </a:p>
          <a:p>
            <a:pPr defTabSz="10182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-муниципальное автономное общеобразовательное учреждение дополнительного образования детей «Детско-юношеская спортивная школа №3».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4037</TotalTime>
  <Words>2410</Words>
  <Application>Microsoft Office PowerPoint</Application>
  <PresentationFormat>Произвольный</PresentationFormat>
  <Paragraphs>457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Динамика численности населения городского округа город Мегион за I полугодие 2014-2015 годов</vt:lpstr>
      <vt:lpstr>Промышленность городского округа город Мегион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Динамика показателей рынка труда  городского округа город Мегион  за I полугодие 2014-2015  годов</vt:lpstr>
      <vt:lpstr>Презентация PowerPoint</vt:lpstr>
      <vt:lpstr>Презентация PowerPoint</vt:lpstr>
      <vt:lpstr>Презентация PowerPoint</vt:lpstr>
    </vt:vector>
  </TitlesOfParts>
  <Company>Администрация г.Мегион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Показатели оплаты труда по отраслям экономики городского округа город Мегион</dc:title>
  <dc:creator>Суяримбетова Галия Нуримановна</dc:creator>
  <cp:lastModifiedBy>Суяримбетова Галия Нуримановна</cp:lastModifiedBy>
  <cp:revision>423</cp:revision>
  <dcterms:created xsi:type="dcterms:W3CDTF">2015-03-02T11:51:42Z</dcterms:created>
  <dcterms:modified xsi:type="dcterms:W3CDTF">2015-10-28T05:22:05Z</dcterms:modified>
</cp:coreProperties>
</file>