
<file path=[Content_Types].xml><?xml version="1.0" encoding="utf-8"?>
<Types xmlns="http://schemas.openxmlformats.org/package/2006/content-types">
  <Default Extension="xlsx" ContentType="application/vnd.openxmlformats-officedocument.spreadsheetml.sheet"/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iagrams/quickStyle2.xml" ContentType="application/vnd.openxmlformats-officedocument.drawingml.diagramQuickStyle+xml"/>
  <Override PartName="/ppt/slideLayouts/slideLayout18.xml" ContentType="application/vnd.openxmlformats-officedocument.presentationml.slideLayout+xml"/>
  <Override PartName="/ppt/diagrams/layout2.xml" ContentType="application/vnd.openxmlformats-officedocument.drawingml.diagramLayout+xml"/>
  <Override PartName="/ppt/diagrams/data2.xml" ContentType="application/vnd.openxmlformats-officedocument.drawingml.diagramData+xml"/>
  <Override PartName="/ppt/diagrams/drawing2.xml" ContentType="application/vnd.openxmlformats-officedocument.drawingml.diagramDrawing+xml"/>
  <Override PartName="/ppt/slides/slide7.xml" ContentType="application/vnd.openxmlformats-officedocument.presentationml.slide+xml"/>
  <Override PartName="/ppt/diagrams/colors2.xml" ContentType="application/vnd.openxmlformats-officedocument.drawingml.diagramColor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slides/slide5.xml" ContentType="application/vnd.openxmlformats-officedocument.presentationml.slide+xml"/>
  <Override PartName="/ppt/diagrams/quickStyle1.xml" ContentType="application/vnd.openxmlformats-officedocument.drawingml.diagramQuickStyle+xml"/>
  <Override PartName="/ppt/diagrams/layout1.xml" ContentType="application/vnd.openxmlformats-officedocument.drawingml.diagramLayout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diagrams/colors1.xml" ContentType="application/vnd.openxmlformats-officedocument.drawingml.diagramColors+xml"/>
  <Override PartName="/ppt/slideMasters/slideMaster2.xml" ContentType="application/vnd.openxmlformats-officedocument.presentationml.slideMaster+xml"/>
  <Override PartName="/ppt/charts/chart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slideLayouts/slideLayout5.xml" ContentType="application/vnd.openxmlformats-officedocument.presentationml.slideLayout+xml"/>
  <Override PartName="/ppt/diagrams/data1.xml" ContentType="application/vnd.openxmlformats-officedocument.drawingml.diagramData+xml"/>
  <Override PartName="/ppt/charts/chart4.xml" ContentType="application/vnd.openxmlformats-officedocument.drawingml.char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chart3.xml" ContentType="application/vnd.openxmlformats-officedocument.drawingml.chart+xml"/>
  <Override PartName="/ppt/slideLayouts/slideLayout10.xml" ContentType="application/vnd.openxmlformats-officedocument.presentationml.slideLayout+xml"/>
  <Override PartName="/ppt/charts/style2.xml" ContentType="application/vnd.ms-office.chartstyle+xml"/>
  <Override PartName="/ppt/diagrams/drawing1.xml" ContentType="application/vnd.openxmlformats-officedocument.drawingml.diagramDrawing+xml"/>
  <Override PartName="/ppt/viewProps.xml" ContentType="application/vnd.openxmlformats-officedocument.presentationml.viewProps+xml"/>
  <Override PartName="/ppt/charts/style1.xml" ContentType="application/vnd.ms-office.chartstyle+xml"/>
  <Override PartName="/ppt/slideLayouts/slideLayout15.xml" ContentType="application/vnd.openxmlformats-officedocument.presentationml.slideLayout+xml"/>
  <Override PartName="/ppt/charts/colors2.xml" ContentType="application/vnd.ms-office.chartcolorstyle+xml"/>
  <Override PartName="/ppt/charts/colors1.xml" ContentType="application/vnd.ms-office.chartcolorstyle+xml"/>
  <Override PartName="/ppt/charts/chart7.xml" ContentType="application/vnd.openxmlformats-officedocument.drawingml.chart+xml"/>
  <Override PartName="/ppt/slideLayouts/slideLayout4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  <p:sldMasterId id="2147483660" r:id="rId2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0440988" cy="7380288"/>
  <p:notesSz cx="10440988" cy="7380288"/>
  <p:defaultTextStyle>
    <a:defPPr>
      <a:defRPr lang="ru-RU"/>
    </a:defPPr>
    <a:lvl1pPr algn="l" defTabSz="1017588">
      <a:spcBef>
        <a:spcPts val="0"/>
      </a:spcBef>
      <a:spcAft>
        <a:spcPts val="0"/>
      </a:spcAft>
      <a:defRPr sz="2000">
        <a:solidFill>
          <a:schemeClr val="tx1"/>
        </a:solidFill>
        <a:latin typeface="Calibri"/>
        <a:ea typeface="+mn-ea"/>
        <a:cs typeface="Arial"/>
      </a:defRPr>
    </a:lvl1pPr>
    <a:lvl2pPr marL="508000" indent="-50800" algn="l" defTabSz="1017588">
      <a:spcBef>
        <a:spcPts val="0"/>
      </a:spcBef>
      <a:spcAft>
        <a:spcPts val="0"/>
      </a:spcAft>
      <a:defRPr sz="2000">
        <a:solidFill>
          <a:schemeClr val="tx1"/>
        </a:solidFill>
        <a:latin typeface="Calibri"/>
        <a:ea typeface="+mn-ea"/>
        <a:cs typeface="Arial"/>
      </a:defRPr>
    </a:lvl2pPr>
    <a:lvl3pPr marL="1017588" indent="-103188" algn="l" defTabSz="1017588">
      <a:spcBef>
        <a:spcPts val="0"/>
      </a:spcBef>
      <a:spcAft>
        <a:spcPts val="0"/>
      </a:spcAft>
      <a:defRPr sz="2000">
        <a:solidFill>
          <a:schemeClr val="tx1"/>
        </a:solidFill>
        <a:latin typeface="Calibri"/>
        <a:ea typeface="+mn-ea"/>
        <a:cs typeface="Arial"/>
      </a:defRPr>
    </a:lvl3pPr>
    <a:lvl4pPr marL="1527175" indent="-155575" algn="l" defTabSz="1017588">
      <a:spcBef>
        <a:spcPts val="0"/>
      </a:spcBef>
      <a:spcAft>
        <a:spcPts val="0"/>
      </a:spcAft>
      <a:defRPr sz="2000">
        <a:solidFill>
          <a:schemeClr val="tx1"/>
        </a:solidFill>
        <a:latin typeface="Calibri"/>
        <a:ea typeface="+mn-ea"/>
        <a:cs typeface="Arial"/>
      </a:defRPr>
    </a:lvl4pPr>
    <a:lvl5pPr marL="2035175" indent="-206375" algn="l" defTabSz="1017588">
      <a:spcBef>
        <a:spcPts val="0"/>
      </a:spcBef>
      <a:spcAft>
        <a:spcPts val="0"/>
      </a:spcAft>
      <a:defRPr sz="2000">
        <a:solidFill>
          <a:schemeClr val="tx1"/>
        </a:solidFill>
        <a:latin typeface="Calibri"/>
        <a:ea typeface="+mn-ea"/>
        <a:cs typeface="Arial"/>
      </a:defRPr>
    </a:lvl5pPr>
    <a:lvl6pPr marL="2286000" algn="l" defTabSz="914400">
      <a:defRPr sz="2000">
        <a:solidFill>
          <a:schemeClr val="tx1"/>
        </a:solidFill>
        <a:latin typeface="Calibri"/>
        <a:ea typeface="+mn-ea"/>
        <a:cs typeface="Arial"/>
      </a:defRPr>
    </a:lvl6pPr>
    <a:lvl7pPr marL="2743200" algn="l" defTabSz="914400">
      <a:defRPr sz="2000">
        <a:solidFill>
          <a:schemeClr val="tx1"/>
        </a:solidFill>
        <a:latin typeface="Calibri"/>
        <a:ea typeface="+mn-ea"/>
        <a:cs typeface="Arial"/>
      </a:defRPr>
    </a:lvl7pPr>
    <a:lvl8pPr marL="3200400" algn="l" defTabSz="914400">
      <a:defRPr sz="2000">
        <a:solidFill>
          <a:schemeClr val="tx1"/>
        </a:solidFill>
        <a:latin typeface="Calibri"/>
        <a:ea typeface="+mn-ea"/>
        <a:cs typeface="Arial"/>
      </a:defRPr>
    </a:lvl8pPr>
    <a:lvl9pPr marL="3657600" algn="l" defTabSz="914400">
      <a:defRPr sz="2000">
        <a:solidFill>
          <a:schemeClr val="tx1"/>
        </a:solidFill>
        <a:latin typeface="Calibri"/>
        <a:ea typeface="+mn-ea"/>
        <a:cs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616DA210-FB5B-4158-B5E0-FEB733F419BA}">
  <a:tblStyle styleId="{5A111915-BE36-4E01-A7E5-04B1672EAD32}" styleName="Светлый стиль 2 - акцент 5">
    <a:wholeTbl>
      <a:tcTxStyle>
        <a:fontRef idx="minor">
          <a:srgbClr val="00000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 w="12700">
              <a:noFill/>
            </a:ln>
          </a:insideH>
          <a:insideV>
            <a:ln w="12700"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2H>
      <a:tcStyle>
        <a:tcBdr/>
      </a:tcStyle>
    </a:band2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50800">
              <a:solidFill>
                <a:schemeClr val="accent5"/>
              </a:solidFill>
            </a:ln>
          </a:top>
        </a:tcBdr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rgbClr val="000000"/>
        </a:fontRef>
        <a:schemeClr val="bg1"/>
      </a:tcTxStyle>
      <a:tcStyle>
        <a:tcBdr/>
        <a:fillRef idx="1">
          <a:schemeClr val="accent5"/>
        </a:fillRef>
      </a:tcStyle>
    </a:firstRow>
    <a:neCell>
      <a:tcStyle>
        <a:tcBdr/>
      </a:tcStyle>
    </a:neCell>
    <a:nwCell>
      <a:tcStyle>
        <a:tcBdr/>
      </a:tcStyle>
    </a:nwCell>
  </a:tblStyle>
  <a:tblStyle styleId="{616DA210-FB5B-4158-B5E0-FEB733F419BA}" styleName="Light Style 3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dk1"/>
              </a:solidFill>
            </a:ln>
          </a:left>
          <a:right>
            <a:ln w="12700">
              <a:solidFill>
                <a:schemeClr val="dk1"/>
              </a:solidFill>
            </a:ln>
          </a:right>
          <a:top>
            <a:ln w="12700">
              <a:solidFill>
                <a:schemeClr val="dk1"/>
              </a:solidFill>
            </a:ln>
          </a:top>
          <a:bottom>
            <a:ln w="12700">
              <a:solidFill>
                <a:schemeClr val="dk1"/>
              </a:solidFill>
            </a:ln>
          </a:bottom>
          <a:insideH>
            <a:ln w="12700">
              <a:solidFill>
                <a:schemeClr val="dk1"/>
              </a:solidFill>
            </a:ln>
          </a:insideH>
          <a:insideV>
            <a:ln w="12700">
              <a:solidFill>
                <a:schemeClr val="dk1"/>
              </a:solidFill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band2V>
      <a:tcStyle>
        <a:tcBdr/>
        <a:fill>
          <a:solidFill>
            <a:schemeClr val="dk1">
              <a:tint val="20000"/>
            </a:schemeClr>
          </a:solidFill>
        </a:fill>
      </a:tcStyle>
    </a:band2V>
    <a:lastCol>
      <a:tcTxStyle b="on">
        <a:fontRef idx="minor">
          <a:prstClr val="black"/>
        </a:fontRef>
        <a:schemeClr val="dk1"/>
      </a:tcTxStyle>
      <a:tcStyle>
        <a:tcBdr/>
      </a:tcStyle>
    </a:lastCol>
    <a:firstCol>
      <a:tcTxStyle b="on">
        <a:fontRef idx="minor">
          <a:prstClr val="black"/>
        </a:fontRef>
        <a:schemeClr val="dk1"/>
      </a:tcTxStyle>
      <a:tcStyle>
        <a:tcBdr/>
      </a:tcStyle>
    </a:firstCol>
    <a:lastRow>
      <a:tcTxStyle b="on">
        <a:fontRef idx="minor">
          <a:prstClr val="black"/>
        </a:fontRef>
        <a:schemeClr val="dk1"/>
      </a:tcTxStyle>
      <a:tcStyle>
        <a:tcBdr>
          <a:top>
            <a:ln w="38100">
              <a:solidFill>
                <a:schemeClr val="dk1"/>
              </a:solidFill>
            </a:ln>
          </a:top>
        </a:tcBdr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dk1"/>
      </a:tcTxStyle>
      <a:tcStyle>
        <a:tcBdr>
          <a:bottom>
            <a:ln w="38100">
              <a:solidFill>
                <a:schemeClr val="dk1"/>
              </a:solidFill>
            </a:ln>
          </a:bottom>
        </a:tcBdr>
      </a:tcStyle>
    </a:firstRow>
    <a:neCell>
      <a:tcStyle>
        <a:tcBdr/>
      </a:tcStyle>
    </a:neCell>
    <a:nwCell>
      <a:tcStyle>
        <a:tcBdr/>
      </a:tcStyle>
    </a:nwCell>
  </a:tblStyle>
  <a:tblStyle styleId="{8A107856-5554-42FB-B03E-39F5DBC370BA}" styleName="Средний стиль 4 - акцент 2">
    <a:wholeTbl>
      <a:tcTxStyle>
        <a:fontRef idx="minor">
          <a:srgbClr val="000000"/>
        </a:fontRef>
        <a:schemeClr val="dk1"/>
      </a:tcTxStyle>
      <a:tcStyle>
        <a:tcBdr>
          <a:left>
            <a:ln w="12700">
              <a:solidFill>
                <a:schemeClr val="accent2"/>
              </a:solidFill>
            </a:ln>
          </a:left>
          <a:right>
            <a:ln w="12700">
              <a:solidFill>
                <a:schemeClr val="accent2"/>
              </a:solidFill>
            </a:ln>
          </a:right>
          <a:top>
            <a:ln w="12700">
              <a:solidFill>
                <a:schemeClr val="accent2"/>
              </a:solidFill>
            </a:ln>
          </a:top>
          <a:bottom>
            <a:ln w="12700">
              <a:solidFill>
                <a:schemeClr val="accent2"/>
              </a:solidFill>
            </a:ln>
          </a:bottom>
          <a:insideH>
            <a:ln w="12700">
              <a:solidFill>
                <a:schemeClr val="accent2"/>
              </a:solidFill>
            </a:ln>
          </a:insideH>
          <a:insideV>
            <a:ln w="12700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  <a:fill>
          <a:solidFill>
            <a:schemeClr val="accent2">
              <a:tint val="40000"/>
            </a:schemeClr>
          </a:solidFill>
        </a:fill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25400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Style>
        <a:tcBdr/>
        <a:fill>
          <a:solidFill>
            <a:schemeClr val="accent2">
              <a:tint val="20000"/>
            </a:schemeClr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3" d="100"/>
          <a:sy n="103" d="100"/>
        </p:scale>
        <p:origin x="216" y="96"/>
      </p:cViewPr>
      <p:guideLst>
        <p:guide pos="2325" orient="horz"/>
        <p:guide pos="3289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theme" Target="theme/theme1.xml"/><Relationship Id="rId4" Type="http://schemas.openxmlformats.org/officeDocument/2006/relationships/theme" Target="theme/theme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presProps" Target="presProps.xml" /><Relationship Id="rId13" Type="http://schemas.openxmlformats.org/officeDocument/2006/relationships/tableStyles" Target="tableStyles.xml" /><Relationship Id="rId14" Type="http://schemas.openxmlformats.org/officeDocument/2006/relationships/viewProps" Target="viewProps.xml" /></Relationships>
</file>

<file path=ppt/charts/_rels/chart1.xml.rels><?xml version="1.0" encoding="UTF-8" standalone="yes"?><Relationships xmlns="http://schemas.openxmlformats.org/package/2006/relationships"><Relationship Id="rId1" Type="http://schemas.microsoft.com/office/2011/relationships/chartStyle" Target="style1.xml" /><Relationship Id="rId2" Type="http://schemas.microsoft.com/office/2011/relationships/chartColorStyle" Target="colors1.xml" /><Relationship Id="rId3" Type="http://schemas.openxmlformats.org/officeDocument/2006/relationships/package" Target="../embeddings/Microsoft_Excel_Worksheet1.xlsx" /></Relationships>
</file>

<file path=ppt/charts/_rels/chart2.xml.rels><?xml version="1.0" encoding="UTF-8" standalone="yes"?><Relationships xmlns="http://schemas.openxmlformats.org/package/2006/relationships"><Relationship Id="rId1" Type="http://schemas.microsoft.com/office/2011/relationships/chartStyle" Target="style2.xml" /><Relationship Id="rId2" Type="http://schemas.microsoft.com/office/2011/relationships/chartColorStyle" Target="colors2.xml" /><Relationship Id="rId3" Type="http://schemas.openxmlformats.org/officeDocument/2006/relationships/package" Target="../embeddings/Microsoft_Excel_Worksheet2.xlsx" /></Relationships>
</file>

<file path=ppt/charts/_rels/chart3.xml.rels><?xml version="1.0" encoding="UTF-8" standalone="yes"?><Relationships xmlns="http://schemas.openxmlformats.org/package/2006/relationships"><Relationship Id="rId1" Type="http://schemas.microsoft.com/office/2011/relationships/chartStyle" Target="style3.xml" /><Relationship Id="rId2" Type="http://schemas.microsoft.com/office/2011/relationships/chartColorStyle" Target="colors3.xml" /><Relationship Id="rId3" Type="http://schemas.openxmlformats.org/officeDocument/2006/relationships/package" Target="../embeddings/Microsoft_Excel_Worksheet3.xlsx" /></Relationships>
</file>

<file path=ppt/charts/_rels/chart4.xml.rels><?xml version="1.0" encoding="UTF-8" standalone="yes"?><Relationships xmlns="http://schemas.openxmlformats.org/package/2006/relationships"><Relationship Id="rId1" Type="http://schemas.microsoft.com/office/2011/relationships/chartStyle" Target="style4.xml" /><Relationship Id="rId2" Type="http://schemas.microsoft.com/office/2011/relationships/chartColorStyle" Target="colors4.xml" /><Relationship Id="rId3" Type="http://schemas.openxmlformats.org/officeDocument/2006/relationships/package" Target="../embeddings/Microsoft_Excel_Worksheet4.xlsx" 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 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 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 /></Relationships>
</file>

<file path=ppt/charts/_rels/chart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 /></Relationships>
</file>

<file path=ppt/charts/_rels/chart9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.xlsx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57000"/>
          <c:y val="0.094620"/>
          <c:w val="0.940260"/>
          <c:h val="0.501320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Убыло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  <a:round/>
            </a:ln>
            <a:effectLst>
              <a:innerShdw blurRad="114300">
                <a:schemeClr val="accent1"/>
              </a:innerShdw>
            </a:effectLst>
          </c:spPr>
          <c:invertIfNegative val="0"/>
          <c:cat>
            <c:strRef>
              <c:f>Лист1!$A$2:$A$3</c:f>
              <c:strCache>
                <c:ptCount val="2"/>
                <c:pt idx="0">
                  <c:v xml:space="preserve">Январт-Июнь 2024</c:v>
                </c:pt>
                <c:pt idx="1">
                  <c:v xml:space="preserve">Январь-Июнь 2025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600</c:v>
                </c:pt>
                <c:pt idx="1">
                  <c:v>450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64"/>
        <c:overlap val="-19"/>
        <c:axId val="294834240"/>
        <c:axId val="294833848"/>
      </c:barChart>
      <c:catAx>
        <c:axId val="2948342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 bwMode="auto">
          <a:prstGeom prst="rect">
            <a:avLst/>
          </a:prstGeom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>
                <a:solidFill>
                  <a:schemeClr val="tx1"/>
                </a:solidFill>
                <a:latin typeface="Trebuchet MS"/>
                <a:ea typeface="Arial"/>
                <a:cs typeface="Arial"/>
              </a:defRPr>
            </a:pPr>
            <a:endParaRPr lang="ru-RU"/>
          </a:p>
        </c:txPr>
        <c:crossAx val="294833848"/>
        <c:crosses val="autoZero"/>
        <c:auto val="1"/>
        <c:lblAlgn val="ctr"/>
        <c:lblOffset val="100"/>
        <c:noMultiLvlLbl val="0"/>
      </c:catAx>
      <c:valAx>
        <c:axId val="294833848"/>
        <c:scaling>
          <c:orientation val="minMax"/>
          <c:max val="1200.000000"/>
          <c:min val="0.000000"/>
        </c:scaling>
        <c:delete val="1"/>
        <c:axPos val="l"/>
        <c:numFmt formatCode="General" sourceLinked="1"/>
        <c:majorTickMark val="none"/>
        <c:minorTickMark val="none"/>
        <c:tickLblPos val="nextTo"/>
        <c:crossAx val="294834240"/>
        <c:crosses val="autoZero"/>
        <c:crossBetween val="between"/>
      </c:valAx>
      <c:spPr bwMode="auto">
        <a:prstGeom prst="rect">
          <a:avLst/>
        </a:prstGeom>
        <a:noFill/>
        <a:ln>
          <a:noFill/>
          <a:round/>
        </a:ln>
        <a:effectLst/>
      </c:spPr>
    </c:plotArea>
    <c:plotVisOnly val="1"/>
    <c:dispBlanksAs val="gap"/>
    <c:showDLblsOverMax val="0"/>
  </c:chart>
  <c:spPr bwMode="auto">
    <a:xfrm>
      <a:off x="1505718" y="3441303"/>
      <a:ext cx="4677663" cy="2046852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53810"/>
          <c:y val="0.012270"/>
          <c:w val="0.940800"/>
          <c:h val="0.672560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Родилось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>
              <a:outerShdw blurRad="40005" dist="22984" dir="5400000" rotWithShape="0">
                <a:srgbClr val="000000">
                  <a:alpha val="45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0.008350"/>
                  <c:y val="0.32570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/>
                      <a:t>224</a:t>
                    </a:r>
                    <a:endParaRPr/>
                  </a:p>
                </c:rich>
              </c:tx>
            </c:dLbl>
            <c:dLbl>
              <c:idx val="1"/>
              <c:layout>
                <c:manualLayout>
                  <c:x val="-0.014410"/>
                  <c:y val="0.31380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/>
                      <a:t>179</a:t>
                    </a:r>
                    <a:endParaRPr/>
                  </a:p>
                </c:rich>
              </c:tx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bevel/>
              </a:ln>
              <a:effectLst/>
            </c:spPr>
            <c:txPr>
              <a:bodyPr rot="0" spcFirstLastPara="1" vertOverflow="ellipsis" vert="horz" wrap="square" lIns="38097" tIns="19047" rIns="38097" bIns="19047" anchor="ctr" anchorCtr="1">
                <a:spAutoFit/>
              </a:bodyPr>
              <a:lstStyle/>
              <a:p>
                <a:pPr>
                  <a:defRPr sz="1200" b="1" i="0" u="none" strike="noStrike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</c:dLbls>
          <c:cat>
            <c:strRef>
              <c:f>Лист1!$A$2:$A$3</c:f>
              <c:strCache>
                <c:ptCount val="2"/>
                <c:pt idx="0">
                  <c:v xml:space="preserve">Январь-Июнь 2024</c:v>
                </c:pt>
                <c:pt idx="1">
                  <c:v xml:space="preserve">Январь-Июнь 2025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224</c:v>
                </c:pt>
                <c:pt idx="1">
                  <c:v>224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00"/>
        <c:axId val="294831496"/>
        <c:axId val="294835808"/>
      </c:barChart>
      <c:catAx>
        <c:axId val="294831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>
                <a:solidFill>
                  <a:schemeClr val="tx2"/>
                </a:solidFill>
                <a:latin typeface="Trebuchet MS"/>
                <a:ea typeface="Arial"/>
                <a:cs typeface="Arial"/>
              </a:defRPr>
            </a:pPr>
            <a:endParaRPr lang="ru-RU"/>
          </a:p>
        </c:txPr>
        <c:crossAx val="294835808"/>
        <c:crosses val="autoZero"/>
        <c:auto val="1"/>
        <c:lblAlgn val="ctr"/>
        <c:lblOffset val="100"/>
        <c:noMultiLvlLbl val="0"/>
      </c:catAx>
      <c:valAx>
        <c:axId val="294835808"/>
        <c:scaling>
          <c:orientation val="minMax"/>
          <c:min val="200.000000"/>
        </c:scaling>
        <c:delete val="1"/>
        <c:axPos val="l"/>
        <c:numFmt formatCode="General" sourceLinked="1"/>
        <c:majorTickMark val="none"/>
        <c:minorTickMark val="none"/>
        <c:tickLblPos val="nextTo"/>
        <c:crossAx val="294831496"/>
        <c:crosses val="autoZero"/>
        <c:crossBetween val="between"/>
      </c:valAx>
      <c:spPr bwMode="auto">
        <a:prstGeom prst="rect">
          <a:avLst/>
        </a:prstGeom>
        <a:noFill/>
        <a:ln>
          <a:noFill/>
        </a:ln>
        <a:effectLst/>
      </c:spPr>
    </c:plotArea>
    <c:plotVisOnly val="1"/>
    <c:dispBlanksAs val="gap"/>
    <c:showDLblsOverMax val="0"/>
  </c:chart>
  <c:spPr bwMode="auto">
    <a:xfrm>
      <a:off x="0" y="0"/>
      <a:ext cx="5284362" cy="768927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00000"/>
          <c:y val="0.000000"/>
          <c:w val="0.957040"/>
          <c:h val="0.981710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Умерло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40005" dist="22984" dir="5400000" rotWithShape="0">
                <a:srgbClr val="000000">
                  <a:alpha val="45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0.026920"/>
                  <c:y val="0.53369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/>
                      <a:t>224</a:t>
                    </a:r>
                    <a:endParaRPr/>
                  </a:p>
                </c:rich>
              </c:tx>
            </c:dLbl>
            <c:dLbl>
              <c:idx val="1"/>
              <c:layout>
                <c:manualLayout>
                  <c:x val="-0.056550"/>
                  <c:y val="0.47339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  <a:round/>
                </a:ln>
                <a:effectLst/>
              </c:spPr>
              <c:tx>
                <c:rich>
                  <a:bodyPr rot="0" spcFirstLastPara="1" vertOverflow="ellipsis" vert="horz" wrap="square" lIns="38098" tIns="19048" rIns="38098" bIns="19048" anchor="ctr" anchorCtr="1">
                    <a:noAutofit/>
                  </a:bodyPr>
                  <a:lstStyle/>
                  <a:p>
                    <a:pPr>
                      <a:defRPr sz="1200" b="1" i="0" u="none" strike="noStrike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b="1"/>
                      <a:t>181</a:t>
                    </a:r>
                    <a:endParaRPr lang="ru-RU"/>
                  </a:p>
                </c:rich>
              </c:tx>
              <c:txPr>
                <a:bodyPr rot="0" spcFirstLastPara="1" vertOverflow="ellipsis" vert="horz" wrap="square" lIns="38098" tIns="19048" rIns="38098" bIns="19048" anchor="ctr" anchorCtr="1">
                  <a:noAutofit/>
                </a:bodyPr>
                <a:lstStyle/>
                <a:p>
                  <a:pPr>
                    <a:defRPr sz="1200" b="1" i="0" u="none" strike="noStrike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</c:dLbl>
            <c:dLbl>
              <c:idx val="2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383</a:t>
                    </a:r>
                    <a:endParaRPr/>
                  </a:p>
                </c:rich>
              </c:tx>
            </c:dLbl>
            <c:dLbl>
              <c:idx val="3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394</a:t>
                    </a:r>
                    <a:endParaRPr/>
                  </a:p>
                </c:rich>
              </c:tx>
            </c:dLbl>
            <c:dLbl>
              <c:idx val="4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353</a:t>
                    </a:r>
                    <a:endParaRPr/>
                  </a:p>
                </c:rich>
              </c:tx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098" tIns="19048" rIns="38098" bIns="19048" anchor="ctr" anchorCtr="1">
                <a:spAutoFit/>
              </a:bodyPr>
              <a:lstStyle/>
              <a:p>
                <a:pPr>
                  <a:defRPr sz="1200" b="1" i="0" u="none" strike="noStrike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</c:dLbls>
          <c:cat>
            <c:strRef>
              <c:f>Лист1!$A$2:$A$3</c:f>
              <c:strCache>
                <c:ptCount val="2"/>
                <c:pt idx="0">
                  <c:v xml:space="preserve">Январь-Июнь 2024</c:v>
                </c:pt>
                <c:pt idx="1">
                  <c:v xml:space="preserve">Январь-Июнь 2025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224</c:v>
                </c:pt>
                <c:pt idx="1">
                  <c:v>181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00"/>
        <c:axId val="294831104"/>
        <c:axId val="294836984"/>
      </c:barChart>
      <c:catAx>
        <c:axId val="29483110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94836984"/>
        <c:crosses val="autoZero"/>
        <c:auto val="1"/>
        <c:lblAlgn val="ctr"/>
        <c:lblOffset val="100"/>
        <c:noMultiLvlLbl val="0"/>
      </c:catAx>
      <c:valAx>
        <c:axId val="2948369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94831104"/>
        <c:crosses val="autoZero"/>
        <c:crossBetween val="between"/>
      </c:valAx>
      <c:spPr bwMode="auto">
        <a:prstGeom prst="rect">
          <a:avLst/>
        </a:prstGeom>
        <a:noFill/>
        <a:ln>
          <a:noFill/>
        </a:ln>
        <a:effectLst/>
      </c:spPr>
    </c:plotArea>
    <c:plotVisOnly val="1"/>
    <c:dispBlanksAs val="gap"/>
    <c:showDLblsOverMax val="0"/>
  </c:chart>
  <c:spPr bwMode="auto">
    <a:xfrm>
      <a:off x="410960" y="1867347"/>
      <a:ext cx="5443758" cy="506614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45780"/>
          <c:y val="0.000000"/>
          <c:w val="0.792820"/>
          <c:h val="0.948820"/>
        </c:manualLayout>
      </c:layout>
      <c:area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 xml:space="preserve">Естественный прирост</c:v>
                </c:pt>
              </c:strCache>
            </c:strRef>
          </c:tx>
          <c:spPr bwMode="auto">
            <a:prstGeom prst="rect">
              <a:avLst/>
            </a:prstGeom>
            <a:solidFill>
              <a:srgbClr val="C00000"/>
            </a:solidFill>
            <a:ln>
              <a:solidFill>
                <a:schemeClr val="accent2"/>
              </a:solidFill>
              <a:prstDash val="dashDot"/>
            </a:ln>
            <a:effectLst/>
          </c:spPr>
          <c:dLbls>
            <c:dLbl>
              <c:idx val="0"/>
              <c:layout>
                <c:manualLayout>
                  <c:x val="0.034610"/>
                  <c:y val="-0.17411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  <a:effectLst/>
              </c:spPr>
              <c:tx>
                <c:rich>
                  <a:bodyPr rot="0" spcFirstLastPara="1" vertOverflow="ellipsis" vert="horz" wrap="square" lIns="38097" tIns="19047" rIns="38097" bIns="19047" anchor="ctr" anchorCtr="1">
                    <a:spAutoFit/>
                  </a:bodyPr>
                  <a:lstStyle/>
                  <a:p>
                    <a:pPr>
                      <a:defRPr sz="1400" b="0" i="0" u="none" strike="noStrike">
                        <a:solidFill>
                          <a:schemeClr val="bg1"/>
                        </a:solidFill>
                        <a:latin typeface="DIN Pro Bold"/>
                        <a:ea typeface="+mn-ea"/>
                        <a:cs typeface="DIN Pro Bold"/>
                      </a:defRPr>
                    </a:pPr>
                    <a:r>
                      <a:rPr lang="en-US" sz="1400" b="1">
                        <a:solidFill>
                          <a:schemeClr val="tx1"/>
                        </a:solidFill>
                      </a:rPr>
                      <a:t>0</a:t>
                    </a:r>
                    <a:endParaRPr lang="en-US"/>
                  </a:p>
                </c:rich>
              </c:tx>
              <c:txPr>
                <a:bodyPr rot="0" spcFirstLastPara="1" vertOverflow="ellipsis" vert="horz" wrap="square" lIns="38097" tIns="19047" rIns="38097" bIns="19047" anchor="ctr" anchorCtr="1">
                  <a:spAutoFit/>
                </a:bodyPr>
                <a:lstStyle/>
                <a:p>
                  <a:pPr>
                    <a:defRPr sz="1400" b="0" i="0" u="none" strike="noStrike">
                      <a:solidFill>
                        <a:schemeClr val="bg1"/>
                      </a:solidFill>
                      <a:latin typeface="DIN Pro Bold"/>
                      <a:ea typeface="+mn-ea"/>
                      <a:cs typeface="DIN Pro Bold"/>
                    </a:defRPr>
                  </a:pPr>
                  <a:endParaRPr lang="ru-RU"/>
                </a:p>
              </c:txPr>
            </c:dLbl>
            <c:dLbl>
              <c:idx val="1"/>
              <c:layout>
                <c:manualLayout>
                  <c:x val="-0.113920"/>
                  <c:y val="-0.12674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  <a:effectLst/>
              </c:spPr>
              <c:tx>
                <c:rich>
                  <a:bodyPr rot="0" spcFirstLastPara="1" vertOverflow="ellipsis" vert="horz" wrap="square" lIns="38097" tIns="19047" rIns="38097" bIns="19047" anchor="ctr" anchorCtr="1">
                    <a:spAutoFit/>
                  </a:bodyPr>
                  <a:lstStyle/>
                  <a:p>
                    <a:pPr>
                      <a:defRPr sz="1400" b="0" i="0" u="none" strike="noStrike">
                        <a:solidFill>
                          <a:schemeClr val="tx1"/>
                        </a:solidFill>
                        <a:latin typeface="DIN Pro Bold"/>
                        <a:ea typeface="+mn-ea"/>
                        <a:cs typeface="DIN Pro Bold"/>
                      </a:defRPr>
                    </a:pPr>
                    <a:r>
                      <a:rPr lang="en-US" sz="1400" b="1">
                        <a:solidFill>
                          <a:schemeClr val="tx1"/>
                        </a:solidFill>
                      </a:rPr>
                      <a:t>-2</a:t>
                    </a:r>
                    <a:endParaRPr lang="en-US"/>
                  </a:p>
                </c:rich>
              </c:tx>
              <c:txPr>
                <a:bodyPr rot="0" spcFirstLastPara="1" vertOverflow="ellipsis" vert="horz" wrap="square" lIns="38097" tIns="19047" rIns="38097" bIns="19047" anchor="ctr" anchorCtr="1">
                  <a:spAutoFit/>
                </a:bodyPr>
                <a:lstStyle/>
                <a:p>
                  <a:pPr>
                    <a:defRPr sz="1400" b="0" i="0" u="none" strike="noStrike">
                      <a:solidFill>
                        <a:schemeClr val="tx1"/>
                      </a:solidFill>
                      <a:latin typeface="DIN Pro Bold"/>
                      <a:ea typeface="+mn-ea"/>
                      <a:cs typeface="DIN Pro Bold"/>
                    </a:defRPr>
                  </a:pPr>
                  <a:endParaRPr lang="ru-RU"/>
                </a:p>
              </c:txPr>
            </c:dLbl>
            <c:dLbl>
              <c:idx val="3"/>
              <c:layout>
                <c:manualLayout>
                  <c:x val="-0.021310"/>
                  <c:y val="0.01624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4"/>
              <c:layout>
                <c:manualLayout>
                  <c:x val="-0.046510"/>
                  <c:y val="0.02436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miter/>
              </a:ln>
              <a:effectLst/>
            </c:spPr>
            <c:txPr>
              <a:bodyPr rot="0" spcFirstLastPara="1" vertOverflow="ellipsis" vert="horz" wrap="square" lIns="38097" tIns="19047" rIns="38097" bIns="19047" anchor="ctr" anchorCtr="1">
                <a:spAutoFit/>
              </a:bodyPr>
              <a:lstStyle/>
              <a:p>
                <a:pPr>
                  <a:defRPr sz="1600" b="0" i="0" u="none" strike="noStrike">
                    <a:solidFill>
                      <a:schemeClr val="bg1"/>
                    </a:solidFill>
                    <a:latin typeface="DIN Pro Bold"/>
                    <a:ea typeface="+mn-ea"/>
                    <a:cs typeface="DIN Pro Bold"/>
                  </a:defRPr>
                </a:pPr>
                <a:endParaRPr lang="ru-RU"/>
              </a:p>
            </c:txPr>
          </c:dLbls>
          <c:cat>
            <c:strRef>
              <c:f>Лист1!$A$2:$A$3</c:f>
              <c:strCache>
                <c:ptCount val="2"/>
                <c:pt idx="0">
                  <c:v xml:space="preserve">Январь-Июнь 2024</c:v>
                </c:pt>
                <c:pt idx="1">
                  <c:v xml:space="preserve">Январь-Июнь 2025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</c:v>
                </c:pt>
                <c:pt idx="1">
                  <c:v>0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axId val="294832672"/>
        <c:axId val="294835024"/>
      </c:areaChart>
      <c:catAx>
        <c:axId val="29483267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94835024"/>
        <c:crosses val="autoZero"/>
        <c:auto val="1"/>
        <c:lblAlgn val="ctr"/>
        <c:lblOffset val="100"/>
        <c:noMultiLvlLbl val="0"/>
      </c:catAx>
      <c:valAx>
        <c:axId val="2948350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94832672"/>
        <c:crosses val="autoZero"/>
        <c:crossBetween val="midCat"/>
      </c:valAx>
      <c:spPr bwMode="auto">
        <a:prstGeom prst="rect">
          <a:avLst/>
        </a:prstGeom>
        <a:noFill/>
        <a:ln>
          <a:noFill/>
          <a:miter/>
        </a:ln>
        <a:effectLst/>
      </c:spPr>
    </c:plotArea>
    <c:plotVisOnly val="1"/>
    <c:dispBlanksAs val="zero"/>
    <c:showDLblsOverMax val="0"/>
  </c:chart>
  <c:spPr bwMode="auto">
    <a:xfrm>
      <a:off x="733716" y="950679"/>
      <a:ext cx="4713159" cy="601220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>
          <a:latin typeface="DIN Pro Bold"/>
          <a:cs typeface="DIN Pro Bold"/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09730"/>
          <c:y val="0.130890"/>
          <c:w val="0.988340"/>
          <c:h val="0.869100"/>
        </c:manualLayout>
      </c:layout>
      <c:area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 xml:space="preserve">Миграционный прирост (убыль)</c:v>
                </c:pt>
              </c:strCache>
            </c:strRef>
          </c:tx>
          <c:spPr bwMode="auto">
            <a:prstGeom prst="rect">
              <a:avLst/>
            </a:prstGeom>
            <a:solidFill>
              <a:srgbClr val="BA3655"/>
            </a:solidFill>
            <a:ln>
              <a:solidFill>
                <a:srgbClr val="BA3655"/>
              </a:solidFill>
              <a:round/>
            </a:ln>
            <a:effectLst/>
          </c:spPr>
          <c:dLbls>
            <c:dLbl>
              <c:idx val="0"/>
              <c:layout>
                <c:manualLayout>
                  <c:x val="0.011250"/>
                  <c:y val="-0.04904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  <a:round/>
                </a:ln>
                <a:effectLst/>
              </c:spPr>
              <c:tx>
                <c:rich>
                  <a:bodyPr rot="0" spcFirstLastPara="1" vertOverflow="ellipsis" vert="horz" wrap="square" lIns="38099" tIns="19049" rIns="38099" bIns="19049" anchor="ctr" anchorCtr="1">
                    <a:noAutofit/>
                  </a:bodyPr>
                  <a:lstStyle/>
                  <a:p>
                    <a:pPr>
                      <a:defRPr sz="1400" b="0" i="0" u="none" strike="noStrike">
                        <a:solidFill>
                          <a:schemeClr val="bg1"/>
                        </a:solidFill>
                        <a:latin typeface="DIN Pro Bold"/>
                        <a:ea typeface="+mn-ea"/>
                        <a:cs typeface="DIN Pro Bold"/>
                      </a:defRPr>
                    </a:pPr>
                    <a:r>
                      <a:rPr lang="ru-RU" sz="1400" b="1">
                        <a:solidFill>
                          <a:schemeClr val="tx1"/>
                        </a:solidFill>
                      </a:rPr>
                      <a:t>73</a:t>
                    </a:r>
                    <a:endParaRPr lang="ru-RU"/>
                  </a:p>
                </c:rich>
              </c:tx>
            </c:dLbl>
            <c:dLbl>
              <c:idx val="1"/>
              <c:layout>
                <c:manualLayout>
                  <c:x val="-0.009770"/>
                  <c:y val="-0.03358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sz="1400" b="1">
                        <a:solidFill>
                          <a:schemeClr val="tx1"/>
                        </a:solidFill>
                      </a:rPr>
                      <a:t>2</a:t>
                    </a:r>
                    <a:endParaRPr lang="ru-RU"/>
                  </a:p>
                </c:rich>
              </c:tx>
            </c:dLbl>
            <c:dLbl>
              <c:idx val="2"/>
              <c:layout>
                <c:manualLayout>
                  <c:x val="-0.024250"/>
                  <c:y val="0.04252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1400"/>
                      <a:t>-885</a:t>
                    </a:r>
                    <a:endParaRPr/>
                  </a:p>
                </c:rich>
              </c:tx>
            </c:dLbl>
            <c:dLbl>
              <c:idx val="3"/>
              <c:layout>
                <c:manualLayout>
                  <c:x val="-0.043660"/>
                  <c:y val="0.04252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1400"/>
                      <a:t>-738</a:t>
                    </a:r>
                    <a:endParaRPr/>
                  </a:p>
                </c:rich>
              </c:tx>
            </c:dLbl>
            <c:dLbl>
              <c:idx val="4"/>
              <c:layout>
                <c:manualLayout>
                  <c:x val="-0.038810"/>
                  <c:y val="0.02835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1400"/>
                      <a:t>-658</a:t>
                    </a:r>
                    <a:endParaRPr/>
                  </a:p>
                </c:rich>
              </c:tx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round/>
              </a:ln>
              <a:effectLst/>
            </c:spPr>
            <c:txPr>
              <a:bodyPr rot="0" spcFirstLastPara="1" vertOverflow="ellipsis" vert="horz" wrap="square" lIns="38099" tIns="19049" rIns="38099" bIns="19049" anchor="ctr" anchorCtr="1">
                <a:spAutoFit/>
              </a:bodyPr>
              <a:lstStyle/>
              <a:p>
                <a:pPr>
                  <a:defRPr sz="1400" b="0" i="0" u="none" strike="noStrike">
                    <a:solidFill>
                      <a:schemeClr val="bg1"/>
                    </a:solidFill>
                    <a:latin typeface="DIN Pro Bold"/>
                    <a:ea typeface="+mn-ea"/>
                    <a:cs typeface="DIN Pro Bold"/>
                  </a:defRPr>
                </a:pPr>
                <a:endParaRPr lang="ru-RU"/>
              </a:p>
            </c:txPr>
          </c:dLbls>
          <c:cat>
            <c:strRef>
              <c:f>Лист1!$A$2:$A$3</c:f>
              <c:strCache>
                <c:ptCount val="2"/>
                <c:pt idx="0">
                  <c:v xml:space="preserve">Январь-Июнь 2024</c:v>
                </c:pt>
                <c:pt idx="1">
                  <c:v xml:space="preserve">Январь-Июнь 2025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73</c:v>
                </c:pt>
                <c:pt idx="1">
                  <c:v>2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axId val="294829536"/>
        <c:axId val="294830320"/>
      </c:areaChart>
      <c:catAx>
        <c:axId val="29482953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94830320"/>
        <c:crosses val="autoZero"/>
        <c:auto val="1"/>
        <c:lblAlgn val="ctr"/>
        <c:lblOffset val="100"/>
        <c:noMultiLvlLbl val="0"/>
      </c:catAx>
      <c:valAx>
        <c:axId val="2948303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94829536"/>
        <c:crosses val="autoZero"/>
        <c:crossBetween val="midCat"/>
      </c:valAx>
      <c:spPr bwMode="auto">
        <a:prstGeom prst="rect">
          <a:avLst/>
        </a:prstGeom>
        <a:noFill/>
        <a:ln w="25400">
          <a:noFill/>
          <a:round/>
        </a:ln>
        <a:effectLst/>
      </c:spPr>
    </c:plotArea>
    <c:plotVisOnly val="1"/>
    <c:dispBlanksAs val="zero"/>
    <c:showDLblsOverMax val="0"/>
  </c:chart>
  <c:spPr bwMode="auto">
    <a:xfrm>
      <a:off x="2202746" y="1564355"/>
      <a:ext cx="4056926" cy="1134584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>
          <a:latin typeface="DIN Pro Bold"/>
          <a:cs typeface="DIN Pro Bold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cap="none" spc="50">
                <a:solidFill>
                  <a:schemeClr val="tx1">
                    <a:lumMod val="75000"/>
                    <a:lumOff val="25000"/>
                  </a:schemeClr>
                </a:solidFill>
                <a:latin typeface="DIN Pro Bold"/>
                <a:ea typeface="+mn-ea"/>
                <a:cs typeface="DIN Pro Bold"/>
              </a:defRPr>
            </a:pPr>
            <a:r>
              <a:rPr lang="ru-RU" sz="1200" cap="none">
                <a:solidFill>
                  <a:schemeClr val="tx1">
                    <a:lumMod val="75000"/>
                    <a:lumOff val="25000"/>
                  </a:schemeClr>
                </a:solidFill>
              </a:rPr>
              <a:t>Структура населения </a:t>
            </a:r>
            <a:endParaRPr lang="ru-RU"/>
          </a:p>
          <a:p>
            <a:pPr>
              <a:defRPr sz="1200" b="1" i="0" u="none" strike="noStrike" cap="none" spc="50">
                <a:solidFill>
                  <a:schemeClr val="tx1">
                    <a:lumMod val="75000"/>
                    <a:lumOff val="25000"/>
                  </a:schemeClr>
                </a:solidFill>
                <a:latin typeface="DIN Pro Bold"/>
                <a:ea typeface="+mn-ea"/>
                <a:cs typeface="DIN Pro Bold"/>
              </a:defRPr>
            </a:pPr>
            <a:r>
              <a:rPr lang="ru-RU" sz="1200" cap="none">
                <a:solidFill>
                  <a:schemeClr val="tx1">
                    <a:lumMod val="75000"/>
                    <a:lumOff val="25000"/>
                  </a:schemeClr>
                </a:solidFill>
              </a:rPr>
              <a:t>города Мегиона </a:t>
            </a:r>
            <a:endParaRPr/>
          </a:p>
          <a:p>
            <a:pPr>
              <a:defRPr sz="1200" b="1" i="0" u="none" strike="noStrike" cap="none" spc="50">
                <a:solidFill>
                  <a:schemeClr val="tx1">
                    <a:lumMod val="75000"/>
                    <a:lumOff val="25000"/>
                  </a:schemeClr>
                </a:solidFill>
                <a:latin typeface="DIN Pro Bold"/>
                <a:ea typeface="+mn-ea"/>
                <a:cs typeface="DIN Pro Bold"/>
              </a:defRPr>
            </a:pPr>
            <a:r>
              <a:rPr lang="ru-RU" sz="1000" cap="none">
                <a:solidFill>
                  <a:schemeClr val="tx1">
                    <a:lumMod val="75000"/>
                    <a:lumOff val="25000"/>
                  </a:schemeClr>
                </a:solidFill>
              </a:rPr>
              <a:t>(предварительные данные)</a:t>
            </a:r>
            <a:endParaRPr lang="ru-RU"/>
          </a:p>
        </c:rich>
      </c:tx>
      <c:layout>
        <c:manualLayout>
          <c:xMode val="edge"/>
          <c:yMode val="edge"/>
          <c:x val="0.169681"/>
          <c:y val="0.061921"/>
        </c:manualLayout>
      </c:layout>
      <c:overlay val="0"/>
      <c:spPr bwMode="auto">
        <a:prstGeom prst="rect">
          <a:avLst/>
        </a:prstGeom>
        <a:noFill/>
        <a:ln>
          <a:noFill/>
          <a:round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29506"/>
          <c:y val="0.169543"/>
          <c:w val="0.603668"/>
          <c:h val="0.609100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1"/>
          <c:dPt>
            <c:idx val="0"/>
            <c:bubble3D val="0"/>
            <c:spPr bwMode="auto">
              <a:prstGeom prst="rect">
                <a:avLst/>
              </a:prstGeom>
              <a:solidFill>
                <a:srgbClr val="FFC000"/>
              </a:solidFill>
              <a:ln>
                <a:noFill/>
                <a:round/>
              </a:ln>
              <a:effectLst/>
            </c:spPr>
          </c:dPt>
          <c:dPt>
            <c:idx val="1"/>
            <c:bubble3D val="0"/>
            <c:spPr bwMode="auto">
              <a:prstGeom prst="rect">
                <a:avLst/>
              </a:prstGeom>
              <a:solidFill>
                <a:srgbClr val="00B050"/>
              </a:solidFill>
              <a:ln>
                <a:noFill/>
                <a:round/>
              </a:ln>
              <a:effectLst/>
            </c:spPr>
          </c:dPt>
          <c:dPt>
            <c:idx val="2"/>
            <c:bubble3D val="0"/>
            <c:spPr bwMode="auto"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  <a:round/>
              </a:ln>
              <a:effectLst/>
            </c:spPr>
          </c:dPt>
          <c:dLbls>
            <c:dLbl>
              <c:idx val="0"/>
              <c:dLblPos val="bestFit"/>
              <c:layout>
                <c:manualLayout>
                  <c:x val="-0.175201"/>
                  <c:y val="0.095858"/>
                </c:manualLayout>
              </c:layout>
              <c:showBubbleSize val="0"/>
              <c:showCatName val="0"/>
              <c:showLegendKey val="0"/>
              <c:showPercent val="1"/>
              <c:showSerName val="0"/>
              <c:showVal val="0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22,0%</a:t>
                    </a:r>
                    <a:endParaRPr/>
                  </a:p>
                </c:rich>
              </c:tx>
            </c:dLbl>
            <c:dLbl>
              <c:idx val="1"/>
              <c:dLblPos val="bestFit"/>
              <c:layout>
                <c:manualLayout>
                  <c:x val="0.097343"/>
                  <c:y val="-0.118712"/>
                </c:manualLayout>
              </c:layout>
              <c:showBubbleSize val="0"/>
              <c:showCatName val="0"/>
              <c:showLegendKey val="0"/>
              <c:showPercent val="1"/>
              <c:showSerName val="0"/>
              <c:showVal val="0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61,3%</a:t>
                    </a:r>
                    <a:endParaRPr/>
                  </a:p>
                </c:rich>
              </c:tx>
            </c:dLbl>
            <c:dLbl>
              <c:idx val="2"/>
              <c:dLblPos val="bestFit"/>
              <c:layout>
                <c:manualLayout>
                  <c:x val="0.128148"/>
                  <c:y val="0.098820"/>
                </c:manualLayout>
              </c:layout>
              <c:showBubbleSize val="0"/>
              <c:showCatName val="0"/>
              <c:showLegendKey val="0"/>
              <c:showPercent val="1"/>
              <c:showSerName val="0"/>
              <c:showVal val="0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16,7%</a:t>
                    </a:r>
                    <a:endParaRPr/>
                  </a:p>
                </c:rich>
              </c:tx>
            </c:dLbl>
            <c:dLblPos val="inEnd"/>
            <c:leaderLines>
              <c:spPr bwMode="auto">
                <a:prstGeom prst="rect">
                  <a:avLst/>
                </a:prstGeom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numFmt formatCode="0.0%" sourceLinked="0"/>
            <c:showBubbleSize val="0"/>
            <c:showCatName val="0"/>
            <c:showLeaderLines val="1"/>
            <c:showLegendKey val="0"/>
            <c:showPercent val="1"/>
            <c:showSerName val="0"/>
            <c:showVal val="0"/>
            <c:spPr bwMode="auto">
              <a:prstGeom prst="rect">
                <a:avLst/>
              </a:prstGeom>
              <a:noFill/>
              <a:ln>
                <a:noFill/>
                <a:round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>
                    <a:solidFill>
                      <a:schemeClr val="lt1"/>
                    </a:solidFill>
                    <a:latin typeface="DIN Pro Bold"/>
                    <a:ea typeface="+mn-ea"/>
                    <a:cs typeface="DIN Pro Bold"/>
                  </a:defRPr>
                </a:pPr>
                <a:endParaRPr lang="ru-RU"/>
              </a:p>
            </c:txPr>
          </c:dLbls>
          <c:cat>
            <c:strRef>
              <c:f>Лист1!$A$2:$A$4</c:f>
              <c:strCache>
                <c:ptCount val="3"/>
                <c:pt idx="0">
                  <c:v xml:space="preserve">Младше трудоспособного возраста</c:v>
                </c:pt>
                <c:pt idx="1">
                  <c:v xml:space="preserve">Трудоспособное население</c:v>
                </c:pt>
                <c:pt idx="2">
                  <c:v xml:space="preserve">Старше трудоспособного возраста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13522</c:v>
                </c:pt>
                <c:pt idx="1">
                  <c:v>36227</c:v>
                </c:pt>
                <c:pt idx="2">
                  <c:v>9583</c:v>
                </c:pt>
              </c:numCache>
            </c:numRef>
          </c:val>
        </c:ser>
        <c:dLbls>
          <c:showBubbleSize val="0"/>
          <c:showCatName val="0"/>
          <c:showLeaderLines val="1"/>
          <c:showLegendKey val="0"/>
          <c:showPercent val="1"/>
          <c:showSerName val="0"/>
          <c:showVal val="0"/>
        </c:dLbls>
        <c:firstSliceAng val="0"/>
      </c:pieChart>
      <c:spPr bwMode="auto">
        <a:prstGeom prst="rect">
          <a:avLst/>
        </a:prstGeom>
        <a:noFill/>
        <a:ln>
          <a:noFill/>
          <a:round/>
        </a:ln>
        <a:effectLst/>
      </c:spPr>
    </c:plotArea>
    <c:legend>
      <c:legendPos val="t"/>
      <c:layout>
        <c:manualLayout>
          <c:xMode val="edge"/>
          <c:yMode val="edge"/>
          <c:x val="0.204939"/>
          <c:y val="0.744639"/>
          <c:w val="0.649955"/>
          <c:h val="0.181924"/>
        </c:manualLayout>
      </c:layout>
      <c:overlay val="0"/>
      <c:spPr bwMode="auto">
        <a:prstGeom prst="rect">
          <a:avLst/>
        </a:prstGeom>
        <a:noFill/>
        <a:ln>
          <a:noFill/>
          <a:round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>
              <a:solidFill>
                <a:schemeClr val="tx1">
                  <a:lumMod val="65000"/>
                  <a:lumOff val="35000"/>
                </a:schemeClr>
              </a:solidFill>
              <a:latin typeface="DIN Pro Bold"/>
              <a:ea typeface="+mn-ea"/>
              <a:cs typeface="DIN Pro Bold"/>
            </a:defRPr>
          </a:pPr>
          <a:endParaRPr lang="ru-RU"/>
        </a:p>
      </c:txPr>
    </c:legend>
    <c:plotVisOnly val="1"/>
    <c:dispBlanksAs val="zero"/>
    <c:showDLblsOverMax val="0"/>
  </c:chart>
  <c:spPr bwMode="auto">
    <a:xfrm>
      <a:off x="6474083" y="2631834"/>
      <a:ext cx="3515328" cy="4555840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>
          <a:latin typeface="DIN Pro Bold"/>
          <a:cs typeface="DIN Pro Bold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29040"/>
          <c:y val="0.163720"/>
          <c:w val="0.941900"/>
          <c:h val="0.759870"/>
        </c:manualLayout>
      </c:layout>
      <c:area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Прибыло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  <a:prstDash val="dashDot"/>
            </a:ln>
            <a:effectLst/>
          </c:spPr>
          <c:dLbls>
            <c:dLbl>
              <c:idx val="0"/>
              <c:layout>
                <c:manualLayout>
                  <c:x val="0.037120"/>
                  <c:y val="-0.07835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b="1">
                        <a:solidFill>
                          <a:schemeClr val="tx1"/>
                        </a:solidFill>
                      </a:rPr>
                      <a:t>799</a:t>
                    </a:r>
                    <a:endParaRPr lang="ru-RU"/>
                  </a:p>
                </c:rich>
              </c:tx>
            </c:dLbl>
            <c:dLbl>
              <c:idx val="1"/>
              <c:layout>
                <c:manualLayout>
                  <c:x val="-0.031410"/>
                  <c:y val="-0.09554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b="1"/>
                      <a:t>695</a:t>
                    </a:r>
                    <a:endParaRPr lang="ru-RU"/>
                  </a:p>
                </c:rich>
              </c:tx>
            </c:dLbl>
            <c:dLbl>
              <c:idx val="3"/>
              <c:layout>
                <c:manualLayout>
                  <c:x val="-0.021310"/>
                  <c:y val="0.01624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4"/>
              <c:layout>
                <c:manualLayout>
                  <c:x val="-0.046510"/>
                  <c:y val="0.02436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miter/>
              </a:ln>
              <a:effectLst/>
            </c:spPr>
            <c:txPr>
              <a:bodyPr rot="0" spcFirstLastPara="1" vertOverflow="ellipsis" vert="horz" wrap="square" lIns="38099" tIns="19049" rIns="38099" bIns="19049" anchor="ctr" anchorCtr="1">
                <a:spAutoFit/>
              </a:bodyPr>
              <a:lstStyle/>
              <a:p>
                <a:pPr>
                  <a:defRPr sz="1200" b="0" i="0" u="none" strike="noStrike">
                    <a:solidFill>
                      <a:schemeClr val="tx1"/>
                    </a:solidFill>
                    <a:latin typeface="DIN Pro Bold"/>
                    <a:ea typeface="+mn-ea"/>
                    <a:cs typeface="DIN Pro Bold"/>
                  </a:defRPr>
                </a:pPr>
                <a:endParaRPr lang="ru-RU"/>
              </a:p>
            </c:txPr>
          </c:dLbls>
          <c:cat>
            <c:strRef>
              <c:f>Лист1!$A$2:$A$3</c:f>
              <c:strCache>
                <c:ptCount val="2"/>
                <c:pt idx="0">
                  <c:v xml:space="preserve">Январь-Июнь 2024</c:v>
                </c:pt>
                <c:pt idx="1">
                  <c:v xml:space="preserve">Январь-Июнь 2025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799</c:v>
                </c:pt>
                <c:pt idx="1">
                  <c:v>695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axId val="244604232"/>
        <c:axId val="244605800"/>
      </c:areaChart>
      <c:catAx>
        <c:axId val="24460423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44605800"/>
        <c:crosses val="autoZero"/>
        <c:auto val="1"/>
        <c:lblAlgn val="ctr"/>
        <c:lblOffset val="100"/>
        <c:noMultiLvlLbl val="0"/>
      </c:catAx>
      <c:valAx>
        <c:axId val="24460580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44604232"/>
        <c:crosses val="autoZero"/>
        <c:crossBetween val="midCat"/>
      </c:valAx>
      <c:spPr bwMode="auto">
        <a:prstGeom prst="rect">
          <a:avLst/>
        </a:prstGeom>
        <a:noFill/>
        <a:ln>
          <a:noFill/>
        </a:ln>
        <a:effectLst/>
      </c:spPr>
    </c:plotArea>
    <c:plotVisOnly val="1"/>
    <c:dispBlanksAs val="zero"/>
    <c:showDLblsOverMax val="0"/>
  </c:chart>
  <c:spPr bwMode="auto">
    <a:xfrm>
      <a:off x="1720031" y="5046872"/>
      <a:ext cx="4809176" cy="1163551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>
          <a:latin typeface="DIN Pro Bold"/>
          <a:cs typeface="DIN Pro Bold"/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8740"/>
          <c:y val="0.136820"/>
          <c:w val="0.721250"/>
          <c:h val="0.604190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Sheet1!#ССЫЛКА!</c:f>
              <c:strCache>
                <c:ptCount val="1"/>
                <c:pt idx="0">
                  <c:v>#REF!</c:v>
                </c:pt>
              </c:strCache>
            </c:strRef>
          </c:tx>
          <c:invertIfNegative val="0"/>
          <c:cat>
            <c:strRef>
              <c:f>Sheet1!$B$1:$C$1</c:f>
              <c:strCache>
                <c:ptCount val="2"/>
                <c:pt idx="0">
                  <c:v xml:space="preserve">Январь-июнь 2024 года</c:v>
                </c:pt>
                <c:pt idx="1">
                  <c:v xml:space="preserve">Январь-июнь 2025 года</c:v>
                </c:pt>
              </c:strCache>
            </c:strRef>
          </c:cat>
          <c:val>
            <c:numRef>
              <c:f>Sheet1!#ССЫЛКА!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Sheet1!$A$2</c:f>
              <c:strCache>
                <c:ptCount val="1"/>
                <c:pt idx="0">
                  <c:v>val</c:v>
                </c:pt>
              </c:strCache>
            </c:strRef>
          </c:tx>
          <c:invertIfNegative val="0"/>
          <c:dLbls>
            <c:dLbl>
              <c:idx val="0"/>
              <c:dLblPos val="ctr"/>
              <c:layout>
                <c:manualLayout>
                  <c:x val="-0.087650"/>
                  <c:y val="-0.00924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/>
              <c:tx>
                <c:rich>
                  <a:bodyPr/>
                  <a:lstStyle/>
                  <a:p>
                    <a:pPr>
                      <a:lnSpc>
                        <a:spcPct val="75000"/>
                      </a:lnSpc>
                      <a:defRPr sz="1400" b="1"/>
                    </a:pPr>
                    <a:r>
                      <a:rPr lang="en-US"/>
                      <a:t>2 </a:t>
                    </a:r>
                    <a:r>
                      <a:rPr lang="en-US"/>
                      <a:t>381,8</a:t>
                    </a:r>
                    <a:r>
                      <a:rPr lang="ru-RU"/>
                      <a:t>      </a:t>
                    </a:r>
                    <a:r>
                      <a:rPr lang="ru-RU"/>
                      <a:t>млн  рублей</a:t>
                    </a:r>
                    <a:r>
                      <a:rPr lang="ru-RU"/>
                      <a:t> </a:t>
                    </a:r>
                    <a:endParaRPr/>
                  </a:p>
                </c:rich>
              </c:tx>
            </c:dLbl>
            <c:dLbl>
              <c:idx val="1"/>
              <c:dLblPos val="ctr"/>
              <c:layout>
                <c:manualLayout>
                  <c:x val="-0.027940"/>
                  <c:y val="0.09659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/>
              <c:tx>
                <c:rich>
                  <a:bodyPr/>
                  <a:lstStyle/>
                  <a:p>
                    <a:pPr>
                      <a:lnSpc>
                        <a:spcPct val="74000"/>
                      </a:lnSpc>
                      <a:defRPr sz="1400" b="1"/>
                    </a:pPr>
                    <a:r>
                      <a:rPr lang="en-US"/>
                      <a:t>1 895,</a:t>
                    </a:r>
                    <a:r>
                      <a:rPr lang="ru-RU"/>
                      <a:t>0      млн  рублей</a:t>
                    </a:r>
                    <a:r>
                      <a:rPr lang="ru-RU"/>
                      <a:t> </a:t>
                    </a:r>
                    <a:r>
                      <a:rPr lang="ru-RU"/>
                      <a:t> </a:t>
                    </a:r>
                    <a:endParaRPr/>
                  </a:p>
                  <a:p>
                    <a:pPr>
                      <a:defRPr sz="1400" b="1"/>
                    </a:pPr>
                    <a:endParaRPr lang="en-US"/>
                  </a:p>
                </c:rich>
              </c:tx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miter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</c:dLbls>
          <c:cat>
            <c:strRef>
              <c:f>Sheet1!$B$1:$C$1</c:f>
              <c:strCache>
                <c:ptCount val="2"/>
                <c:pt idx="0">
                  <c:v xml:space="preserve">Январь-июнь 2024 года</c:v>
                </c:pt>
                <c:pt idx="1">
                  <c:v xml:space="preserve">Январь-июнь 2025 года</c:v>
                </c:pt>
              </c:strCache>
            </c:strRef>
          </c:cat>
          <c:val>
            <c:numRef>
              <c:f>Sheet1!$B$2:$C$2</c:f>
              <c:numCache>
                <c:formatCode xml:space="preserve">#\ ##0.0</c:formatCode>
                <c:ptCount val="2"/>
                <c:pt idx="0">
                  <c:v>2381.8</c:v>
                </c:pt>
                <c:pt idx="1">
                  <c:v>1895</c:v>
                </c:pt>
              </c:numCache>
            </c:numRef>
          </c:val>
        </c:ser>
        <c:ser>
          <c:idx val="2"/>
          <c:order val="2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invertIfNegative val="0"/>
          <c:cat>
            <c:strRef>
              <c:f>Sheet1!$B$1:$C$1</c:f>
              <c:strCache>
                <c:ptCount val="2"/>
                <c:pt idx="0">
                  <c:v xml:space="preserve">Январь-июнь 2024 года</c:v>
                </c:pt>
                <c:pt idx="1">
                  <c:v xml:space="preserve">Январь-июнь 2025 года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3"/>
          <c:order val="3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invertIfNegative val="0"/>
          <c:cat>
            <c:strRef>
              <c:f>Sheet1!$B$1:$C$1</c:f>
              <c:strCache>
                <c:ptCount val="2"/>
                <c:pt idx="0">
                  <c:v xml:space="preserve">Январь-июнь 2024 года</c:v>
                </c:pt>
                <c:pt idx="1">
                  <c:v xml:space="preserve">Январь-июнь 2025 года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50"/>
        <c:overlap val="100"/>
        <c:axId val="398998512"/>
        <c:axId val="400324864"/>
      </c:barChart>
      <c:catAx>
        <c:axId val="39899851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200" b="0" i="0">
                <a:latin typeface="Times New Roman"/>
                <a:cs typeface="Times New Roman"/>
              </a:defRPr>
            </a:pPr>
            <a:endParaRPr lang="ru-RU"/>
          </a:p>
        </c:txPr>
        <c:crossAx val="4003248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003248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98998512"/>
        <c:crosses val="autoZero"/>
        <c:crossBetween val="between"/>
      </c:valAx>
      <c:spPr bwMode="auto">
        <a:prstGeom prst="rect">
          <a:avLst/>
        </a:prstGeom>
        <a:noFill/>
        <a:ln w="19751">
          <a:noFill/>
          <a:round/>
        </a:ln>
      </c:spPr>
    </c:plotArea>
    <c:plotVisOnly val="1"/>
    <c:dispBlanksAs val="gap"/>
    <c:showDLblsOverMax val="0"/>
  </c:chart>
  <c:spPr bwMode="auto">
    <a:xfrm>
      <a:off x="76625" y="4903065"/>
      <a:ext cx="5853981" cy="2662310"/>
    </a:xfrm>
  </c:spPr>
  <c:txPr>
    <a:bodyPr/>
    <a:lstStyle/>
    <a:p>
      <a:pPr>
        <a:defRPr sz="950"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Показатели безработицы</a:t>
            </a:r>
            <a:endParaRPr/>
          </a:p>
        </c:rich>
      </c:tx>
      <c:layout>
        <c:manualLayout>
          <c:xMode val="edge"/>
          <c:yMode val="edge"/>
          <c:x val="0.384610"/>
          <c:y val="0.08285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069790"/>
          <c:y val="0.030940"/>
          <c:w val="0.840700"/>
          <c:h val="0.685490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 xml:space="preserve">Число официально признанных безработными граждан, тыс.человек на конец года</c:v>
                </c:pt>
              </c:strCache>
            </c:strRef>
          </c:tx>
          <c:spPr bwMode="auto">
            <a:prstGeom prst="rect">
              <a:avLst/>
            </a:prstGeom>
            <a:solidFill>
              <a:srgbClr val="B6933C"/>
            </a:solidFill>
          </c:spPr>
          <c:invertIfNegative val="0"/>
          <c:dLbls>
            <c:dLbl>
              <c:idx val="0"/>
              <c:layout>
                <c:manualLayout>
                  <c:x val="-0.046370"/>
                  <c:y val="0.10003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/>
                      <a:t>33</a:t>
                    </a:r>
                    <a:endParaRPr/>
                  </a:p>
                </c:rich>
              </c:tx>
            </c:dLbl>
            <c:dLbl>
              <c:idx val="1"/>
              <c:layout>
                <c:manualLayout>
                  <c:x val="0.042770"/>
                  <c:y val="0.09499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2</a:t>
                    </a:r>
                    <a:r>
                      <a:rPr lang="ru-RU"/>
                      <a:t>1</a:t>
                    </a:r>
                    <a:endParaRPr/>
                  </a:p>
                </c:rich>
              </c:tx>
            </c:dLbl>
            <c:dLbl>
              <c:idx val="2"/>
              <c:layout>
                <c:manualLayout>
                  <c:x val="0.000140"/>
                  <c:y val="0.01193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3"/>
              <c:layout>
                <c:manualLayout>
                  <c:x val="-0.001010"/>
                  <c:y val="0.01286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4"/>
              <c:layout>
                <c:manualLayout>
                  <c:x val="0.002660"/>
                  <c:y val="0.01221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round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</c:dLbls>
          <c:cat>
            <c:strRef>
              <c:f>Лист1!$A$2:$A$3</c:f>
              <c:strCache>
                <c:ptCount val="2"/>
                <c:pt idx="0">
                  <c:v xml:space="preserve">январь-июнь 2024 года</c:v>
                </c:pt>
                <c:pt idx="1">
                  <c:v xml:space="preserve">январь-июнь 2025 года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33</c:v>
                </c:pt>
                <c:pt idx="1">
                  <c:v>21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50"/>
        <c:axId val="402995992"/>
        <c:axId val="402991288"/>
      </c:barChart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 xml:space="preserve">Уровень безработицы, % от числа экономически активного населения</c:v>
                </c:pt>
              </c:strCache>
            </c:strRef>
          </c:tx>
          <c:marker>
            <c:spPr bwMode="auto">
              <a:prstGeom prst="rect">
                <a:avLst/>
              </a:prstGeom>
              <a:solidFill>
                <a:srgbClr val="BA3655"/>
              </a:solidFill>
              <a:ln>
                <a:solidFill>
                  <a:srgbClr val="C00000"/>
                </a:solidFill>
                <a:round/>
              </a:ln>
            </c:spPr>
          </c:marker>
          <c:dPt>
            <c:idx val="1"/>
            <c:bubble3D val="0"/>
            <c:spPr bwMode="auto">
              <a:prstGeom prst="rect">
                <a:avLst/>
              </a:prstGeom>
              <a:ln>
                <a:solidFill>
                  <a:srgbClr val="C00000"/>
                </a:solidFill>
                <a:round/>
              </a:ln>
            </c:spPr>
          </c:dPt>
          <c:dLbls>
            <c:dLbl>
              <c:idx val="0"/>
              <c:layout>
                <c:manualLayout>
                  <c:x val="-0.065850"/>
                  <c:y val="-0.07317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0</a:t>
                    </a:r>
                    <a:r>
                      <a:rPr lang="ru-RU"/>
                      <a:t>,08</a:t>
                    </a:r>
                    <a:endParaRPr/>
                  </a:p>
                </c:rich>
              </c:tx>
            </c:dLbl>
            <c:dLbl>
              <c:idx val="1"/>
              <c:layout>
                <c:manualLayout>
                  <c:x val="-0.065480"/>
                  <c:y val="-0.08829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0,0</a:t>
                    </a:r>
                    <a:r>
                      <a:rPr lang="ru-RU"/>
                      <a:t>5</a:t>
                    </a:r>
                    <a:endParaRPr/>
                  </a:p>
                </c:rich>
              </c:tx>
            </c:dLbl>
            <c:dLbl>
              <c:idx val="2"/>
              <c:layout>
                <c:manualLayout>
                  <c:x val="-0.035220"/>
                  <c:y val="-0.04810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3"/>
              <c:layout>
                <c:manualLayout>
                  <c:x val="-0.024760"/>
                  <c:y val="-0.06814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4"/>
              <c:layout>
                <c:manualLayout>
                  <c:x val="-0.028360"/>
                  <c:y val="-0.06413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  <a:round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</c:dLbls>
          <c:cat>
            <c:strRef>
              <c:f>Лист1!$A$2:$A$3</c:f>
              <c:strCache>
                <c:ptCount val="2"/>
                <c:pt idx="0">
                  <c:v xml:space="preserve">январь-июнь 2024 года</c:v>
                </c:pt>
                <c:pt idx="1">
                  <c:v xml:space="preserve">январь-июнь 2025 года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0.08</c:v>
                </c:pt>
                <c:pt idx="1">
                  <c:v>0.05</c:v>
                </c:pt>
              </c:numCache>
            </c:numRef>
          </c:val>
          <c:smooth val="0"/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marker val="1"/>
        <c:smooth val="0"/>
        <c:axId val="402990896"/>
        <c:axId val="402993640"/>
      </c:lineChart>
      <c:catAx>
        <c:axId val="4029908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02993640"/>
        <c:crosses val="autoZero"/>
        <c:auto val="1"/>
        <c:lblAlgn val="ctr"/>
        <c:lblOffset val="100"/>
        <c:noMultiLvlLbl val="0"/>
      </c:catAx>
      <c:valAx>
        <c:axId val="402993640"/>
        <c:scaling>
          <c:orientation val="minMax"/>
          <c:max val="4.000000"/>
        </c:scaling>
        <c:delete val="0"/>
        <c:axPos val="l"/>
        <c:numFmt formatCode="General" sourceLinked="1"/>
        <c:majorTickMark val="out"/>
        <c:minorTickMark val="none"/>
        <c:tickLblPos val="nextTo"/>
        <c:crossAx val="402990896"/>
        <c:crosses val="autoZero"/>
        <c:crossBetween val="between"/>
      </c:valAx>
      <c:valAx>
        <c:axId val="402991288"/>
        <c:scaling>
          <c:orientation val="minMax"/>
          <c:max val="1000.000000"/>
          <c:min val="0.000000"/>
        </c:scaling>
        <c:delete val="0"/>
        <c:axPos val="r"/>
        <c:numFmt formatCode="General" sourceLinked="1"/>
        <c:majorTickMark val="out"/>
        <c:minorTickMark val="none"/>
        <c:tickLblPos val="nextTo"/>
        <c:crossAx val="402995992"/>
        <c:crosses val="max"/>
        <c:crossBetween val="between"/>
      </c:valAx>
      <c:catAx>
        <c:axId val="402995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02991288"/>
        <c:crosses val="autoZero"/>
        <c:auto val="1"/>
        <c:lblAlgn val="ctr"/>
        <c:lblOffset val="100"/>
        <c:noMultiLvlLbl val="0"/>
      </c:catAx>
    </c:plotArea>
    <c:legend>
      <c:legendPos val="b"/>
      <c:legendEntry>
        <c:idx val="0"/>
        <c:txPr>
          <a:bodyPr/>
          <a:lstStyle/>
          <a:p>
            <a:pPr>
              <a:defRPr sz="8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800"/>
            </a:pPr>
            <a:endParaRPr lang="ru-RU"/>
          </a:p>
        </c:txPr>
      </c:legendEntry>
      <c:layout>
        <c:manualLayout>
          <c:xMode val="edge"/>
          <c:yMode val="edge"/>
          <c:x val="0.000000"/>
          <c:y val="0.826340"/>
          <c:w val="1.000000"/>
          <c:h val="0.143270"/>
        </c:manualLayout>
      </c:layout>
      <c:overlay val="0"/>
      <c:txPr>
        <a:bodyPr/>
        <a:lstStyle/>
        <a:p>
          <a:pPr>
            <a:defRPr sz="800"/>
          </a:pPr>
          <a:endParaRPr lang="ru-RU"/>
        </a:p>
      </c:txPr>
    </c:legend>
    <c:plotVisOnly val="1"/>
    <c:dispBlanksAs val="zero"/>
    <c:showDLblsOverMax val="0"/>
  </c:chart>
  <c:spPr bwMode="auto">
    <a:xfrm>
      <a:off x="5652539" y="1099612"/>
      <a:ext cx="4176459" cy="2520279"/>
    </a:xfrm>
  </c:spPr>
  <c:txPr>
    <a:bodyPr/>
    <a:lstStyle/>
    <a:p>
      <a:pPr>
        <a:defRPr sz="1000">
          <a:latin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200" b="1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200"/>
  </cs:categoryAxis>
  <cs:chartArea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200"/>
  </cs:dataLabel>
  <cs:dataLabelCallout>
    <cs:lnRef idx="0"/>
    <cs:fillRef idx="0"/>
    <cs:effectRef idx="0"/>
    <cs:fontRef idx="minor">
      <a:schemeClr val="tx1">
        <a:lumMod val="75000"/>
        <a:lumOff val="25000"/>
      </a:schemeClr>
    </cs:fontRef>
    <cs:defRPr sz="1200"/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 bwMode="auto">
      <a:prstGeom prst="rect">
        <a:avLst/>
      </a:prstGeom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 bwMode="auto">
      <a:prstGeom prst="rect">
        <a:avLst/>
      </a:prstGeom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 bwMode="auto">
      <a:prstGeom prst="rect">
        <a:avLst/>
      </a:prstGeom>
      <a:solidFill>
        <a:schemeClr val="phClr"/>
      </a:solidFill>
    </cs:spPr>
  </cs:dataPointMarker>
  <cs:dataPointWireframe>
    <cs:lnRef idx="0">
      <cs:styleClr val="auto"/>
    </cs:lnRef>
    <cs:fillRef idx="0"/>
    <cs:effectRef idx="0"/>
    <cs:fontRef idx="minor">
      <a:schemeClr val="dk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9525">
        <a:solidFill>
          <a:schemeClr val="tx1">
            <a:lumMod val="15000"/>
            <a:lumOff val="85000"/>
          </a:schemeClr>
        </a:solidFill>
        <a:round/>
      </a:ln>
    </cs:spPr>
    <cs:defRPr sz="1200"/>
  </cs:dataTable>
  <cs:down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 bwMode="auto">
      <a:prstGeom prst="rect">
        <a:avLst/>
      </a:prstGeom>
      <a:ln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 bwMode="auto">
      <a:prstGeom prst="rect">
        <a:avLst/>
      </a:prstGeom>
      <a:ln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seriesAxis>
  <cs:series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cap="all" spc="147"/>
  </cs:title>
  <cs:trendline>
    <cs:lnRef idx="0">
      <cs:styleClr val="auto"/>
    </cs:lnRef>
    <cs:fillRef idx="0"/>
    <cs:effectRef idx="0"/>
    <cs:fontRef idx="minor">
      <a:schemeClr val="dk1"/>
    </cs:fontRef>
    <cs:spPr bwMode="auto">
      <a:prstGeom prst="rect">
        <a:avLst/>
      </a:prstGeom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200"/>
  </cs:trendlineLabel>
  <cs:up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valueAxis>
  <cs:wall>
    <cs:lnRef idx="0"/>
    <cs:fillRef idx="0"/>
    <cs:effectRef idx="0"/>
    <cs:fontRef idx="minor">
      <a:schemeClr val="dk1"/>
    </cs:fontRef>
  </cs:wall>
  <cs:dataPointMarkerLayout/>
</cs:chartStyle>
</file>

<file path=ppt/charts/style2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200" b="1"/>
  </cs:axisTitle>
  <cs:categoryAxis>
    <cs:lnRef idx="0"/>
    <cs:fillRef idx="0"/>
    <cs:effectRef idx="0"/>
    <cs:fontRef idx="minor">
      <a:schemeClr val="tx2"/>
    </cs:fontRef>
    <cs:spPr bwMode="auto">
      <a:prstGeom prst="rect">
        <a:avLst/>
      </a:prstGeom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200"/>
  </cs:categoryAxis>
  <cs:chartArea>
    <cs:lnRef idx="0"/>
    <cs:fillRef idx="0"/>
    <cs:effectRef idx="0"/>
    <cs:fontRef idx="minor">
      <a:schemeClr val="tx2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200"/>
  </cs:chartArea>
  <cs:dataLabel>
    <cs:lnRef idx="0"/>
    <cs:fillRef idx="0"/>
    <cs:effectRef idx="0"/>
    <cs:fontRef idx="minor">
      <a:schemeClr val="tx2"/>
    </cs:fontRef>
    <cs:defRPr sz="1200"/>
  </cs:dataLabel>
  <cs:dataLabelCallout>
    <cs:lnRef idx="0"/>
    <cs:fillRef idx="0"/>
    <cs:effectRef idx="0"/>
    <cs:fontRef idx="minor">
      <a:schemeClr val="tx2"/>
    </cs:fontRef>
    <cs:defRPr sz="1200"/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 bwMode="auto">
      <a:prstGeom prst="rect">
        <a:avLst/>
      </a:prstGeom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 bwMode="auto">
      <a:prstGeom prst="rect">
        <a:avLst/>
      </a:prstGeom>
      <a:ln w="12700">
        <a:solidFill>
          <a:schemeClr val="lt2"/>
        </a:solidFill>
        <a:round/>
      </a:ln>
    </cs:spPr>
  </cs:dataPointMarker>
  <cs:dataPointWireframe>
    <cs:lnRef idx="0">
      <cs:styleClr val="auto"/>
    </cs:lnRef>
    <cs:fillRef idx="3"/>
    <cs:effectRef idx="2"/>
    <cs:fontRef idx="minor">
      <a:schemeClr val="tx2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15000"/>
            <a:lumOff val="85000"/>
          </a:schemeClr>
        </a:solidFill>
      </a:ln>
    </cs:spPr>
    <cs:defRPr sz="1200"/>
  </cs:dataTable>
  <cs:down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 bwMode="auto">
      <a:prstGeom prst="rect">
        <a:avLst/>
      </a:prstGeom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 bwMode="auto">
      <a:prstGeom prst="rect">
        <a:avLst/>
      </a:prstGeom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 bwMode="auto">
      <a:prstGeom prst="rect">
        <a:avLst/>
      </a:prstGeom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200"/>
  </cs:seriesAxis>
  <cs:seriesLine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60000"/>
            <a:lumOff val="40000"/>
          </a:schemeClr>
        </a:solidFill>
        <a:prstDash val="dash"/>
        <a:miter/>
      </a:ln>
    </cs:spPr>
  </cs:seriesLine>
  <cs:title>
    <cs:lnRef idx="0"/>
    <cs:fillRef idx="0"/>
    <cs:effectRef idx="0"/>
    <cs:fontRef idx="minor">
      <a:schemeClr val="tx2"/>
    </cs:fontRef>
    <cs:defRPr sz="2150" b="1"/>
  </cs:title>
  <cs:trendline>
    <cs:lnRef idx="0">
      <cs:styleClr val="auto"/>
    </cs:lnRef>
    <cs:fillRef idx="0"/>
    <cs:effectRef idx="0"/>
    <cs:fontRef idx="minor">
      <a:schemeClr val="tx2"/>
    </cs:fontRef>
    <cs:spPr bwMode="auto">
      <a:prstGeom prst="rect">
        <a:avLst/>
      </a:prstGeom>
      <a:ln w="19050" cap="rnd">
        <a:solidFill>
          <a:schemeClr val="phClr"/>
        </a:solidFill>
        <a:prstDash val="sysDash"/>
        <a:round/>
      </a:ln>
    </cs:spPr>
  </cs:trendline>
  <cs:trendlineLabel>
    <cs:lnRef idx="0"/>
    <cs:fillRef idx="0"/>
    <cs:effectRef idx="0"/>
    <cs:fontRef idx="minor">
      <a:schemeClr val="tx2"/>
    </cs:fontRef>
    <cs:defRPr sz="1200"/>
  </cs:trendlineLabel>
  <cs:upBar>
    <cs:lnRef idx="0"/>
    <cs:fillRef idx="0"/>
    <cs:effectRef idx="0"/>
    <cs:fontRef idx="minor">
      <a:schemeClr val="tx2"/>
    </cs:fontRef>
    <cs:spPr bwMode="auto">
      <a:prstGeom prst="rect">
        <a:avLst/>
      </a:prstGeom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200"/>
  </cs:valueAxis>
  <cs:wall>
    <cs:lnRef idx="0"/>
    <cs:fillRef idx="0"/>
    <cs:effectRef idx="0"/>
    <cs:fontRef idx="minor">
      <a:schemeClr val="tx2"/>
    </cs:fontRef>
  </cs:wall>
  <cs:dataPointMarkerLayout/>
</cs:chartStyle>
</file>

<file path=ppt/charts/style3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200" b="1"/>
  </cs:axisTitle>
  <cs:categoryAxis>
    <cs:lnRef idx="0"/>
    <cs:fillRef idx="0"/>
    <cs:effectRef idx="0"/>
    <cs:fontRef idx="minor">
      <a:schemeClr val="tx2"/>
    </cs:fontRef>
    <cs:spPr bwMode="auto">
      <a:prstGeom prst="rect">
        <a:avLst/>
      </a:prstGeom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200"/>
  </cs:categoryAxis>
  <cs:chartArea>
    <cs:lnRef idx="0"/>
    <cs:fillRef idx="0"/>
    <cs:effectRef idx="0"/>
    <cs:fontRef idx="minor">
      <a:schemeClr val="tx2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200"/>
  </cs:chartArea>
  <cs:dataLabel>
    <cs:lnRef idx="0"/>
    <cs:fillRef idx="0"/>
    <cs:effectRef idx="0"/>
    <cs:fontRef idx="minor">
      <a:schemeClr val="tx2"/>
    </cs:fontRef>
    <cs:defRPr sz="1200"/>
  </cs:dataLabel>
  <cs:dataLabelCallout>
    <cs:lnRef idx="0"/>
    <cs:fillRef idx="0"/>
    <cs:effectRef idx="0"/>
    <cs:fontRef idx="minor">
      <a:schemeClr val="tx2"/>
    </cs:fontRef>
    <cs:defRPr sz="1200"/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 bwMode="auto">
      <a:prstGeom prst="rect">
        <a:avLst/>
      </a:prstGeom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 bwMode="auto">
      <a:prstGeom prst="rect">
        <a:avLst/>
      </a:prstGeom>
      <a:ln w="12700">
        <a:solidFill>
          <a:schemeClr val="lt2"/>
        </a:solidFill>
        <a:round/>
      </a:ln>
    </cs:spPr>
  </cs:dataPointMarker>
  <cs:dataPointWireframe>
    <cs:lnRef idx="0">
      <cs:styleClr val="auto"/>
    </cs:lnRef>
    <cs:fillRef idx="3"/>
    <cs:effectRef idx="2"/>
    <cs:fontRef idx="minor">
      <a:schemeClr val="tx2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15000"/>
            <a:lumOff val="85000"/>
          </a:schemeClr>
        </a:solidFill>
      </a:ln>
    </cs:spPr>
    <cs:defRPr sz="1200"/>
  </cs:dataTable>
  <cs:down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  <a:miter/>
      </a:ln>
    </cs:spPr>
  </cs:downBar>
  <cs:dropLine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 bwMode="auto">
      <a:prstGeom prst="rect">
        <a:avLst/>
      </a:prstGeom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 bwMode="auto">
      <a:prstGeom prst="rect">
        <a:avLst/>
      </a:prstGeom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 bwMode="auto">
      <a:prstGeom prst="rect">
        <a:avLst/>
      </a:prstGeom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200"/>
  </cs:seriesAxis>
  <cs:seriesLine>
    <cs:lnRef idx="0"/>
    <cs:fillRef idx="0"/>
    <cs:effectRef idx="0"/>
    <cs:fontRef idx="minor">
      <a:schemeClr val="tx2"/>
    </cs:fontRef>
    <cs:spPr bwMode="auto">
      <a:prstGeom prst="rect">
        <a:avLst/>
      </a:prstGeom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50" b="1"/>
  </cs:title>
  <cs:trendline>
    <cs:lnRef idx="0">
      <cs:styleClr val="auto"/>
    </cs:lnRef>
    <cs:fillRef idx="0"/>
    <cs:effectRef idx="0"/>
    <cs:fontRef idx="minor">
      <a:schemeClr val="tx2"/>
    </cs:fontRef>
    <cs:spPr bwMode="auto">
      <a:prstGeom prst="rect">
        <a:avLst/>
      </a:prstGeom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200"/>
  </cs:trendlineLabel>
  <cs:upBar>
    <cs:lnRef idx="0"/>
    <cs:fillRef idx="0"/>
    <cs:effectRef idx="0"/>
    <cs:fontRef idx="minor">
      <a:schemeClr val="tx2"/>
    </cs:fontRef>
    <cs:spPr bwMode="auto">
      <a:prstGeom prst="rect">
        <a:avLst/>
      </a:prstGeom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200"/>
  </cs:valueAxis>
  <cs:wall>
    <cs:lnRef idx="0"/>
    <cs:fillRef idx="0"/>
    <cs:effectRef idx="0"/>
    <cs:fontRef idx="minor">
      <a:schemeClr val="tx2"/>
    </cs:fontRef>
  </cs:wall>
  <cs:dataPointMarkerLayout/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5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5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200"/>
  </cs:dataLabel>
  <cs:dataLabelCallout>
    <cs:lnRef idx="0"/>
    <cs:fillRef idx="0"/>
    <cs:effectRef idx="0"/>
    <cs:fontRef idx="minor">
      <a:schemeClr val="tx1">
        <a:lumMod val="75000"/>
        <a:lumOff val="25000"/>
      </a:schemeClr>
    </cs:fontRef>
    <cs:defRPr sz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</a:ln>
    </cs:spPr>
  </cs:dataPointMarker>
  <cs:dataPointWirefram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dataTable>
  <cs:down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5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200"/>
  </cs:trendlineLabel>
  <cs:up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  <a:bevel/>
      </a:ln>
    </cs:spPr>
  </cs:wall>
  <cs:dataPointMarkerLayout/>
</cs:chartStyle>
</file>

<file path=ppt/diagrams/_rels/data1.xml.rels><?xml version="1.0" encoding="UTF-8" standalone="yes"?><Relationships xmlns="http://schemas.openxmlformats.org/package/2006/relationships"><Relationship Id="rId1" Type="http://schemas.microsoft.com/office/2007/relationships/diagramDrawing" Target="../diagrams/drawing1.xml" /></Relationships>
</file>

<file path=ppt/diagrams/_rels/data2.xml.rels><?xml version="1.0" encoding="UTF-8" standalone="yes"?><Relationships xmlns="http://schemas.openxmlformats.org/package/2006/relationships"><Relationship Id="rId1" Type="http://schemas.microsoft.com/office/2007/relationships/diagramDrawing" Target="../diagrams/drawing2.xml" /></Relationships>
</file>

<file path=ppt/diagrams/_rels/drawing1.xml.rels><?xml version="1.0" encoding="UTF-8" standalone="yes"?><Relationships xmlns="http://schemas.openxmlformats.org/package/2006/relationships"></Relationships>
</file>

<file path=ppt/diagrams/_rels/drawing2.xml.rels><?xml version="1.0" encoding="UTF-8" standalone="yes"?><Relationships xmlns="http://schemas.openxmlformats.org/package/2006/relationships"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 xmlns:r="http://schemas.openxmlformats.org/officeDocument/2006/relationships">
  <dgm:ptLst>
    <dgm:pt modelId="{4BA884AB-641A-4B4D-AB2B-BB76327BDAD2}" type="doc">
      <dgm:prSet loTypeId="urn:microsoft.com/office/officeart/2005/8/layout/matrix2" loCatId="matrix" qsTypeId="urn:microsoft.com/office/officeart/2005/8/quickstyle/3d3" qsCatId="3D" csTypeId="urn:microsoft.com/office/officeart/2005/8/colors/accent1_2" csCatId="accent1" phldr="1"/>
      <dgm:spPr bwMode="auto"/>
      <dgm:t>
        <a:bodyPr/>
        <a:lstStyle/>
        <a:p>
          <a:pPr>
            <a:defRPr/>
          </a:pPr>
          <a:endParaRPr lang="ru-RU"/>
        </a:p>
      </dgm:t>
    </dgm:pt>
    <dgm:pt modelId="{57A741EC-38BC-4300-9B43-C5F4986E8150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u="sng">
            <a:latin typeface="Times New Roman"/>
            <a:cs typeface="Times New Roman"/>
          </a:endParaRPr>
        </a:p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Январь-март 2025 года                      2</a:t>
          </a:r>
          <a:r>
            <a:rPr lang="en-US" sz="1300">
              <a:latin typeface="Times New Roman"/>
              <a:cs typeface="Times New Roman"/>
            </a:rPr>
            <a:t> </a:t>
          </a:r>
          <a:r>
            <a:rPr lang="ru-RU" sz="1300">
              <a:latin typeface="Times New Roman"/>
              <a:cs typeface="Times New Roman"/>
            </a:rPr>
            <a:t>034,6</a:t>
          </a:r>
          <a:r>
            <a:rPr lang="ru-RU" sz="1300" u="sng">
              <a:latin typeface="Times New Roman"/>
              <a:cs typeface="Times New Roman"/>
            </a:rPr>
            <a:t>  млн рублей</a:t>
          </a:r>
          <a:endParaRPr/>
        </a:p>
      </dgm:t>
    </dgm:pt>
    <dgm:pt modelId="{21B1E65F-4971-4BCC-BD65-473440CD5469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</dgm:t>
    </dgm:pt>
    <dgm:pt modelId="{4E2DBB66-F8E8-4A8B-A350-00D5423738D4}" type="sibTrans" cxnId="{0688E0CB-BFF6-4D9D-8C13-6D54962C350C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BC8E41D4-7F46-41D9-B55B-390F70FC1F17}" type="parTrans" cxnId="{0688E0CB-BFF6-4D9D-8C13-6D54962C350C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CA014434-535A-46EE-BBD6-ABBDD0943465}" type="sibTrans" cxnId="{5CDD13F6-EA3E-4ABA-A10B-5027E451900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D5E9E66E-B5B8-4B03-9F55-89ED605F5A9B}" type="parTrans" cxnId="{5CDD13F6-EA3E-4ABA-A10B-5027E451900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D39AC1C2-1F2D-4300-897F-C52C559185E6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Добыча полезных ископаемых</a:t>
          </a:r>
          <a:endParaRPr/>
        </a:p>
      </dgm:t>
    </dgm:pt>
    <dgm:pt modelId="{E4FADDFC-8D28-403F-AAD1-A328759E94AD}" type="sibTrans" cxnId="{84261BE3-68DF-40D2-B9B8-CE7662917D4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A804FA38-4A3C-4932-AF23-AFDCCB6C951B}" type="parTrans" cxnId="{84261BE3-68DF-40D2-B9B8-CE7662917D4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18C9135E-1D2C-44D0-8C06-BFEAA90EF036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 март 2024года                        2 475,8 </a:t>
          </a:r>
          <a:r>
            <a:rPr lang="ru-RU" sz="1300" u="sng">
              <a:latin typeface="Times New Roman"/>
              <a:cs typeface="Times New Roman"/>
            </a:rPr>
            <a:t>млн рублей</a:t>
          </a:r>
          <a:endParaRPr/>
        </a:p>
      </dgm:t>
    </dgm:pt>
    <dgm:pt modelId="{F280C5CE-8661-437C-9F2B-6C6DA183A6CB}" type="parTrans" cxnId="{055CDC39-9A2F-4F3A-93DA-37E203BFBD3D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21CA7FC9-7074-4896-A7E7-B8E14F21A8AE}" type="sibTrans" cxnId="{055CDC39-9A2F-4F3A-93DA-37E203BFBD3D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5D32DB09-8EBC-4F27-BBBB-AD74F517D0BD}">
      <dgm:prSet phldrT="[Текст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</dgm:t>
    </dgm:pt>
    <dgm:pt modelId="{AB072D5F-8103-4910-BA73-7BB93D15ED52}" type="sibTrans" cxnId="{CE6B817B-3F69-4560-BAD7-61DC36183FE3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1CBA65B1-1BE7-40F2-ADB1-09CA38FDC1E8}" type="parTrans" cxnId="{CE6B817B-3F69-4560-BAD7-61DC36183FE3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A7C4F95C-F32E-4417-A5A4-CB0D33AA2866}">
      <dgm:prSet phldrT="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Обрабатывающие производства</a:t>
          </a:r>
          <a:endParaRPr/>
        </a:p>
      </dgm:t>
    </dgm:pt>
    <dgm:pt modelId="{234A0B54-EF93-4554-89E4-E510D88E8A2A}" type="sibTrans" cxnId="{86A24EF3-FF2D-4C44-AD56-D4CFE37436D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34E1943-19E2-47D0-83E4-5E69123A8E44}" type="parTrans" cxnId="{86A24EF3-FF2D-4C44-AD56-D4CFE37436D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27577A4D-02A7-47A9-A722-CA5DA797FA27}">
      <dgm:prSet phldrT="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Январь-март 2024 года                      480,8 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</dgm:t>
    </dgm:pt>
    <dgm:pt modelId="{2912893C-F551-42E2-BB64-F6960D2960E7}" type="sibTrans" cxnId="{387A88C3-A9C7-4AFB-A2D4-ADAEB2A7491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198EA7C1-9CF4-4505-A3B0-902D0E31EECE}" type="parTrans" cxnId="{387A88C3-A9C7-4AFB-A2D4-ADAEB2A7491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4C26001-F34B-4C84-8257-D28BE33ABA7B}">
      <dgm:prSet phldrT="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>
            <a:latin typeface="Times New Roman"/>
            <a:cs typeface="Times New Roman"/>
          </a:endParaRPr>
        </a:p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Январь-март 2025 года                       520,8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</dgm:t>
    </dgm:pt>
    <dgm:pt modelId="{377F96AD-09C7-4EAA-92D7-1258BA554288}" type="sibTrans" cxnId="{5FB6348A-81FE-4EC6-B4A2-E2C548008A52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712D6BB0-3F50-46A4-84A8-EEC2AE4A0D70}" type="parTrans" cxnId="{5FB6348A-81FE-4EC6-B4A2-E2C548008A52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DC5F1C50-17C2-4FBF-82FB-B33465DD0AE2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 b="1">
              <a:latin typeface="Times New Roman"/>
              <a:cs typeface="Times New Roman"/>
            </a:rPr>
            <a:t>Водоснабжение, водоотведение, организация сбора и утилизации отходов, деятельность по ликвидации загрязнений</a:t>
          </a:r>
          <a:endParaRPr/>
        </a:p>
      </dgm:t>
    </dgm:pt>
    <dgm:pt modelId="{C3BDE9A5-4CE1-4F4C-AD8E-91AC42320FE7}" type="sibTrans" cxnId="{22F7912D-C43F-415F-9D46-E25ABA44D6E4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3A9C61DE-0FDF-4A51-8522-5A33D3BA41BC}" type="parTrans" cxnId="{22F7912D-C43F-415F-9D46-E25ABA44D6E4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9B6A5CD3-5AA0-4E14-9898-6ADE4DE65774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>
              <a:latin typeface="Times New Roman"/>
              <a:cs typeface="Times New Roman"/>
            </a:rPr>
            <a:t>Январь-март 20</a:t>
          </a:r>
          <a:r>
            <a:rPr lang="en-US" sz="1250">
              <a:latin typeface="Times New Roman"/>
              <a:cs typeface="Times New Roman"/>
            </a:rPr>
            <a:t>2</a:t>
          </a:r>
          <a:r>
            <a:rPr lang="ru-RU" sz="1250">
              <a:latin typeface="Times New Roman"/>
              <a:cs typeface="Times New Roman"/>
            </a:rPr>
            <a:t>4 года                  88,1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 lang="ru-RU" sz="1250" u="sng"/>
        </a:p>
      </dgm:t>
    </dgm:pt>
    <dgm:pt modelId="{AB00B490-335D-455B-B7CA-651AEB3B8E44}" type="sibTrans" cxnId="{12A53E7F-A7BC-44AF-8B86-E84CFBB4CA5F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A2B4996C-98E6-4532-8819-A043046504BE}" type="parTrans" cxnId="{12A53E7F-A7BC-44AF-8B86-E84CFBB4CA5F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FF0D9507-17B9-4B6A-95EC-CA86078082FC}">
      <dgm:prSet phldrT="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>
              <a:latin typeface="Times New Roman"/>
              <a:cs typeface="Times New Roman"/>
            </a:rPr>
            <a:t>Январь-март 2024 года                    88,6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/>
        </a:p>
      </dgm:t>
    </dgm:pt>
    <dgm:pt modelId="{9212FFCB-3882-4644-ABA4-6417214A0F49}" type="sibTrans" cxnId="{B727AEC0-9231-4E80-825E-269B34E5BE15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35683097-0DA7-43E8-971F-3B3E61833045}" type="parTrans" cxnId="{B727AEC0-9231-4E80-825E-269B34E5BE15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0D86FB1A-8F1B-4822-8F81-448411CAD3D1}">
      <dgm:prSet phldrT="[Текст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 bwMode="auto">
        <a:effectLst/>
      </dgm:spPr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Обеспечение электроэнергией, газом и паром; кондиционирование воздуха                 </a:t>
          </a:r>
          <a:endParaRPr/>
        </a:p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Январь-март </a:t>
          </a:r>
          <a:r>
            <a:rPr lang="ru-RU" sz="1300">
              <a:latin typeface="Times New Roman"/>
              <a:cs typeface="Times New Roman"/>
            </a:rPr>
            <a:t>20</a:t>
          </a:r>
          <a:r>
            <a:rPr lang="en-US" sz="1300">
              <a:latin typeface="Times New Roman"/>
              <a:cs typeface="Times New Roman"/>
            </a:rPr>
            <a:t>2</a:t>
          </a:r>
          <a:r>
            <a:rPr lang="ru-RU" sz="1300">
              <a:latin typeface="Times New Roman"/>
              <a:cs typeface="Times New Roman"/>
            </a:rPr>
            <a:t>4 года                          1 256,9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</dgm:t>
    </dgm:pt>
    <dgm:pt modelId="{12F01DDE-602F-42FE-87CD-F908569B1F4D}" type="sibTrans" cxnId="{73334C84-362B-4CDF-92A7-CB3E02016F4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C1791761-F695-4AD3-9BA6-A2A9A590DB59}" type="parTrans" cxnId="{73334C84-362B-4CDF-92A7-CB3E02016F4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871130A-D2E9-4FB3-9BF9-51F4568EDA87}">
      <dgm:prSet phldrT="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 bwMode="auto">
        <a:effectLst/>
      </dgm:spPr>
      <dgm:t>
        <a:bodyPr vert="horz" anchor="t"/>
        <a:lstStyle/>
        <a:p>
          <a:pPr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  <a:p>
          <a:pPr marL="114300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Январь-март 2025 года                                1 139,6</a:t>
          </a:r>
          <a:r>
            <a:rPr lang="ru-RU" sz="1300" u="sng">
              <a:latin typeface="Times New Roman"/>
              <a:cs typeface="Times New Roman"/>
            </a:rPr>
            <a:t>   млн рублей</a:t>
          </a:r>
          <a:endParaRPr/>
        </a:p>
      </dgm:t>
    </dgm:pt>
    <dgm:pt modelId="{0686E7E0-229B-4A07-B054-5F1D99BCE3E3}" type="sibTrans" cxnId="{04D5EC50-F73D-4F66-AF43-D9E9860FEEC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58B084E8-F1A6-41D5-B445-F1413DFFC83E}" type="parTrans" cxnId="{04D5EC50-F73D-4F66-AF43-D9E9860FEEC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4D488444-ACE6-4C70-A0AF-E32CB677CFC2}" type="pres">
      <dgm:prSet presAssocID="{4BA884AB-641A-4B4D-AB2B-BB76327BDAD2}" presName="matrix" presStyleCnt="0">
        <dgm:presLayoutVars>
          <dgm:chMax val="1"/>
          <dgm:dir val="norm"/>
          <dgm:resizeHandles val="exact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1066165A-3451-47C9-8ECF-BD6B33B1420E}" type="pres">
      <dgm:prSet presAssocID="{4BA884AB-641A-4B4D-AB2B-BB76327BDAD2}" presName="axisShape" presStyleLbl="bgShp" presStyleIdx="0" presStyleCnt="1"/>
      <dgm:spPr bwMode="auto"/>
      <dgm:t>
        <a:bodyPr/>
        <a:lstStyle/>
        <a:p>
          <a:pPr>
            <a:defRPr/>
          </a:pPr>
          <a:endParaRPr lang="ru-RU"/>
        </a:p>
      </dgm:t>
    </dgm:pt>
    <dgm:pt modelId="{F459B1CB-232C-4316-8015-C13AB51438E8}" type="pres">
      <dgm:prSet custLinFactNeighborX="1991" custLinFactNeighborY="4093" presAssocID="{4BA884AB-641A-4B4D-AB2B-BB76327BDAD2}" presName="rect1" presStyleLbl="node1" presStyleIdx="0" presStyleCnt="4">
        <dgm:presLayoutVars>
          <dgm:chMax val="0"/>
          <dgm:chPref val="0"/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9090F1C0-680C-47F3-A607-BE2ABFFF4BE0}" type="pres">
      <dgm:prSet custLinFactNeighborX="2547" custLinFactNeighborY="3561" presAssocID="{4BA884AB-641A-4B4D-AB2B-BB76327BDAD2}" presName="rect2" presStyleLbl="node1" presStyleIdx="1" presStyleCnt="4">
        <dgm:presLayoutVars>
          <dgm:chMax val="0"/>
          <dgm:chPref val="0"/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3875FFD5-1152-4E9E-B0BF-9B92DCD27D59}" type="pres">
      <dgm:prSet custLinFactNeighborX="2589" custLinFactNeighborY="2029" custScaleX="101194" custScaleY="114614" presAssocID="{4BA884AB-641A-4B4D-AB2B-BB76327BDAD2}" presName="rect3" presStyleLbl="node1" presStyleIdx="2" presStyleCnt="4">
        <dgm:presLayoutVars>
          <dgm:chMax val="0"/>
          <dgm:chPref val="0"/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C77E41FC-0488-428B-BDE8-8417A0C22814}" type="pres">
      <dgm:prSet custLinFactNeighborX="2547" custLinFactNeighborY="1192" custScaleY="110000" presAssocID="{4BA884AB-641A-4B4D-AB2B-BB76327BDAD2}" presName="rect4" presStyleLbl="node1" presStyleIdx="3" presStyleCnt="4">
        <dgm:presLayoutVars>
          <dgm:chMax val="0"/>
          <dgm:chPref val="0"/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</dgm:ptLst>
  <dgm:cxnLst>
    <dgm:cxn modelId="{84261BE3-68DF-40D2-B9B8-CE7662917D41}" srcId="{21B1E65F-4971-4BCC-BD65-473440CD5469}" destId="{D39AC1C2-1F2D-4300-897F-C52C559185E6}" srcOrd="0" destOrd="0" parTransId="{A804FA38-4A3C-4932-AF23-AFDCCB6C951B}" sibTransId="{E4FADDFC-8D28-403F-AAD1-A328759E94AD}"/>
    <dgm:cxn modelId="{5FB6348A-81FE-4EC6-B4A2-E2C548008A52}" srcId="{5D32DB09-8EBC-4F27-BBBB-AD74F517D0BD}" destId="{64C26001-F34B-4C84-8257-D28BE33ABA7B}" srcOrd="2" destOrd="0" parTransId="{712D6BB0-3F50-46A4-84A8-EEC2AE4A0D70}" sibTransId="{377F96AD-09C7-4EAA-92D7-1258BA554288}"/>
    <dgm:cxn modelId="{DBB234F3-FA52-49A8-A9A0-EC74D823FFDA}" type="presOf" srcId="{4BA884AB-641A-4B4D-AB2B-BB76327BDAD2}" destId="{4D488444-ACE6-4C70-A0AF-E32CB677CFC2}" srcOrd="0" destOrd="0" presId="urn:microsoft.com/office/officeart/2005/8/layout/matrix2"/>
    <dgm:cxn modelId="{12A53E7F-A7BC-44AF-8B86-E84CFBB4CA5F}" srcId="{DC5F1C50-17C2-4FBF-82FB-B33465DD0AE2}" destId="{9B6A5CD3-5AA0-4E14-9898-6ADE4DE65774}" srcOrd="0" destOrd="0" parTransId="{A2B4996C-98E6-4532-8819-A043046504BE}" sibTransId="{AB00B490-335D-455B-B7CA-651AEB3B8E44}"/>
    <dgm:cxn modelId="{387A88C3-A9C7-4AFB-A2D4-ADAEB2A7491B}" srcId="{5D32DB09-8EBC-4F27-BBBB-AD74F517D0BD}" destId="{27577A4D-02A7-47A9-A722-CA5DA797FA27}" srcOrd="1" destOrd="0" parTransId="{198EA7C1-9CF4-4505-A3B0-902D0E31EECE}" sibTransId="{2912893C-F551-42E2-BB64-F6960D2960E7}"/>
    <dgm:cxn modelId="{86A24EF3-FF2D-4C44-AD56-D4CFE37436D1}" srcId="{5D32DB09-8EBC-4F27-BBBB-AD74F517D0BD}" destId="{A7C4F95C-F32E-4417-A5A4-CB0D33AA2866}" srcOrd="0" destOrd="0" parTransId="{634E1943-19E2-47D0-83E4-5E69123A8E44}" sibTransId="{234A0B54-EF93-4554-89E4-E510D88E8A2A}"/>
    <dgm:cxn modelId="{1283BC07-35B1-4F93-A001-EDB1FA034FE4}" type="presOf" srcId="{0D86FB1A-8F1B-4822-8F81-448411CAD3D1}" destId="{C77E41FC-0488-428B-BDE8-8417A0C22814}" srcOrd="0" destOrd="0" presId="urn:microsoft.com/office/officeart/2005/8/layout/matrix2"/>
    <dgm:cxn modelId="{5CDD13F6-EA3E-4ABA-A10B-5027E4519001}" srcId="{21B1E65F-4971-4BCC-BD65-473440CD5469}" destId="{57A741EC-38BC-4300-9B43-C5F4986E8150}" srcOrd="2" destOrd="0" parTransId="{D5E9E66E-B5B8-4B03-9F55-89ED605F5A9B}" sibTransId="{CA014434-535A-46EE-BBD6-ABBDD0943465}"/>
    <dgm:cxn modelId="{D6560793-4857-4A2D-BC8D-BBE77C245618}" type="presOf" srcId="{D39AC1C2-1F2D-4300-897F-C52C559185E6}" destId="{F459B1CB-232C-4316-8015-C13AB51438E8}" srcOrd="0" destOrd="1" presId="urn:microsoft.com/office/officeart/2005/8/layout/matrix2"/>
    <dgm:cxn modelId="{2EB76B23-AD4D-403F-8FF8-CF895C6B0F36}" type="presOf" srcId="{6871130A-D2E9-4FB3-9BF9-51F4568EDA87}" destId="{C77E41FC-0488-428B-BDE8-8417A0C22814}" srcOrd="0" destOrd="1" presId="urn:microsoft.com/office/officeart/2005/8/layout/matrix2"/>
    <dgm:cxn modelId="{D5186B75-9B4E-4DCF-AB4A-E0696AEAD4D2}" type="presOf" srcId="{64C26001-F34B-4C84-8257-D28BE33ABA7B}" destId="{9090F1C0-680C-47F3-A607-BE2ABFFF4BE0}" srcOrd="0" destOrd="3" presId="urn:microsoft.com/office/officeart/2005/8/layout/matrix2"/>
    <dgm:cxn modelId="{BC2F3C77-7632-431C-88A6-AA85A146E581}" type="presOf" srcId="{57A741EC-38BC-4300-9B43-C5F4986E8150}" destId="{F459B1CB-232C-4316-8015-C13AB51438E8}" srcOrd="0" destOrd="3" presId="urn:microsoft.com/office/officeart/2005/8/layout/matrix2"/>
    <dgm:cxn modelId="{5FF52F41-A53B-4067-BD95-5E7562EE71DC}" type="presOf" srcId="{21B1E65F-4971-4BCC-BD65-473440CD5469}" destId="{F459B1CB-232C-4316-8015-C13AB51438E8}" srcOrd="0" destOrd="0" presId="urn:microsoft.com/office/officeart/2005/8/layout/matrix2"/>
    <dgm:cxn modelId="{CE6B817B-3F69-4560-BAD7-61DC36183FE3}" srcId="{4BA884AB-641A-4B4D-AB2B-BB76327BDAD2}" destId="{5D32DB09-8EBC-4F27-BBBB-AD74F517D0BD}" srcOrd="1" destOrd="0" parTransId="{1CBA65B1-1BE7-40F2-ADB1-09CA38FDC1E8}" sibTransId="{AB072D5F-8103-4910-BA73-7BB93D15ED52}"/>
    <dgm:cxn modelId="{1F92C0A2-AB18-40B1-BE80-50E880F5EE7F}" type="presOf" srcId="{27577A4D-02A7-47A9-A722-CA5DA797FA27}" destId="{9090F1C0-680C-47F3-A607-BE2ABFFF4BE0}" srcOrd="0" destOrd="2" presId="urn:microsoft.com/office/officeart/2005/8/layout/matrix2"/>
    <dgm:cxn modelId="{D5F43686-87E9-4E58-8898-B24D7011EDED}" type="presOf" srcId="{5D32DB09-8EBC-4F27-BBBB-AD74F517D0BD}" destId="{9090F1C0-680C-47F3-A607-BE2ABFFF4BE0}" srcOrd="0" destOrd="0" presId="urn:microsoft.com/office/officeart/2005/8/layout/matrix2"/>
    <dgm:cxn modelId="{055CDC39-9A2F-4F3A-93DA-37E203BFBD3D}" srcId="{21B1E65F-4971-4BCC-BD65-473440CD5469}" destId="{18C9135E-1D2C-44D0-8C06-BFEAA90EF036}" srcOrd="1" destOrd="0" parTransId="{F280C5CE-8661-437C-9F2B-6C6DA183A6CB}" sibTransId="{21CA7FC9-7074-4896-A7E7-B8E14F21A8AE}"/>
    <dgm:cxn modelId="{C043522E-F55B-49BA-ADCD-4CADEB8654ED}" type="presOf" srcId="{FF0D9507-17B9-4B6A-95EC-CA86078082FC}" destId="{3875FFD5-1152-4E9E-B0BF-9B92DCD27D59}" srcOrd="0" destOrd="2" presId="urn:microsoft.com/office/officeart/2005/8/layout/matrix2"/>
    <dgm:cxn modelId="{0688E0CB-BFF6-4D9D-8C13-6D54962C350C}" srcId="{4BA884AB-641A-4B4D-AB2B-BB76327BDAD2}" destId="{21B1E65F-4971-4BCC-BD65-473440CD5469}" srcOrd="0" destOrd="0" parTransId="{BC8E41D4-7F46-41D9-B55B-390F70FC1F17}" sibTransId="{4E2DBB66-F8E8-4A8B-A350-00D5423738D4}"/>
    <dgm:cxn modelId="{BDDB067E-54BE-455A-94EB-1D4786CD3D71}" type="presOf" srcId="{9B6A5CD3-5AA0-4E14-9898-6ADE4DE65774}" destId="{3875FFD5-1152-4E9E-B0BF-9B92DCD27D59}" srcOrd="0" destOrd="1" presId="urn:microsoft.com/office/officeart/2005/8/layout/matrix2"/>
    <dgm:cxn modelId="{73334C84-362B-4CDF-92A7-CB3E02016F4B}" srcId="{4BA884AB-641A-4B4D-AB2B-BB76327BDAD2}" destId="{0D86FB1A-8F1B-4822-8F81-448411CAD3D1}" srcOrd="3" destOrd="0" parTransId="{C1791761-F695-4AD3-9BA6-A2A9A590DB59}" sibTransId="{12F01DDE-602F-42FE-87CD-F908569B1F4D}"/>
    <dgm:cxn modelId="{8D5ABB14-9C4E-4057-BEBE-F31577348298}" type="presOf" srcId="{DC5F1C50-17C2-4FBF-82FB-B33465DD0AE2}" destId="{3875FFD5-1152-4E9E-B0BF-9B92DCD27D59}" srcOrd="0" destOrd="0" presId="urn:microsoft.com/office/officeart/2005/8/layout/matrix2"/>
    <dgm:cxn modelId="{95732013-CD4C-4DE8-9B17-80B412291074}" type="presOf" srcId="{18C9135E-1D2C-44D0-8C06-BFEAA90EF036}" destId="{F459B1CB-232C-4316-8015-C13AB51438E8}" srcOrd="0" destOrd="2" presId="urn:microsoft.com/office/officeart/2005/8/layout/matrix2"/>
    <dgm:cxn modelId="{04D5EC50-F73D-4F66-AF43-D9E9860FEEC1}" srcId="{0D86FB1A-8F1B-4822-8F81-448411CAD3D1}" destId="{6871130A-D2E9-4FB3-9BF9-51F4568EDA87}" srcOrd="0" destOrd="0" parTransId="{58B084E8-F1A6-41D5-B445-F1413DFFC83E}" sibTransId="{0686E7E0-229B-4A07-B054-5F1D99BCE3E3}"/>
    <dgm:cxn modelId="{B727AEC0-9231-4E80-825E-269B34E5BE15}" srcId="{DC5F1C50-17C2-4FBF-82FB-B33465DD0AE2}" destId="{FF0D9507-17B9-4B6A-95EC-CA86078082FC}" srcOrd="1" destOrd="0" parTransId="{35683097-0DA7-43E8-971F-3B3E61833045}" sibTransId="{9212FFCB-3882-4644-ABA4-6417214A0F49}"/>
    <dgm:cxn modelId="{22F7912D-C43F-415F-9D46-E25ABA44D6E4}" srcId="{4BA884AB-641A-4B4D-AB2B-BB76327BDAD2}" destId="{DC5F1C50-17C2-4FBF-82FB-B33465DD0AE2}" srcOrd="2" destOrd="0" parTransId="{3A9C61DE-0FDF-4A51-8522-5A33D3BA41BC}" sibTransId="{C3BDE9A5-4CE1-4F4C-AD8E-91AC42320FE7}"/>
    <dgm:cxn modelId="{D79F3CD6-3DA5-47FC-B362-4E836C303CD0}" type="presOf" srcId="{A7C4F95C-F32E-4417-A5A4-CB0D33AA2866}" destId="{9090F1C0-680C-47F3-A607-BE2ABFFF4BE0}" srcOrd="0" destOrd="1" presId="urn:microsoft.com/office/officeart/2005/8/layout/matrix2"/>
    <dgm:cxn modelId="{A17A02D7-908A-486A-90A4-D3F36F1D507C}" type="presParOf" srcId="{4D488444-ACE6-4C70-A0AF-E32CB677CFC2}" destId="{1066165A-3451-47C9-8ECF-BD6B33B1420E}" srcOrd="0" destOrd="0" presId="urn:microsoft.com/office/officeart/2005/8/layout/matrix2"/>
    <dgm:cxn modelId="{379AB279-B41E-4978-AB5F-15446FD4A07A}" type="presParOf" srcId="{4D488444-ACE6-4C70-A0AF-E32CB677CFC2}" destId="{F459B1CB-232C-4316-8015-C13AB51438E8}" srcOrd="1" destOrd="0" presId="urn:microsoft.com/office/officeart/2005/8/layout/matrix2"/>
    <dgm:cxn modelId="{04A86D03-4182-43DD-BB96-76F02B2F0B1D}" type="presParOf" srcId="{4D488444-ACE6-4C70-A0AF-E32CB677CFC2}" destId="{9090F1C0-680C-47F3-A607-BE2ABFFF4BE0}" srcOrd="2" destOrd="0" presId="urn:microsoft.com/office/officeart/2005/8/layout/matrix2"/>
    <dgm:cxn modelId="{6C0444B6-F498-4308-A178-54DED81E2921}" type="presParOf" srcId="{4D488444-ACE6-4C70-A0AF-E32CB677CFC2}" destId="{3875FFD5-1152-4E9E-B0BF-9B92DCD27D59}" srcOrd="3" destOrd="0" presId="urn:microsoft.com/office/officeart/2005/8/layout/matrix2"/>
    <dgm:cxn modelId="{DD57A1DB-FFAE-4DE2-9EE0-DD1D40A89E41}" type="presParOf" srcId="{4D488444-ACE6-4C70-A0AF-E32CB677CFC2}" destId="{C77E41FC-0488-428B-BDE8-8417A0C22814}" srcOrd="4" destOrd="0" presId="urn:microsoft.com/office/officeart/2005/8/layout/matrix2"/>
  </dgm:cxnLst>
  <dgm:bg/>
  <dgm:whole>
    <a:ln w="9525" cap="flat" cmpd="sng" algn="ctr">
      <a:solidFill>
        <a:schemeClr val="accent1"/>
      </a:solidFill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 xmlns:r="http://schemas.openxmlformats.org/officeDocument/2006/relationships">
  <dgm:ptLst>
    <dgm:pt modelId="{4BA884AB-641A-4B4D-AB2B-BB76327BDAD2}" type="doc">
      <dgm:prSet loTypeId="urn:microsoft.com/office/officeart/2005/8/layout/matrix2" loCatId="matrix" qsTypeId="urn:microsoft.com/office/officeart/2005/8/quickstyle/3d3" qsCatId="3D" csTypeId="urn:microsoft.com/office/officeart/2005/8/colors/accent1_2" csCatId="accent1" phldr="1"/>
      <dgm:spPr bwMode="auto"/>
      <dgm:t>
        <a:bodyPr/>
        <a:lstStyle/>
        <a:p>
          <a:pPr>
            <a:defRPr/>
          </a:pPr>
          <a:endParaRPr lang="ru-RU"/>
        </a:p>
      </dgm:t>
    </dgm:pt>
    <dgm:pt modelId="{57A741EC-38BC-4300-9B43-C5F4986E8150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Январь-июнь 2025 года                      4</a:t>
          </a:r>
          <a:r>
            <a:rPr lang="en-US" sz="1300">
              <a:latin typeface="Times New Roman"/>
              <a:cs typeface="Times New Roman"/>
            </a:rPr>
            <a:t> </a:t>
          </a:r>
          <a:r>
            <a:rPr lang="ru-RU" sz="1300">
              <a:latin typeface="Times New Roman"/>
              <a:cs typeface="Times New Roman"/>
            </a:rPr>
            <a:t>578,6</a:t>
          </a:r>
          <a:r>
            <a:rPr lang="ru-RU" sz="1300" u="sng">
              <a:latin typeface="Times New Roman"/>
              <a:cs typeface="Times New Roman"/>
            </a:rPr>
            <a:t>  млн рублей</a:t>
          </a:r>
          <a:endParaRPr/>
        </a:p>
      </dgm:t>
    </dgm:pt>
    <dgm:pt modelId="{21B1E65F-4971-4BCC-BD65-473440CD5469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</dgm:t>
    </dgm:pt>
    <dgm:pt modelId="{4E2DBB66-F8E8-4A8B-A350-00D5423738D4}" type="sibTrans" cxnId="{0688E0CB-BFF6-4D9D-8C13-6D54962C350C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BC8E41D4-7F46-41D9-B55B-390F70FC1F17}" type="parTrans" cxnId="{0688E0CB-BFF6-4D9D-8C13-6D54962C350C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CA014434-535A-46EE-BBD6-ABBDD0943465}" type="sibTrans" cxnId="{5CDD13F6-EA3E-4ABA-A10B-5027E451900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D5E9E66E-B5B8-4B03-9F55-89ED605F5A9B}" type="parTrans" cxnId="{5CDD13F6-EA3E-4ABA-A10B-5027E451900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D39AC1C2-1F2D-4300-897F-C52C559185E6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Добыча полезных </a:t>
          </a:r>
          <a:r>
            <a:rPr lang="ru-RU" sz="1300" b="1">
              <a:latin typeface="Times New Roman"/>
              <a:cs typeface="Times New Roman"/>
            </a:rPr>
            <a:t>ископаемых</a:t>
          </a:r>
          <a:endParaRPr lang="ru-RU" sz="1300" b="1">
            <a:latin typeface="Times New Roman"/>
            <a:cs typeface="Times New Roman"/>
          </a:endParaRPr>
        </a:p>
      </dgm:t>
    </dgm:pt>
    <dgm:pt modelId="{E4FADDFC-8D28-403F-AAD1-A328759E94AD}" type="sibTrans" cxnId="{84261BE3-68DF-40D2-B9B8-CE7662917D4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A804FA38-4A3C-4932-AF23-AFDCCB6C951B}" type="parTrans" cxnId="{84261BE3-68DF-40D2-B9B8-CE7662917D4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5D32DB09-8EBC-4F27-BBBB-AD74F517D0BD}">
      <dgm:prSet phldrT="[Текст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</dgm:t>
    </dgm:pt>
    <dgm:pt modelId="{AB072D5F-8103-4910-BA73-7BB93D15ED52}" type="sibTrans" cxnId="{CE6B817B-3F69-4560-BAD7-61DC36183FE3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1CBA65B1-1BE7-40F2-ADB1-09CA38FDC1E8}" type="parTrans" cxnId="{CE6B817B-3F69-4560-BAD7-61DC36183FE3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A7C4F95C-F32E-4417-A5A4-CB0D33AA2866}">
      <dgm:prSet phldrT="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Обрабатывающие производства</a:t>
          </a:r>
          <a:endParaRPr lang="ru-RU" sz="1300" b="1">
            <a:latin typeface="Times New Roman"/>
            <a:cs typeface="Times New Roman"/>
          </a:endParaRPr>
        </a:p>
      </dgm:t>
    </dgm:pt>
    <dgm:pt modelId="{234A0B54-EF93-4554-89E4-E510D88E8A2A}" type="sibTrans" cxnId="{86A24EF3-FF2D-4C44-AD56-D4CFE37436D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34E1943-19E2-47D0-83E4-5E69123A8E44}" type="parTrans" cxnId="{86A24EF3-FF2D-4C44-AD56-D4CFE37436D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27577A4D-02A7-47A9-A722-CA5DA797FA27}">
      <dgm:prSet phldrT="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Январь-июнь 2024 года                      1 234,7 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</dgm:t>
    </dgm:pt>
    <dgm:pt modelId="{2912893C-F551-42E2-BB64-F6960D2960E7}" type="sibTrans" cxnId="{387A88C3-A9C7-4AFB-A2D4-ADAEB2A7491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198EA7C1-9CF4-4505-A3B0-902D0E31EECE}" type="parTrans" cxnId="{387A88C3-A9C7-4AFB-A2D4-ADAEB2A7491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4C26001-F34B-4C84-8257-D28BE33ABA7B}">
      <dgm:prSet phldrT="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>
            <a:latin typeface="Times New Roman"/>
            <a:cs typeface="Times New Roman"/>
          </a:endParaRPr>
        </a:p>
        <a:p>
          <a:pPr marL="114300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Январь-июнь 2025 года                       1 077,0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</dgm:t>
    </dgm:pt>
    <dgm:pt modelId="{377F96AD-09C7-4EAA-92D7-1258BA554288}" type="sibTrans" cxnId="{5FB6348A-81FE-4EC6-B4A2-E2C548008A52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712D6BB0-3F50-46A4-84A8-EEC2AE4A0D70}" type="parTrans" cxnId="{5FB6348A-81FE-4EC6-B4A2-E2C548008A52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DC5F1C50-17C2-4FBF-82FB-B33465DD0AE2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 b="1">
              <a:latin typeface="Times New Roman"/>
              <a:cs typeface="Times New Roman"/>
            </a:rPr>
            <a:t>Водоснабжение, водоотведение, организация сбора и утилизации отходов, деятельность по ликвидации загрязнений</a:t>
          </a:r>
          <a:endParaRPr/>
        </a:p>
      </dgm:t>
    </dgm:pt>
    <dgm:pt modelId="{C3BDE9A5-4CE1-4F4C-AD8E-91AC42320FE7}" type="sibTrans" cxnId="{22F7912D-C43F-415F-9D46-E25ABA44D6E4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3A9C61DE-0FDF-4A51-8522-5A33D3BA41BC}" type="parTrans" cxnId="{22F7912D-C43F-415F-9D46-E25ABA44D6E4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9B6A5CD3-5AA0-4E14-9898-6ADE4DE65774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>
              <a:latin typeface="Times New Roman"/>
              <a:cs typeface="Times New Roman"/>
            </a:rPr>
            <a:t>Январь-июнь 20</a:t>
          </a:r>
          <a:r>
            <a:rPr lang="en-US" sz="1250">
              <a:latin typeface="Times New Roman"/>
              <a:cs typeface="Times New Roman"/>
            </a:rPr>
            <a:t>2</a:t>
          </a:r>
          <a:r>
            <a:rPr lang="ru-RU" sz="1250">
              <a:latin typeface="Times New Roman"/>
              <a:cs typeface="Times New Roman"/>
            </a:rPr>
            <a:t>4 года                  184,7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 lang="ru-RU" sz="1250" u="sng"/>
        </a:p>
      </dgm:t>
    </dgm:pt>
    <dgm:pt modelId="{AB00B490-335D-455B-B7CA-651AEB3B8E44}" type="sibTrans" cxnId="{12A53E7F-A7BC-44AF-8B86-E84CFBB4CA5F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A2B4996C-98E6-4532-8819-A043046504BE}" type="parTrans" cxnId="{12A53E7F-A7BC-44AF-8B86-E84CFBB4CA5F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FF0D9507-17B9-4B6A-95EC-CA86078082FC}">
      <dgm:prSet phldrT="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>
              <a:latin typeface="Times New Roman"/>
              <a:cs typeface="Times New Roman"/>
            </a:rPr>
            <a:t>Январь-июнь 2025 года                    286,2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/>
        </a:p>
      </dgm:t>
    </dgm:pt>
    <dgm:pt modelId="{9212FFCB-3882-4644-ABA4-6417214A0F49}" type="sibTrans" cxnId="{B727AEC0-9231-4E80-825E-269B34E5BE15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35683097-0DA7-43E8-971F-3B3E61833045}" type="parTrans" cxnId="{B727AEC0-9231-4E80-825E-269B34E5BE15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0D86FB1A-8F1B-4822-8F81-448411CAD3D1}">
      <dgm:prSet phldrT="[Текст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 bwMode="auto">
        <a:effectLst/>
      </dgm:spPr>
      <dgm:t>
        <a:bodyPr vert="horz" anchor="t"/>
        <a:lstStyle/>
        <a:p>
          <a:pPr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Обеспечение электроэнергией, газом и паром; кондиционирование воздуха </a:t>
          </a:r>
          <a:r>
            <a:rPr lang="ru-RU" sz="1300" b="1">
              <a:latin typeface="Times New Roman"/>
              <a:cs typeface="Times New Roman"/>
            </a:rPr>
            <a:t>                </a:t>
          </a:r>
          <a:endParaRPr lang="ru-RU" sz="1300" b="1">
            <a:latin typeface="Times New Roman"/>
            <a:cs typeface="Times New Roman"/>
          </a:endParaRPr>
        </a:p>
      </dgm:t>
    </dgm:pt>
    <dgm:pt modelId="{12F01DDE-602F-42FE-87CD-F908569B1F4D}" type="sibTrans" cxnId="{73334C84-362B-4CDF-92A7-CB3E02016F4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C1791761-F695-4AD3-9BA6-A2A9A590DB59}" type="parTrans" cxnId="{73334C84-362B-4CDF-92A7-CB3E02016F4B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871130A-D2E9-4FB3-9BF9-51F4568EDA87}">
      <dgm:prSet phldrT="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 bwMode="auto">
        <a:effectLst/>
      </dgm:spPr>
      <dgm:t>
        <a:bodyPr vert="horz" anchor="t"/>
        <a:lstStyle/>
        <a:p>
          <a:pPr marL="114300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0" i="0" u="none" strike="noStrike" cap="none" spc="0">
              <a:solidFill>
                <a:schemeClr val="lt1"/>
              </a:solidFill>
              <a:latin typeface="Times New Roman"/>
              <a:ea typeface="Times New Roman"/>
              <a:cs typeface="Times New Roman"/>
            </a:rPr>
            <a:t>Январь-июнь 20</a:t>
          </a:r>
          <a:r>
            <a:rPr lang="en-US" sz="1300" b="0" i="0" u="none" strike="noStrike" cap="none" spc="0">
              <a:solidFill>
                <a:schemeClr val="lt1"/>
              </a:solidFill>
              <a:latin typeface="Times New Roman"/>
              <a:ea typeface="Times New Roman"/>
              <a:cs typeface="Times New Roman"/>
            </a:rPr>
            <a:t>2</a:t>
          </a:r>
          <a:r>
            <a:rPr lang="ru-RU" sz="1300" b="0" i="0" u="none" strike="noStrike" cap="none" spc="0">
              <a:solidFill>
                <a:schemeClr val="lt1"/>
              </a:solidFill>
              <a:latin typeface="Times New Roman"/>
              <a:ea typeface="Times New Roman"/>
              <a:cs typeface="Times New Roman"/>
            </a:rPr>
            <a:t>4 года                  2 845,4</a:t>
          </a:r>
          <a:r>
            <a:rPr lang="ru-RU" sz="1300" b="0" i="0" u="sng" strike="noStrike" cap="none" spc="0">
              <a:solidFill>
                <a:schemeClr val="lt1"/>
              </a:solidFill>
              <a:latin typeface="Times New Roman"/>
              <a:ea typeface="Times New Roman"/>
              <a:cs typeface="Times New Roman"/>
            </a:rPr>
            <a:t> млн рублей</a:t>
          </a:r>
          <a:endParaRPr sz="1300" u="sng"/>
        </a:p>
        <a:p>
          <a:pPr marL="114300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Январь-июнь 2025 года                                2 165,6</a:t>
          </a:r>
          <a:r>
            <a:rPr lang="ru-RU" sz="1300" u="sng">
              <a:latin typeface="Times New Roman"/>
              <a:cs typeface="Times New Roman"/>
            </a:rPr>
            <a:t>   млн рублей</a:t>
          </a:r>
          <a:endParaRPr/>
        </a:p>
      </dgm:t>
    </dgm:pt>
    <dgm:pt modelId="{0686E7E0-229B-4A07-B054-5F1D99BCE3E3}" type="sibTrans" cxnId="{04D5EC50-F73D-4F66-AF43-D9E9860FEEC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58B084E8-F1A6-41D5-B445-F1413DFFC83E}" type="parTrans" cxnId="{04D5EC50-F73D-4F66-AF43-D9E9860FEEC1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B526B1F5-31F5-4D53-B65E-50932915C7EC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u="sng">
            <a:latin typeface="Times New Roman"/>
            <a:cs typeface="Times New Roman"/>
          </a:endParaRPr>
        </a:p>
      </dgm:t>
    </dgm:pt>
    <dgm:pt modelId="{6E1477F4-913B-4CE1-80A7-6ABE80205B92}" type="parTrans" cxnId="{C386CF7B-063C-4453-9D4D-CB8C090F476C}">
      <dgm:prSet/>
      <dgm:spPr bwMode="auto"/>
    </dgm:pt>
    <dgm:pt modelId="{59625E01-27FE-4056-8E6F-19E967D20626}" type="sibTrans" cxnId="{C386CF7B-063C-4453-9D4D-CB8C090F476C}">
      <dgm:prSet/>
      <dgm:spPr bwMode="auto"/>
    </dgm:pt>
    <dgm:pt modelId="{23D53E1A-27A4-4372-8DC5-C4652012DFAE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 bwMode="auto"/>
      <dgm:t>
        <a:bodyPr vert="horz" anchor="t"/>
        <a:lstStyle/>
        <a:p>
          <a:pPr marL="114300" indent="-114300" algn="ctr" defTabSz="577846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>
              <a:latin typeface="Times New Roman"/>
              <a:cs typeface="Times New Roman"/>
            </a:rPr>
            <a:t>Январь-июнь 2024года                        5 339,4 </a:t>
          </a:r>
          <a:r>
            <a:rPr lang="ru-RU" sz="1300" u="sng">
              <a:latin typeface="Times New Roman"/>
              <a:cs typeface="Times New Roman"/>
            </a:rPr>
            <a:t>млн рублей</a:t>
          </a:r>
          <a:endParaRPr lang="ru-RU" sz="1300" b="1">
            <a:latin typeface="Times New Roman"/>
            <a:cs typeface="Times New Roman"/>
          </a:endParaRPr>
        </a:p>
      </dgm:t>
    </dgm:pt>
    <dgm:pt modelId="{50CB338E-FBC8-4C05-A65A-2CDE1A1E897B}" type="parTrans" cxnId="{E72F221A-EE5E-4B39-9C13-92544AA9EDB8}">
      <dgm:prSet/>
      <dgm:spPr bwMode="auto"/>
    </dgm:pt>
    <dgm:pt modelId="{01D9C3CB-E046-4616-A673-9810D8A03137}" type="sibTrans" cxnId="{E72F221A-EE5E-4B39-9C13-92544AA9EDB8}">
      <dgm:prSet/>
      <dgm:spPr bwMode="auto"/>
    </dgm:pt>
    <dgm:pt modelId="{4D488444-ACE6-4C70-A0AF-E32CB677CFC2}" type="pres">
      <dgm:prSet presAssocID="{4BA884AB-641A-4B4D-AB2B-BB76327BDAD2}" presName="matrix" presStyleCnt="0">
        <dgm:presLayoutVars>
          <dgm:chMax val="1"/>
          <dgm:dir val="norm"/>
          <dgm:resizeHandles val="exact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1066165A-3451-47C9-8ECF-BD6B33B1420E}" type="pres">
      <dgm:prSet presAssocID="{4BA884AB-641A-4B4D-AB2B-BB76327BDAD2}" presName="axisShape" presStyleLbl="bgShp" presStyleIdx="0" presStyleCnt="1"/>
      <dgm:spPr bwMode="auto"/>
      <dgm:t>
        <a:bodyPr/>
        <a:lstStyle/>
        <a:p>
          <a:pPr>
            <a:defRPr/>
          </a:pPr>
          <a:endParaRPr lang="ru-RU"/>
        </a:p>
      </dgm:t>
    </dgm:pt>
    <dgm:pt modelId="{F459B1CB-232C-4316-8015-C13AB51438E8}" type="pres">
      <dgm:prSet custLinFactNeighborX="1991" custLinFactNeighborY="4093" presAssocID="{4BA884AB-641A-4B4D-AB2B-BB76327BDAD2}" presName="rect1" presStyleLbl="node1" presStyleIdx="0" presStyleCnt="4">
        <dgm:presLayoutVars>
          <dgm:chMax val="0"/>
          <dgm:chPref val="0"/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9090F1C0-680C-47F3-A607-BE2ABFFF4BE0}" type="pres">
      <dgm:prSet custLinFactNeighborX="2547" custLinFactNeighborY="3561" presAssocID="{4BA884AB-641A-4B4D-AB2B-BB76327BDAD2}" presName="rect2" presStyleLbl="node1" presStyleIdx="1" presStyleCnt="4">
        <dgm:presLayoutVars>
          <dgm:chMax val="0"/>
          <dgm:chPref val="0"/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3875FFD5-1152-4E9E-B0BF-9B92DCD27D59}" type="pres">
      <dgm:prSet custLinFactNeighborX="2589" custLinFactNeighborY="2029" custScaleX="101194" custScaleY="114614" presAssocID="{4BA884AB-641A-4B4D-AB2B-BB76327BDAD2}" presName="rect3" presStyleLbl="node1" presStyleIdx="2" presStyleCnt="4">
        <dgm:presLayoutVars>
          <dgm:chMax val="0"/>
          <dgm:chPref val="0"/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  <dgm:pt modelId="{C77E41FC-0488-428B-BDE8-8417A0C22814}" type="pres">
      <dgm:prSet custLinFactNeighborX="2547" custLinFactNeighborY="1192" custScaleY="110000" presAssocID="{4BA884AB-641A-4B4D-AB2B-BB76327BDAD2}" presName="rect4" presStyleLbl="node1" presStyleIdx="3" presStyleCnt="4">
        <dgm:presLayoutVars>
          <dgm:chMax val="0"/>
          <dgm:chPref val="0"/>
          <dgm:bulletEnabled val="1"/>
        </dgm:presLayoutVars>
      </dgm:prSet>
      <dgm:spPr bwMode="auto"/>
      <dgm:t>
        <a:bodyPr/>
        <a:lstStyle/>
        <a:p>
          <a:pPr>
            <a:defRPr/>
          </a:pPr>
          <a:endParaRPr lang="ru-RU"/>
        </a:p>
      </dgm:t>
    </dgm:pt>
  </dgm:ptLst>
  <dgm:cxnLst>
    <dgm:cxn modelId="{84261BE3-68DF-40D2-B9B8-CE7662917D41}" srcId="{21B1E65F-4971-4BCC-BD65-473440CD5469}" destId="{D39AC1C2-1F2D-4300-897F-C52C559185E6}" srcOrd="0" destOrd="0" parTransId="{A804FA38-4A3C-4932-AF23-AFDCCB6C951B}" sibTransId="{E4FADDFC-8D28-403F-AAD1-A328759E94AD}"/>
    <dgm:cxn modelId="{5FB6348A-81FE-4EC6-B4A2-E2C548008A52}" srcId="{5D32DB09-8EBC-4F27-BBBB-AD74F517D0BD}" destId="{64C26001-F34B-4C84-8257-D28BE33ABA7B}" srcOrd="2" destOrd="0" parTransId="{712D6BB0-3F50-46A4-84A8-EEC2AE4A0D70}" sibTransId="{377F96AD-09C7-4EAA-92D7-1258BA554288}"/>
    <dgm:cxn modelId="{DBB234F3-FA52-49A8-A9A0-EC74D823FFDA}" type="presOf" srcId="{4BA884AB-641A-4B4D-AB2B-BB76327BDAD2}" destId="{4D488444-ACE6-4C70-A0AF-E32CB677CFC2}" srcOrd="0" destOrd="0" presId="urn:microsoft.com/office/officeart/2005/8/layout/matrix2"/>
    <dgm:cxn modelId="{12A53E7F-A7BC-44AF-8B86-E84CFBB4CA5F}" srcId="{DC5F1C50-17C2-4FBF-82FB-B33465DD0AE2}" destId="{9B6A5CD3-5AA0-4E14-9898-6ADE4DE65774}" srcOrd="0" destOrd="0" parTransId="{A2B4996C-98E6-4532-8819-A043046504BE}" sibTransId="{AB00B490-335D-455B-B7CA-651AEB3B8E44}"/>
    <dgm:cxn modelId="{387A88C3-A9C7-4AFB-A2D4-ADAEB2A7491B}" srcId="{5D32DB09-8EBC-4F27-BBBB-AD74F517D0BD}" destId="{27577A4D-02A7-47A9-A722-CA5DA797FA27}" srcOrd="1" destOrd="0" parTransId="{198EA7C1-9CF4-4505-A3B0-902D0E31EECE}" sibTransId="{2912893C-F551-42E2-BB64-F6960D2960E7}"/>
    <dgm:cxn modelId="{86A24EF3-FF2D-4C44-AD56-D4CFE37436D1}" srcId="{5D32DB09-8EBC-4F27-BBBB-AD74F517D0BD}" destId="{A7C4F95C-F32E-4417-A5A4-CB0D33AA2866}" srcOrd="0" destOrd="0" parTransId="{634E1943-19E2-47D0-83E4-5E69123A8E44}" sibTransId="{234A0B54-EF93-4554-89E4-E510D88E8A2A}"/>
    <dgm:cxn modelId="{1283BC07-35B1-4F93-A001-EDB1FA034FE4}" type="presOf" srcId="{0D86FB1A-8F1B-4822-8F81-448411CAD3D1}" destId="{C77E41FC-0488-428B-BDE8-8417A0C22814}" srcOrd="0" destOrd="0" presId="urn:microsoft.com/office/officeart/2005/8/layout/matrix2"/>
    <dgm:cxn modelId="{5CDD13F6-EA3E-4ABA-A10B-5027E4519001}" srcId="{21B1E65F-4971-4BCC-BD65-473440CD5469}" destId="{57A741EC-38BC-4300-9B43-C5F4986E8150}" srcOrd="3" destOrd="0" parTransId="{D5E9E66E-B5B8-4B03-9F55-89ED605F5A9B}" sibTransId="{CA014434-535A-46EE-BBD6-ABBDD0943465}"/>
    <dgm:cxn modelId="{BB5D91B3-BCBE-4E40-99AC-5FC98043E3A7}" type="presOf" srcId="{23D53E1A-27A4-4372-8DC5-C4652012DFAE}" destId="{F459B1CB-232C-4316-8015-C13AB51438E8}" srcOrd="0" destOrd="2" presId="urn:microsoft.com/office/officeart/2005/8/layout/matrix2"/>
    <dgm:cxn modelId="{D6560793-4857-4A2D-BC8D-BBE77C245618}" type="presOf" srcId="{D39AC1C2-1F2D-4300-897F-C52C559185E6}" destId="{F459B1CB-232C-4316-8015-C13AB51438E8}" srcOrd="0" destOrd="1" presId="urn:microsoft.com/office/officeart/2005/8/layout/matrix2"/>
    <dgm:cxn modelId="{2EB76B23-AD4D-403F-8FF8-CF895C6B0F36}" type="presOf" srcId="{6871130A-D2E9-4FB3-9BF9-51F4568EDA87}" destId="{C77E41FC-0488-428B-BDE8-8417A0C22814}" srcOrd="0" destOrd="1" presId="urn:microsoft.com/office/officeart/2005/8/layout/matrix2"/>
    <dgm:cxn modelId="{D5186B75-9B4E-4DCF-AB4A-E0696AEAD4D2}" type="presOf" srcId="{64C26001-F34B-4C84-8257-D28BE33ABA7B}" destId="{9090F1C0-680C-47F3-A607-BE2ABFFF4BE0}" srcOrd="0" destOrd="3" presId="urn:microsoft.com/office/officeart/2005/8/layout/matrix2"/>
    <dgm:cxn modelId="{BC2F3C77-7632-431C-88A6-AA85A146E581}" type="presOf" srcId="{57A741EC-38BC-4300-9B43-C5F4986E8150}" destId="{F459B1CB-232C-4316-8015-C13AB51438E8}" srcOrd="0" destOrd="4" presId="urn:microsoft.com/office/officeart/2005/8/layout/matrix2"/>
    <dgm:cxn modelId="{C386CF7B-063C-4453-9D4D-CB8C090F476C}" srcId="{21B1E65F-4971-4BCC-BD65-473440CD5469}" destId="{B526B1F5-31F5-4D53-B65E-50932915C7EC}" srcOrd="2" destOrd="0" parTransId="{6E1477F4-913B-4CE1-80A7-6ABE80205B92}" sibTransId="{59625E01-27FE-4056-8E6F-19E967D20626}"/>
    <dgm:cxn modelId="{E72F221A-EE5E-4B39-9C13-92544AA9EDB8}" srcId="{21B1E65F-4971-4BCC-BD65-473440CD5469}" destId="{23D53E1A-27A4-4372-8DC5-C4652012DFAE}" srcOrd="1" destOrd="0" parTransId="{50CB338E-FBC8-4C05-A65A-2CDE1A1E897B}" sibTransId="{01D9C3CB-E046-4616-A673-9810D8A03137}"/>
    <dgm:cxn modelId="{5FF52F41-A53B-4067-BD95-5E7562EE71DC}" type="presOf" srcId="{21B1E65F-4971-4BCC-BD65-473440CD5469}" destId="{F459B1CB-232C-4316-8015-C13AB51438E8}" srcOrd="0" destOrd="0" presId="urn:microsoft.com/office/officeart/2005/8/layout/matrix2"/>
    <dgm:cxn modelId="{CE6B817B-3F69-4560-BAD7-61DC36183FE3}" srcId="{4BA884AB-641A-4B4D-AB2B-BB76327BDAD2}" destId="{5D32DB09-8EBC-4F27-BBBB-AD74F517D0BD}" srcOrd="1" destOrd="0" parTransId="{1CBA65B1-1BE7-40F2-ADB1-09CA38FDC1E8}" sibTransId="{AB072D5F-8103-4910-BA73-7BB93D15ED52}"/>
    <dgm:cxn modelId="{1F92C0A2-AB18-40B1-BE80-50E880F5EE7F}" type="presOf" srcId="{27577A4D-02A7-47A9-A722-CA5DA797FA27}" destId="{9090F1C0-680C-47F3-A607-BE2ABFFF4BE0}" srcOrd="0" destOrd="2" presId="urn:microsoft.com/office/officeart/2005/8/layout/matrix2"/>
    <dgm:cxn modelId="{D5F43686-87E9-4E58-8898-B24D7011EDED}" type="presOf" srcId="{5D32DB09-8EBC-4F27-BBBB-AD74F517D0BD}" destId="{9090F1C0-680C-47F3-A607-BE2ABFFF4BE0}" srcOrd="0" destOrd="0" presId="urn:microsoft.com/office/officeart/2005/8/layout/matrix2"/>
    <dgm:cxn modelId="{C043522E-F55B-49BA-ADCD-4CADEB8654ED}" type="presOf" srcId="{FF0D9507-17B9-4B6A-95EC-CA86078082FC}" destId="{3875FFD5-1152-4E9E-B0BF-9B92DCD27D59}" srcOrd="0" destOrd="2" presId="urn:microsoft.com/office/officeart/2005/8/layout/matrix2"/>
    <dgm:cxn modelId="{0688E0CB-BFF6-4D9D-8C13-6D54962C350C}" srcId="{4BA884AB-641A-4B4D-AB2B-BB76327BDAD2}" destId="{21B1E65F-4971-4BCC-BD65-473440CD5469}" srcOrd="0" destOrd="0" parTransId="{BC8E41D4-7F46-41D9-B55B-390F70FC1F17}" sibTransId="{4E2DBB66-F8E8-4A8B-A350-00D5423738D4}"/>
    <dgm:cxn modelId="{BDDB067E-54BE-455A-94EB-1D4786CD3D71}" type="presOf" srcId="{9B6A5CD3-5AA0-4E14-9898-6ADE4DE65774}" destId="{3875FFD5-1152-4E9E-B0BF-9B92DCD27D59}" srcOrd="0" destOrd="1" presId="urn:microsoft.com/office/officeart/2005/8/layout/matrix2"/>
    <dgm:cxn modelId="{73334C84-362B-4CDF-92A7-CB3E02016F4B}" srcId="{4BA884AB-641A-4B4D-AB2B-BB76327BDAD2}" destId="{0D86FB1A-8F1B-4822-8F81-448411CAD3D1}" srcOrd="3" destOrd="0" parTransId="{C1791761-F695-4AD3-9BA6-A2A9A590DB59}" sibTransId="{12F01DDE-602F-42FE-87CD-F908569B1F4D}"/>
    <dgm:cxn modelId="{8D5ABB14-9C4E-4057-BEBE-F31577348298}" type="presOf" srcId="{DC5F1C50-17C2-4FBF-82FB-B33465DD0AE2}" destId="{3875FFD5-1152-4E9E-B0BF-9B92DCD27D59}" srcOrd="0" destOrd="0" presId="urn:microsoft.com/office/officeart/2005/8/layout/matrix2"/>
    <dgm:cxn modelId="{04D5EC50-F73D-4F66-AF43-D9E9860FEEC1}" srcId="{0D86FB1A-8F1B-4822-8F81-448411CAD3D1}" destId="{6871130A-D2E9-4FB3-9BF9-51F4568EDA87}" srcOrd="0" destOrd="0" parTransId="{58B084E8-F1A6-41D5-B445-F1413DFFC83E}" sibTransId="{0686E7E0-229B-4A07-B054-5F1D99BCE3E3}"/>
    <dgm:cxn modelId="{96108BFB-67C5-467D-B8E0-D5782E068993}" type="presOf" srcId="{B526B1F5-31F5-4D53-B65E-50932915C7EC}" destId="{F459B1CB-232C-4316-8015-C13AB51438E8}" srcOrd="0" destOrd="3" presId="urn:microsoft.com/office/officeart/2005/8/layout/matrix2"/>
    <dgm:cxn modelId="{B727AEC0-9231-4E80-825E-269B34E5BE15}" srcId="{DC5F1C50-17C2-4FBF-82FB-B33465DD0AE2}" destId="{FF0D9507-17B9-4B6A-95EC-CA86078082FC}" srcOrd="1" destOrd="0" parTransId="{35683097-0DA7-43E8-971F-3B3E61833045}" sibTransId="{9212FFCB-3882-4644-ABA4-6417214A0F49}"/>
    <dgm:cxn modelId="{22F7912D-C43F-415F-9D46-E25ABA44D6E4}" srcId="{4BA884AB-641A-4B4D-AB2B-BB76327BDAD2}" destId="{DC5F1C50-17C2-4FBF-82FB-B33465DD0AE2}" srcOrd="2" destOrd="0" parTransId="{3A9C61DE-0FDF-4A51-8522-5A33D3BA41BC}" sibTransId="{C3BDE9A5-4CE1-4F4C-AD8E-91AC42320FE7}"/>
    <dgm:cxn modelId="{D79F3CD6-3DA5-47FC-B362-4E836C303CD0}" type="presOf" srcId="{A7C4F95C-F32E-4417-A5A4-CB0D33AA2866}" destId="{9090F1C0-680C-47F3-A607-BE2ABFFF4BE0}" srcOrd="0" destOrd="1" presId="urn:microsoft.com/office/officeart/2005/8/layout/matrix2"/>
    <dgm:cxn modelId="{A17A02D7-908A-486A-90A4-D3F36F1D507C}" type="presParOf" srcId="{4D488444-ACE6-4C70-A0AF-E32CB677CFC2}" destId="{1066165A-3451-47C9-8ECF-BD6B33B1420E}" srcOrd="0" destOrd="0" presId="urn:microsoft.com/office/officeart/2005/8/layout/matrix2"/>
    <dgm:cxn modelId="{379AB279-B41E-4978-AB5F-15446FD4A07A}" type="presParOf" srcId="{4D488444-ACE6-4C70-A0AF-E32CB677CFC2}" destId="{F459B1CB-232C-4316-8015-C13AB51438E8}" srcOrd="1" destOrd="0" presId="urn:microsoft.com/office/officeart/2005/8/layout/matrix2"/>
    <dgm:cxn modelId="{04A86D03-4182-43DD-BB96-76F02B2F0B1D}" type="presParOf" srcId="{4D488444-ACE6-4C70-A0AF-E32CB677CFC2}" destId="{9090F1C0-680C-47F3-A607-BE2ABFFF4BE0}" srcOrd="2" destOrd="0" presId="urn:microsoft.com/office/officeart/2005/8/layout/matrix2"/>
    <dgm:cxn modelId="{6C0444B6-F498-4308-A178-54DED81E2921}" type="presParOf" srcId="{4D488444-ACE6-4C70-A0AF-E32CB677CFC2}" destId="{3875FFD5-1152-4E9E-B0BF-9B92DCD27D59}" srcOrd="3" destOrd="0" presId="urn:microsoft.com/office/officeart/2005/8/layout/matrix2"/>
    <dgm:cxn modelId="{DD57A1DB-FFAE-4DE2-9EE0-DD1D40A89E41}" type="presParOf" srcId="{4D488444-ACE6-4C70-A0AF-E32CB677CFC2}" destId="{C77E41FC-0488-428B-BDE8-8417A0C22814}" srcOrd="4" destOrd="0" presId="urn:microsoft.com/office/officeart/2005/8/layout/matrix2"/>
  </dgm:cxnLst>
  <dgm:bg/>
  <dgm:whole>
    <a:ln w="9525" cap="flat" cmpd="sng" algn="ctr">
      <a:solidFill>
        <a:schemeClr val="accent1"/>
      </a:solidFill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1" minVer="http://schemas.openxmlformats.org/drawingml/2006/diagram"/>
    </a:ext>
  </dgm:extLst>
</dgm:dataModel>
</file>

<file path=ppt/diagrams/drawing1.xml><?xml version="1.0" encoding="utf-8"?>
<dsp:drawing xmlns:dsp="http://schemas.microsoft.com/office/drawing/2008/diagram" xmlns:dgm="http://schemas.openxmlformats.org/drawingml/2006/diagram" xmlns:a="http://schemas.openxmlformats.org/drawingml/2006/main" xmlns:r="http://schemas.openxmlformats.org/officeDocument/2006/relationships">
  <dsp:spTree>
    <dsp:nvGrpSpPr>
      <dsp:cNvPr id="1226151843" name=""/>
      <dsp:cNvGrpSpPr/>
    </dsp:nvGrpSpPr>
    <dsp:grpSpPr bwMode="auto">
      <a:xfrm>
        <a:off x="0" y="0"/>
        <a:ext cx="5538333" cy="5184576"/>
        <a:chOff x="0" y="0"/>
        <a:chExt cx="5538333" cy="5184576"/>
      </a:xfrm>
    </dsp:grpSpPr>
    <dsp:sp modelId="{1066165A-3451-47C9-8ECF-BD6B33B1420E}">
      <dsp:nvSpPr>
        <dsp:cNvPr id="0" name=""/>
        <dsp:cNvSpPr/>
      </dsp:nvSpPr>
      <dsp:spPr bwMode="auto">
        <a:xfrm>
          <a:off x="176878" y="0"/>
          <a:ext cx="5184576" cy="5184576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rgbClr val="000000"/>
        </a:lnRef>
        <a:fillRef idx="1">
          <a:srgbClr val="000000"/>
        </a:fillRef>
        <a:effectRef idx="0">
          <a:srgbClr val="000000"/>
        </a:effectRef>
        <a:fontRef idx="minor"/>
      </dsp:style>
    </dsp:sp>
    <dsp:sp modelId="{F459B1CB-232C-4316-8015-C13AB51438E8}">
      <dsp:nvSpPr>
        <dsp:cNvPr id="0" name=""/>
        <dsp:cNvSpPr/>
      </dsp:nvSpPr>
      <dsp:spPr bwMode="auto">
        <a:xfrm>
          <a:off x="555165" y="421879"/>
          <a:ext cx="2073830" cy="2073830"/>
        </a:xfrm>
        <a:prstGeom prst="roundRect">
          <a:avLst>
            <a:gd name="adj" fmla="val 16667"/>
          </a:avLst>
        </a:prstGeom>
        <a:gradFill>
          <a:gsLst>
            <a:gs pos="0">
              <a:schemeClr val="accent3">
                <a:lumMod val="95000"/>
              </a:schemeClr>
            </a:gs>
            <a:gs pos="100000">
              <a:schemeClr val="accent3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300" b="1">
              <a:latin typeface="Times New Roman"/>
              <a:cs typeface="Times New Roman"/>
            </a:rPr>
            <a:t>Добыча полезных ископаемых</a:t>
          </a:r>
          <a:endParaRPr/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300">
              <a:latin typeface="Times New Roman"/>
              <a:cs typeface="Times New Roman"/>
            </a:rPr>
            <a:t>Январь- март 2024года                        2 475,8 </a:t>
          </a:r>
          <a:r>
            <a:rPr lang="ru-RU" sz="1300" u="sng">
              <a:latin typeface="Times New Roman"/>
              <a:cs typeface="Times New Roman"/>
            </a:rPr>
            <a:t>млн рублей</a:t>
          </a:r>
          <a:endParaRPr/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endParaRPr lang="ru-RU" sz="1300" u="sng">
            <a:latin typeface="Times New Roman"/>
            <a:cs typeface="Times New Roman"/>
          </a:endParaRPr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300">
              <a:latin typeface="Times New Roman"/>
              <a:cs typeface="Times New Roman"/>
            </a:rPr>
            <a:t>Январь-март 2025 года                      2</a:t>
          </a:r>
          <a:r>
            <a:rPr lang="en-US" sz="1300">
              <a:latin typeface="Times New Roman"/>
              <a:cs typeface="Times New Roman"/>
            </a:rPr>
            <a:t> </a:t>
          </a:r>
          <a:r>
            <a:rPr lang="ru-RU" sz="1300">
              <a:latin typeface="Times New Roman"/>
              <a:cs typeface="Times New Roman"/>
            </a:rPr>
            <a:t>034,6</a:t>
          </a:r>
          <a:r>
            <a:rPr lang="ru-RU" sz="1300" u="sng">
              <a:latin typeface="Times New Roman"/>
              <a:cs typeface="Times New Roman"/>
            </a:rPr>
            <a:t>  млн рублей</a:t>
          </a:r>
          <a:endParaRPr/>
        </a:p>
      </dsp:txBody>
      <dsp:txXfrm>
        <a:off x="656401" y="523115"/>
        <a:ext cx="1871358" cy="1871358"/>
      </dsp:txXfrm>
    </dsp:sp>
    <dsp:sp modelId="{9090F1C0-680C-47F3-A607-BE2ABFFF4BE0}">
      <dsp:nvSpPr>
        <dsp:cNvPr id="0" name=""/>
        <dsp:cNvSpPr/>
      </dsp:nvSpPr>
      <dsp:spPr bwMode="auto">
        <a:xfrm>
          <a:off x="3003447" y="410846"/>
          <a:ext cx="2073830" cy="2073830"/>
        </a:xfrm>
        <a:prstGeom prst="roundRect">
          <a:avLst>
            <a:gd name="adj" fmla="val 16667"/>
          </a:avLst>
        </a:prstGeom>
        <a:gradFill>
          <a:gsLst>
            <a:gs pos="0">
              <a:schemeClr val="accent6">
                <a:lumMod val="95000"/>
              </a:schemeClr>
            </a:gs>
            <a:gs pos="100000">
              <a:schemeClr val="accent6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300" b="1">
              <a:latin typeface="Times New Roman"/>
              <a:cs typeface="Times New Roman"/>
            </a:rPr>
            <a:t>Обрабатывающие производства</a:t>
          </a:r>
          <a:endParaRPr/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300">
              <a:latin typeface="Times New Roman"/>
              <a:cs typeface="Times New Roman"/>
            </a:rPr>
            <a:t>Январь-март 2024 года                      480,8 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endParaRPr lang="ru-RU" sz="1300">
            <a:latin typeface="Times New Roman"/>
            <a:cs typeface="Times New Roman"/>
          </a:endParaRPr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300">
              <a:latin typeface="Times New Roman"/>
              <a:cs typeface="Times New Roman"/>
            </a:rPr>
            <a:t>Январь-март 2025 года                       520,8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</dsp:txBody>
      <dsp:txXfrm>
        <a:off x="3104683" y="512082"/>
        <a:ext cx="1871358" cy="1871358"/>
      </dsp:txXfrm>
    </dsp:sp>
    <dsp:sp modelId="{3875FFD5-1152-4E9E-B0BF-9B92DCD27D59}">
      <dsp:nvSpPr>
        <dsp:cNvPr id="0" name=""/>
        <dsp:cNvSpPr/>
      </dsp:nvSpPr>
      <dsp:spPr bwMode="auto">
        <a:xfrm>
          <a:off x="555186" y="2664291"/>
          <a:ext cx="2098591" cy="2376899"/>
        </a:xfrm>
        <a:prstGeom prst="roundRect">
          <a:avLst>
            <a:gd name="adj" fmla="val 16667"/>
          </a:avLst>
        </a:prstGeom>
        <a:gradFill>
          <a:gsLst>
            <a:gs pos="0">
              <a:schemeClr val="accent2">
                <a:lumMod val="95000"/>
              </a:schemeClr>
            </a:gs>
            <a:gs pos="100000">
              <a:schemeClr val="accent2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 b="1">
              <a:latin typeface="Times New Roman"/>
              <a:cs typeface="Times New Roman"/>
            </a:rPr>
            <a:t>Водоснабжение, водоотведение, организация сбора и утилизации отходов, деятельность по ликвидации загрязнений</a:t>
          </a:r>
          <a:endParaRPr/>
        </a:p>
        <a:p>
          <a:pPr marL="114300" lvl="1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250">
              <a:latin typeface="Times New Roman"/>
              <a:cs typeface="Times New Roman"/>
            </a:rPr>
            <a:t>Январь-март 20</a:t>
          </a:r>
          <a:r>
            <a:rPr lang="en-US" sz="1250">
              <a:latin typeface="Times New Roman"/>
              <a:cs typeface="Times New Roman"/>
            </a:rPr>
            <a:t>2</a:t>
          </a:r>
          <a:r>
            <a:rPr lang="ru-RU" sz="1250">
              <a:latin typeface="Times New Roman"/>
              <a:cs typeface="Times New Roman"/>
            </a:rPr>
            <a:t>4 года                  88,1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 lang="ru-RU" sz="1250" u="sng"/>
        </a:p>
        <a:p>
          <a:pPr marL="114300" lvl="1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250">
              <a:latin typeface="Times New Roman"/>
              <a:cs typeface="Times New Roman"/>
            </a:rPr>
            <a:t>Январь-март 2024 года                    88,6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/>
        </a:p>
      </dsp:txBody>
      <dsp:txXfrm>
        <a:off x="657631" y="2766736"/>
        <a:ext cx="1893701" cy="2172009"/>
      </dsp:txXfrm>
    </dsp:sp>
    <dsp:sp modelId="{C77E41FC-0488-428B-BDE8-8417A0C22814}">
      <dsp:nvSpPr>
        <dsp:cNvPr id="0" name=""/>
        <dsp:cNvSpPr/>
      </dsp:nvSpPr>
      <dsp:spPr bwMode="auto">
        <a:xfrm>
          <a:off x="3003447" y="2694776"/>
          <a:ext cx="2073830" cy="2281213"/>
        </a:xfrm>
        <a:prstGeom prst="roundRect">
          <a:avLst>
            <a:gd name="adj" fmla="val 16667"/>
          </a:avLst>
        </a:prstGeom>
        <a:gradFill>
          <a:gsLst>
            <a:gs pos="0">
              <a:schemeClr val="accent4">
                <a:lumMod val="95000"/>
              </a:schemeClr>
            </a:gs>
            <a:gs pos="100000">
              <a:schemeClr val="accent4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Обеспечение электроэнергией, газом и паром; кондиционирование воздуха                 </a:t>
          </a:r>
          <a:endParaRPr/>
        </a:p>
        <a:p>
          <a:pPr lvl="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Январь-март </a:t>
          </a:r>
          <a:r>
            <a:rPr lang="ru-RU" sz="1300">
              <a:latin typeface="Times New Roman"/>
              <a:cs typeface="Times New Roman"/>
            </a:rPr>
            <a:t>20</a:t>
          </a:r>
          <a:r>
            <a:rPr lang="en-US" sz="1300">
              <a:latin typeface="Times New Roman"/>
              <a:cs typeface="Times New Roman"/>
            </a:rPr>
            <a:t>2</a:t>
          </a:r>
          <a:r>
            <a:rPr lang="ru-RU" sz="1300">
              <a:latin typeface="Times New Roman"/>
              <a:cs typeface="Times New Roman"/>
            </a:rPr>
            <a:t>4 года                          1 256,9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  <a:p>
          <a:pPr lvl="1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endParaRPr lang="ru-RU" sz="1300" b="1">
            <a:latin typeface="Times New Roman"/>
            <a:cs typeface="Times New Roman"/>
          </a:endParaRPr>
        </a:p>
        <a:p>
          <a:pPr marL="114300" lvl="1" indent="-114300" algn="ctr" defTabSz="577848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300">
              <a:latin typeface="Times New Roman"/>
              <a:cs typeface="Times New Roman"/>
            </a:rPr>
            <a:t>Январь-март 2025 года                                1 139,6</a:t>
          </a:r>
          <a:r>
            <a:rPr lang="ru-RU" sz="1300" u="sng">
              <a:latin typeface="Times New Roman"/>
              <a:cs typeface="Times New Roman"/>
            </a:rPr>
            <a:t>   млн рублей</a:t>
          </a:r>
          <a:endParaRPr/>
        </a:p>
      </dsp:txBody>
      <dsp:txXfrm>
        <a:off x="3104683" y="2796012"/>
        <a:ext cx="1871358" cy="2078741"/>
      </dsp:txXfrm>
    </dsp:sp>
  </dsp:spTree>
</dsp:drawing>
</file>

<file path=ppt/diagrams/drawing2.xml><?xml version="1.0" encoding="utf-8"?>
<dsp:drawing xmlns:dsp="http://schemas.microsoft.com/office/drawing/2008/diagram" xmlns:dgm="http://schemas.openxmlformats.org/drawingml/2006/diagram" xmlns:a="http://schemas.openxmlformats.org/drawingml/2006/main" xmlns:r="http://schemas.openxmlformats.org/officeDocument/2006/relationships">
  <dsp:spTree>
    <dsp:nvGrpSpPr>
      <dsp:cNvPr id="2095452281" name=""/>
      <dsp:cNvGrpSpPr/>
    </dsp:nvGrpSpPr>
    <dsp:grpSpPr bwMode="auto">
      <a:xfrm>
        <a:off x="0" y="0"/>
        <a:ext cx="5538332" cy="5184576"/>
        <a:chOff x="0" y="0"/>
        <a:chExt cx="5538332" cy="5184576"/>
      </a:xfrm>
    </dsp:grpSpPr>
    <dsp:sp modelId="{1066165A-3451-47C9-8ECF-BD6B33B1420E}">
      <dsp:nvSpPr>
        <dsp:cNvPr id="0" name=""/>
        <dsp:cNvSpPr/>
      </dsp:nvSpPr>
      <dsp:spPr bwMode="auto">
        <a:xfrm>
          <a:off x="176878" y="0"/>
          <a:ext cx="5184576" cy="5184576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rgbClr val="000000"/>
        </a:lnRef>
        <a:fillRef idx="1">
          <a:srgbClr val="000000"/>
        </a:fillRef>
        <a:effectRef idx="0">
          <a:srgbClr val="000000"/>
        </a:effectRef>
        <a:fontRef idx="minor"/>
      </dsp:style>
    </dsp:sp>
    <dsp:sp modelId="{F459B1CB-232C-4316-8015-C13AB51438E8}">
      <dsp:nvSpPr>
        <dsp:cNvPr id="0" name=""/>
        <dsp:cNvSpPr/>
      </dsp:nvSpPr>
      <dsp:spPr bwMode="auto">
        <a:xfrm>
          <a:off x="555165" y="421879"/>
          <a:ext cx="2073830" cy="2073830"/>
        </a:xfrm>
        <a:prstGeom prst="roundRect">
          <a:avLst>
            <a:gd name="adj" fmla="val 16667"/>
          </a:avLst>
        </a:prstGeom>
        <a:gradFill>
          <a:gsLst>
            <a:gs pos="0">
              <a:schemeClr val="accent3">
                <a:lumMod val="95000"/>
              </a:schemeClr>
            </a:gs>
            <a:gs pos="100000">
              <a:schemeClr val="accent3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ctr" defTabSz="577847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  <a:p>
          <a:pPr marL="114300" lvl="1" indent="-114300" algn="ctr" defTabSz="577847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300" b="1">
              <a:latin typeface="Times New Roman"/>
              <a:cs typeface="Times New Roman"/>
            </a:rPr>
            <a:t>Добыча полезных </a:t>
          </a:r>
          <a:r>
            <a:rPr lang="ru-RU" sz="1300" b="1">
              <a:latin typeface="Times New Roman"/>
              <a:cs typeface="Times New Roman"/>
            </a:rPr>
            <a:t>ископаемых</a:t>
          </a:r>
          <a:endParaRPr lang="ru-RU" sz="1300" b="1">
            <a:latin typeface="Times New Roman"/>
            <a:cs typeface="Times New Roman"/>
          </a:endParaRPr>
        </a:p>
        <a:p>
          <a:pPr marL="114300" lvl="1" indent="-114300" algn="ctr" defTabSz="577847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300">
              <a:latin typeface="Times New Roman"/>
              <a:cs typeface="Times New Roman"/>
            </a:rPr>
            <a:t>Январь-июнь 2024года                        5 339,4 </a:t>
          </a:r>
          <a:r>
            <a:rPr lang="ru-RU" sz="1300" u="sng">
              <a:latin typeface="Times New Roman"/>
              <a:cs typeface="Times New Roman"/>
            </a:rPr>
            <a:t>млн рублей</a:t>
          </a:r>
          <a:endParaRPr lang="ru-RU" sz="1300" b="1">
            <a:latin typeface="Times New Roman"/>
            <a:cs typeface="Times New Roman"/>
          </a:endParaRPr>
        </a:p>
        <a:p>
          <a:pPr marL="114300" lvl="1" indent="-114300" algn="ctr" defTabSz="577847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endParaRPr lang="ru-RU" sz="1300" u="sng">
            <a:latin typeface="Times New Roman"/>
            <a:cs typeface="Times New Roman"/>
          </a:endParaRPr>
        </a:p>
        <a:p>
          <a:pPr marL="114300" lvl="1" indent="-114300" algn="ctr" defTabSz="577847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300">
              <a:latin typeface="Times New Roman"/>
              <a:cs typeface="Times New Roman"/>
            </a:rPr>
            <a:t>Январь-июнь 2025 года                      4</a:t>
          </a:r>
          <a:r>
            <a:rPr lang="en-US" sz="1300">
              <a:latin typeface="Times New Roman"/>
              <a:cs typeface="Times New Roman"/>
            </a:rPr>
            <a:t> </a:t>
          </a:r>
          <a:r>
            <a:rPr lang="ru-RU" sz="1300">
              <a:latin typeface="Times New Roman"/>
              <a:cs typeface="Times New Roman"/>
            </a:rPr>
            <a:t>578,6</a:t>
          </a:r>
          <a:r>
            <a:rPr lang="ru-RU" sz="1300" u="sng">
              <a:latin typeface="Times New Roman"/>
              <a:cs typeface="Times New Roman"/>
            </a:rPr>
            <a:t>  млн рублей</a:t>
          </a:r>
          <a:endParaRPr/>
        </a:p>
      </dsp:txBody>
      <dsp:txXfrm>
        <a:off x="656401" y="523115"/>
        <a:ext cx="1871358" cy="1871358"/>
      </dsp:txXfrm>
    </dsp:sp>
    <dsp:sp modelId="{9090F1C0-680C-47F3-A607-BE2ABFFF4BE0}">
      <dsp:nvSpPr>
        <dsp:cNvPr id="0" name=""/>
        <dsp:cNvSpPr/>
      </dsp:nvSpPr>
      <dsp:spPr bwMode="auto">
        <a:xfrm>
          <a:off x="3003446" y="410846"/>
          <a:ext cx="2073830" cy="2073830"/>
        </a:xfrm>
        <a:prstGeom prst="roundRect">
          <a:avLst>
            <a:gd name="adj" fmla="val 16667"/>
          </a:avLst>
        </a:prstGeom>
        <a:gradFill>
          <a:gsLst>
            <a:gs pos="0">
              <a:schemeClr val="accent6">
                <a:lumMod val="95000"/>
              </a:schemeClr>
            </a:gs>
            <a:gs pos="100000">
              <a:schemeClr val="accent6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ctr" defTabSz="577847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endParaRPr lang="ru-RU" sz="1300" b="1">
            <a:latin typeface="Times New Roman"/>
            <a:cs typeface="Times New Roman"/>
          </a:endParaRPr>
        </a:p>
        <a:p>
          <a:pPr marL="114300" lvl="1" indent="-114300" algn="ctr" defTabSz="577847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300" b="1">
              <a:latin typeface="Times New Roman"/>
              <a:cs typeface="Times New Roman"/>
            </a:rPr>
            <a:t>Обрабатывающие производства</a:t>
          </a:r>
          <a:endParaRPr lang="ru-RU" sz="1300" b="1">
            <a:latin typeface="Times New Roman"/>
            <a:cs typeface="Times New Roman"/>
          </a:endParaRPr>
        </a:p>
        <a:p>
          <a:pPr marL="114300" lvl="1" indent="-114300" algn="ctr" defTabSz="577847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300">
              <a:latin typeface="Times New Roman"/>
              <a:cs typeface="Times New Roman"/>
            </a:rPr>
            <a:t>Январь-июнь 2024 года                      1 234,7 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  <a:p>
          <a:pPr marL="114300" lvl="1" indent="-114300" algn="ctr" defTabSz="577847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endParaRPr lang="ru-RU" sz="1300">
            <a:latin typeface="Times New Roman"/>
            <a:cs typeface="Times New Roman"/>
          </a:endParaRPr>
        </a:p>
        <a:p>
          <a:pPr marL="114300" lvl="1" indent="-114300" algn="ctr" defTabSz="577847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300">
              <a:latin typeface="Times New Roman"/>
              <a:cs typeface="Times New Roman"/>
            </a:rPr>
            <a:t>Январь-июнь 2025 года                       1 077,0</a:t>
          </a:r>
          <a:r>
            <a:rPr lang="ru-RU" sz="1300" u="sng">
              <a:latin typeface="Times New Roman"/>
              <a:cs typeface="Times New Roman"/>
            </a:rPr>
            <a:t> млн рублей</a:t>
          </a:r>
          <a:endParaRPr/>
        </a:p>
      </dsp:txBody>
      <dsp:txXfrm>
        <a:off x="3104682" y="512082"/>
        <a:ext cx="1871358" cy="1871358"/>
      </dsp:txXfrm>
    </dsp:sp>
    <dsp:sp modelId="{3875FFD5-1152-4E9E-B0BF-9B92DCD27D59}">
      <dsp:nvSpPr>
        <dsp:cNvPr id="0" name=""/>
        <dsp:cNvSpPr/>
      </dsp:nvSpPr>
      <dsp:spPr bwMode="auto">
        <a:xfrm>
          <a:off x="555186" y="2664291"/>
          <a:ext cx="2098591" cy="2376899"/>
        </a:xfrm>
        <a:prstGeom prst="roundRect">
          <a:avLst>
            <a:gd name="adj" fmla="val 16667"/>
          </a:avLst>
        </a:prstGeom>
        <a:gradFill>
          <a:gsLst>
            <a:gs pos="0">
              <a:schemeClr val="accent2">
                <a:lumMod val="95000"/>
              </a:schemeClr>
            </a:gs>
            <a:gs pos="100000">
              <a:schemeClr val="accent2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250" b="1">
              <a:latin typeface="Times New Roman"/>
              <a:cs typeface="Times New Roman"/>
            </a:rPr>
            <a:t>Водоснабжение, водоотведение, организация сбора и утилизации отходов, деятельность по ликвидации загрязнений</a:t>
          </a:r>
          <a:endParaRPr/>
        </a:p>
        <a:p>
          <a:pPr marL="114300" lvl="1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250">
              <a:latin typeface="Times New Roman"/>
              <a:cs typeface="Times New Roman"/>
            </a:rPr>
            <a:t>Январь-июнь 20</a:t>
          </a:r>
          <a:r>
            <a:rPr lang="en-US" sz="1250">
              <a:latin typeface="Times New Roman"/>
              <a:cs typeface="Times New Roman"/>
            </a:rPr>
            <a:t>2</a:t>
          </a:r>
          <a:r>
            <a:rPr lang="ru-RU" sz="1250">
              <a:latin typeface="Times New Roman"/>
              <a:cs typeface="Times New Roman"/>
            </a:rPr>
            <a:t>4 года                  184,7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 lang="ru-RU" sz="1250" u="sng"/>
        </a:p>
        <a:p>
          <a:pPr marL="114300" lvl="1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250">
              <a:latin typeface="Times New Roman"/>
              <a:cs typeface="Times New Roman"/>
            </a:rPr>
            <a:t>Январь-июнь 2025 года                    286,2</a:t>
          </a:r>
          <a:r>
            <a:rPr lang="ru-RU" sz="1250" u="sng">
              <a:latin typeface="Times New Roman"/>
              <a:cs typeface="Times New Roman"/>
            </a:rPr>
            <a:t> млн рублей</a:t>
          </a:r>
          <a:endParaRPr/>
        </a:p>
      </dsp:txBody>
      <dsp:txXfrm>
        <a:off x="657631" y="2766736"/>
        <a:ext cx="1893701" cy="2172009"/>
      </dsp:txXfrm>
    </dsp:sp>
    <dsp:sp modelId="{C77E41FC-0488-428B-BDE8-8417A0C22814}">
      <dsp:nvSpPr>
        <dsp:cNvPr id="0" name=""/>
        <dsp:cNvSpPr/>
      </dsp:nvSpPr>
      <dsp:spPr bwMode="auto">
        <a:xfrm>
          <a:off x="3003446" y="2694776"/>
          <a:ext cx="2073830" cy="2281213"/>
        </a:xfrm>
        <a:prstGeom prst="roundRect">
          <a:avLst>
            <a:gd name="adj" fmla="val 16667"/>
          </a:avLst>
        </a:prstGeom>
        <a:gradFill>
          <a:gsLst>
            <a:gs pos="0">
              <a:schemeClr val="accent4">
                <a:lumMod val="95000"/>
              </a:schemeClr>
            </a:gs>
            <a:gs pos="100000">
              <a:schemeClr val="accent4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ctr" defTabSz="577847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1300" b="1">
              <a:latin typeface="Times New Roman"/>
              <a:cs typeface="Times New Roman"/>
            </a:rPr>
            <a:t>Обеспечение электроэнергией, газом и паром; кондиционирование воздуха </a:t>
          </a:r>
          <a:r>
            <a:rPr lang="ru-RU" sz="1300" b="1">
              <a:latin typeface="Times New Roman"/>
              <a:cs typeface="Times New Roman"/>
            </a:rPr>
            <a:t>                </a:t>
          </a:r>
          <a:endParaRPr lang="ru-RU" sz="1300" b="1">
            <a:latin typeface="Times New Roman"/>
            <a:cs typeface="Times New Roman"/>
          </a:endParaRPr>
        </a:p>
        <a:p>
          <a:pPr marL="114300" lvl="1" indent="-114300" algn="ctr" defTabSz="555624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300" b="0" i="0" u="none" strike="noStrike" cap="none" spc="0">
              <a:solidFill>
                <a:schemeClr val="lt1"/>
              </a:solidFill>
              <a:latin typeface="Times New Roman"/>
              <a:ea typeface="Times New Roman"/>
              <a:cs typeface="Times New Roman"/>
            </a:rPr>
            <a:t>Январь-июнь 20</a:t>
          </a:r>
          <a:r>
            <a:rPr lang="en-US" sz="1300" b="0" i="0" u="none" strike="noStrike" cap="none" spc="0">
              <a:solidFill>
                <a:schemeClr val="lt1"/>
              </a:solidFill>
              <a:latin typeface="Times New Roman"/>
              <a:ea typeface="Times New Roman"/>
              <a:cs typeface="Times New Roman"/>
            </a:rPr>
            <a:t>2</a:t>
          </a:r>
          <a:r>
            <a:rPr lang="ru-RU" sz="1300" b="0" i="0" u="none" strike="noStrike" cap="none" spc="0">
              <a:solidFill>
                <a:schemeClr val="lt1"/>
              </a:solidFill>
              <a:latin typeface="Times New Roman"/>
              <a:ea typeface="Times New Roman"/>
              <a:cs typeface="Times New Roman"/>
            </a:rPr>
            <a:t>4 года                  2 845,4</a:t>
          </a:r>
          <a:r>
            <a:rPr lang="ru-RU" sz="1300" b="0" i="0" u="sng" strike="noStrike" cap="none" spc="0">
              <a:solidFill>
                <a:schemeClr val="lt1"/>
              </a:solidFill>
              <a:latin typeface="Times New Roman"/>
              <a:ea typeface="Times New Roman"/>
              <a:cs typeface="Times New Roman"/>
            </a:rPr>
            <a:t> млн рублей</a:t>
          </a:r>
          <a:endParaRPr sz="1300" u="sng"/>
        </a:p>
        <a:p>
          <a:pPr marL="114300" lvl="1" indent="-114300" algn="ctr" defTabSz="577847">
            <a:lnSpc>
              <a:spcPct val="90000"/>
            </a:lnSpc>
            <a:spcBef>
              <a:spcPts val="0"/>
            </a:spcBef>
            <a:spcAft>
              <a:spcPts val="0"/>
            </a:spcAft>
            <a:buChar char="••"/>
            <a:defRPr/>
          </a:pPr>
          <a:r>
            <a:rPr lang="ru-RU" sz="1300">
              <a:latin typeface="Times New Roman"/>
              <a:cs typeface="Times New Roman"/>
            </a:rPr>
            <a:t>Январь-июнь 2025 года                                2 165,6</a:t>
          </a:r>
          <a:r>
            <a:rPr lang="ru-RU" sz="1300" u="sng">
              <a:latin typeface="Times New Roman"/>
              <a:cs typeface="Times New Roman"/>
            </a:rPr>
            <a:t>   млн рублей</a:t>
          </a:r>
          <a:endParaRPr/>
        </a:p>
      </dsp:txBody>
      <dsp:txXfrm>
        <a:off x="3104682" y="2796012"/>
        <a:ext cx="1871358" cy="20787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xmlns:r="http://schemas.openxmlformats.org/officeDocument/2006/relationships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 val="norm"/>
      <dgm:resizeHandles val="exact"/>
    </dgm:varLst>
    <dgm:alg type="composite">
      <dgm:param type="ar" val="1"/>
    </dgm:alg>
    <dgm:shape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00000"/>
          <dgm:constr type="h" for="ch" forName="rect1" refType="w" fact="0.400000"/>
          <dgm:constr type="l" for="ch" forName="rect1" refType="w" fact="0.065000"/>
          <dgm:constr type="t" for="ch" forName="rect1" refType="h" fact="0.065000"/>
          <dgm:constr type="w" for="ch" forName="rect2" refType="w" fact="0.400000"/>
          <dgm:constr type="h" for="ch" forName="rect2" refType="h" fact="0.400000"/>
          <dgm:constr type="r" for="ch" forName="rect2" refType="w" fact="0.935000"/>
          <dgm:constr type="t" for="ch" forName="rect2" refType="h" fact="0.065000"/>
          <dgm:constr type="w" for="ch" forName="rect3" refType="w" fact="0.400000"/>
          <dgm:constr type="h" for="ch" forName="rect3" refType="w" fact="0.400000"/>
          <dgm:constr type="l" for="ch" forName="rect3" refType="w" fact="0.065000"/>
          <dgm:constr type="b" for="ch" forName="rect3" refType="h" fact="0.935000"/>
          <dgm:constr type="w" for="ch" forName="rect4" refType="w" fact="0.400000"/>
          <dgm:constr type="h" for="ch" forName="rect4" refType="h" fact="0.400000"/>
          <dgm:constr type="r" for="ch" forName="rect4" refType="w" fact="0.935000"/>
          <dgm:constr type="b" for="ch" forName="rect4" refType="h" fact="0.935000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00000"/>
          <dgm:constr type="h" for="ch" forName="rect1" refType="w" fact="0.400000"/>
          <dgm:constr type="r" for="ch" forName="rect1" refType="w" fact="0.935000"/>
          <dgm:constr type="t" for="ch" forName="rect1" refType="h" fact="0.065000"/>
          <dgm:constr type="w" for="ch" forName="rect2" refType="w" fact="0.400000"/>
          <dgm:constr type="h" for="ch" forName="rect2" refType="h" fact="0.400000"/>
          <dgm:constr type="l" for="ch" forName="rect2" refType="w" fact="0.065000"/>
          <dgm:constr type="t" for="ch" forName="rect2" refType="h" fact="0.065000"/>
          <dgm:constr type="w" for="ch" forName="rect3" refType="w" fact="0.400000"/>
          <dgm:constr type="h" for="ch" forName="rect3" refType="w" fact="0.400000"/>
          <dgm:constr type="r" for="ch" forName="rect3" refType="w" fact="0.935000"/>
          <dgm:constr type="b" for="ch" forName="rect3" refType="h" fact="0.935000"/>
          <dgm:constr type="w" for="ch" forName="rect4" refType="w" fact="0.400000"/>
          <dgm:constr type="h" for="ch" forName="rect4" refType="h" fact="0.400000"/>
          <dgm:constr type="l" for="ch" forName="rect4" refType="w" fact="0.065000"/>
          <dgm:constr type="b" for="ch" forName="rect4" refType="h" fact="0.935000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type="quadArrow" r:blip="">
            <dgm:adjLst>
              <dgm:adj idx="1" val="0.020000"/>
              <dgm:adj idx="2" val="0.040000"/>
              <dgm:adj idx="3" val="0.050000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1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2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3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4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xmlns:r="http://schemas.openxmlformats.org/officeDocument/2006/relationships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 val="norm"/>
      <dgm:resizeHandles val="exact"/>
    </dgm:varLst>
    <dgm:alg type="composite">
      <dgm:param type="ar" val="1"/>
    </dgm:alg>
    <dgm:shape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00000"/>
          <dgm:constr type="h" for="ch" forName="rect1" refType="w" fact="0.400000"/>
          <dgm:constr type="l" for="ch" forName="rect1" refType="w" fact="0.065000"/>
          <dgm:constr type="t" for="ch" forName="rect1" refType="h" fact="0.065000"/>
          <dgm:constr type="w" for="ch" forName="rect2" refType="w" fact="0.400000"/>
          <dgm:constr type="h" for="ch" forName="rect2" refType="h" fact="0.400000"/>
          <dgm:constr type="r" for="ch" forName="rect2" refType="w" fact="0.935000"/>
          <dgm:constr type="t" for="ch" forName="rect2" refType="h" fact="0.065000"/>
          <dgm:constr type="w" for="ch" forName="rect3" refType="w" fact="0.400000"/>
          <dgm:constr type="h" for="ch" forName="rect3" refType="w" fact="0.400000"/>
          <dgm:constr type="l" for="ch" forName="rect3" refType="w" fact="0.065000"/>
          <dgm:constr type="b" for="ch" forName="rect3" refType="h" fact="0.935000"/>
          <dgm:constr type="w" for="ch" forName="rect4" refType="w" fact="0.400000"/>
          <dgm:constr type="h" for="ch" forName="rect4" refType="h" fact="0.400000"/>
          <dgm:constr type="r" for="ch" forName="rect4" refType="w" fact="0.935000"/>
          <dgm:constr type="b" for="ch" forName="rect4" refType="h" fact="0.935000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00000"/>
          <dgm:constr type="h" for="ch" forName="rect1" refType="w" fact="0.400000"/>
          <dgm:constr type="r" for="ch" forName="rect1" refType="w" fact="0.935000"/>
          <dgm:constr type="t" for="ch" forName="rect1" refType="h" fact="0.065000"/>
          <dgm:constr type="w" for="ch" forName="rect2" refType="w" fact="0.400000"/>
          <dgm:constr type="h" for="ch" forName="rect2" refType="h" fact="0.400000"/>
          <dgm:constr type="l" for="ch" forName="rect2" refType="w" fact="0.065000"/>
          <dgm:constr type="t" for="ch" forName="rect2" refType="h" fact="0.065000"/>
          <dgm:constr type="w" for="ch" forName="rect3" refType="w" fact="0.400000"/>
          <dgm:constr type="h" for="ch" forName="rect3" refType="w" fact="0.400000"/>
          <dgm:constr type="r" for="ch" forName="rect3" refType="w" fact="0.935000"/>
          <dgm:constr type="b" for="ch" forName="rect3" refType="h" fact="0.935000"/>
          <dgm:constr type="w" for="ch" forName="rect4" refType="w" fact="0.400000"/>
          <dgm:constr type="h" for="ch" forName="rect4" refType="h" fact="0.400000"/>
          <dgm:constr type="l" for="ch" forName="rect4" refType="w" fact="0.065000"/>
          <dgm:constr type="b" for="ch" forName="rect4" refType="h" fact="0.935000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type="quadArrow" r:blip="">
            <dgm:adjLst>
              <dgm:adj idx="1" val="0.020000"/>
              <dgm:adj idx="2" val="0.040000"/>
              <dgm:adj idx="3" val="0.050000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1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2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3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type="roundRect" r:blip="">
            <dgm:adjLst/>
          </dgm:shape>
          <dgm:presOf axis="ch desOrSelf" ptType="node node" st="4 1" cnt="1 0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2">
        <a:srgbClr val="00000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2">
        <a:srgbClr val="00000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revTx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2">
        <a:srgbClr val="00000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2">
        <a:srgbClr val="00000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1">
        <a:srgbClr val="00000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revTx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</dgm:styleDef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 bwMode="auto">
          <a:xfrm>
            <a:off x="0" y="4161415"/>
            <a:ext cx="10440988" cy="3218873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0" y="0"/>
            <a:ext cx="10440988" cy="4161415"/>
          </a:xfrm>
          <a:prstGeom prst="rect">
            <a:avLst/>
          </a:prstGeom>
          <a:gradFill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0" y="2854304"/>
            <a:ext cx="10440988" cy="2460096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 bwMode="auto">
          <a:xfrm>
            <a:off x="0" y="1722067"/>
            <a:ext cx="10440988" cy="5494214"/>
          </a:xfrm>
          <a:prstGeom prst="ellipse">
            <a:avLst/>
          </a:prstGeom>
          <a:gradFill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682839" y="5437335"/>
            <a:ext cx="6436565" cy="949299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509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7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6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4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3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31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F018941-D0A2-470C-9DB3-C5C5F483F7D5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2AE5D69-FF7B-4235-99A2-208B9E66ABCC}" type="slidenum">
              <a:rPr lang="ru-RU"/>
              <a:t/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933548" y="3370838"/>
            <a:ext cx="8193105" cy="1929730"/>
          </a:xfrm>
          <a:effectLst/>
        </p:spPr>
        <p:txBody>
          <a:bodyPr>
            <a:noAutofit/>
          </a:bodyPr>
          <a:lstStyle>
            <a:lvl1pPr marL="712793" indent="-509138" algn="l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2175206" y="787230"/>
            <a:ext cx="7308692" cy="3739346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9446E4D-EC63-44B2-9DC5-A682B4DF6FCA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B3B2B24-20F7-4F8C-8325-2A3565AB5C7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1317408" y="405192"/>
            <a:ext cx="2349222" cy="5637278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3795607" y="787230"/>
            <a:ext cx="5514275" cy="5267499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9C83CD1-22E4-4361-A838-0FEB9685A308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14E30E-192A-4465-ACBC-C06659E3962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783073" y="2292674"/>
            <a:ext cx="8874840" cy="1581978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66147" y="4182163"/>
            <a:ext cx="7308692" cy="188607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7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6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4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3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31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9F018941-D0A2-470C-9DB3-C5C5F483F7D5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C2AE5D69-FF7B-4235-99A2-208B9E66ABC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0EF055AD-8B47-4DCA-B42A-078F37DCC90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25513466-8F08-4501-8384-792D30F976A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24766" y="4742519"/>
            <a:ext cx="8874840" cy="1465806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24766" y="3128082"/>
            <a:ext cx="8874840" cy="1614437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13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2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74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655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56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482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39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31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3FE93060-3CD6-43F5-9083-050EF71ED14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78FAFFF1-76F3-40E9-8109-E6F27D7A9237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522050" y="1722068"/>
            <a:ext cx="4611436" cy="487064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5307502" y="1722068"/>
            <a:ext cx="4611436" cy="487064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1679FACB-B914-4FC5-B6A4-57A6D1C20A72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DFD00485-AF5E-4ADA-86B7-6654FC8D2CA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522049" y="1652023"/>
            <a:ext cx="4613250" cy="68848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138" indent="0">
              <a:buNone/>
              <a:defRPr sz="2200" b="1"/>
            </a:lvl2pPr>
            <a:lvl3pPr marL="1018276" indent="0">
              <a:buNone/>
              <a:defRPr sz="2000" b="1"/>
            </a:lvl3pPr>
            <a:lvl4pPr marL="1527414" indent="0">
              <a:buNone/>
              <a:defRPr sz="1800" b="1"/>
            </a:lvl4pPr>
            <a:lvl5pPr marL="2036552" indent="0">
              <a:buNone/>
              <a:defRPr sz="1800" b="1"/>
            </a:lvl5pPr>
            <a:lvl6pPr marL="2545690" indent="0">
              <a:buNone/>
              <a:defRPr sz="1800" b="1"/>
            </a:lvl6pPr>
            <a:lvl7pPr marL="3054828" indent="0">
              <a:buNone/>
              <a:defRPr sz="1800" b="1"/>
            </a:lvl7pPr>
            <a:lvl8pPr marL="3563965" indent="0">
              <a:buNone/>
              <a:defRPr sz="1800" b="1"/>
            </a:lvl8pPr>
            <a:lvl9pPr marL="4073103" indent="0">
              <a:buNone/>
              <a:defRPr sz="18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522049" y="2340508"/>
            <a:ext cx="4613250" cy="4252208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5303877" y="1652023"/>
            <a:ext cx="4615062" cy="68848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138" indent="0">
              <a:buNone/>
              <a:defRPr sz="2200" b="1"/>
            </a:lvl2pPr>
            <a:lvl3pPr marL="1018276" indent="0">
              <a:buNone/>
              <a:defRPr sz="2000" b="1"/>
            </a:lvl3pPr>
            <a:lvl4pPr marL="1527414" indent="0">
              <a:buNone/>
              <a:defRPr sz="1800" b="1"/>
            </a:lvl4pPr>
            <a:lvl5pPr marL="2036552" indent="0">
              <a:buNone/>
              <a:defRPr sz="1800" b="1"/>
            </a:lvl5pPr>
            <a:lvl6pPr marL="2545690" indent="0">
              <a:buNone/>
              <a:defRPr sz="1800" b="1"/>
            </a:lvl6pPr>
            <a:lvl7pPr marL="3054828" indent="0">
              <a:buNone/>
              <a:defRPr sz="1800" b="1"/>
            </a:lvl7pPr>
            <a:lvl8pPr marL="3563965" indent="0">
              <a:buNone/>
              <a:defRPr sz="1800" b="1"/>
            </a:lvl8pPr>
            <a:lvl9pPr marL="4073103" indent="0">
              <a:buNone/>
              <a:defRPr sz="18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5303877" y="2340508"/>
            <a:ext cx="4615062" cy="4252208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AFF1D260-937F-4E1E-A16E-BB9076C598E2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5A01842C-B9BF-46F4-BD80-ED29B5610A4D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2D20D8B6-3601-478B-8677-2BF3A16705EC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E1375ADA-4AD5-43EE-9761-CB4BE94491C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B1A2376E-F690-4BBB-B1FD-8B5C33908D73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ABDF2CC1-9645-476D-9664-8A7A58CA27C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522050" y="293844"/>
            <a:ext cx="3435013" cy="1250549"/>
          </a:xfrm>
        </p:spPr>
        <p:txBody>
          <a:bodyPr anchor="b"/>
          <a:lstStyle>
            <a:lvl1pPr algn="l">
              <a:defRPr sz="22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082136" y="293846"/>
            <a:ext cx="5836802" cy="6298870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522050" y="1544394"/>
            <a:ext cx="3435013" cy="5048323"/>
          </a:xfrm>
        </p:spPr>
        <p:txBody>
          <a:bodyPr/>
          <a:lstStyle>
            <a:lvl1pPr marL="0" indent="0">
              <a:buNone/>
              <a:defRPr sz="1600"/>
            </a:lvl1pPr>
            <a:lvl2pPr marL="509138" indent="0">
              <a:buNone/>
              <a:defRPr sz="1300"/>
            </a:lvl2pPr>
            <a:lvl3pPr marL="1018276" indent="0">
              <a:buNone/>
              <a:defRPr sz="1100"/>
            </a:lvl3pPr>
            <a:lvl4pPr marL="1527414" indent="0">
              <a:buNone/>
              <a:defRPr sz="1000"/>
            </a:lvl4pPr>
            <a:lvl5pPr marL="2036552" indent="0">
              <a:buNone/>
              <a:defRPr sz="1000"/>
            </a:lvl5pPr>
            <a:lvl6pPr marL="2545690" indent="0">
              <a:buNone/>
              <a:defRPr sz="1000"/>
            </a:lvl6pPr>
            <a:lvl7pPr marL="3054828" indent="0">
              <a:buNone/>
              <a:defRPr sz="1000"/>
            </a:lvl7pPr>
            <a:lvl8pPr marL="3563965" indent="0">
              <a:buNone/>
              <a:defRPr sz="1000"/>
            </a:lvl8pPr>
            <a:lvl9pPr marL="4073103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76DBDF49-62F5-476C-90B4-B11FF4B8233E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6C213E54-076F-4807-B379-F586129DC4F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EF055AD-8B47-4DCA-B42A-078F37DCC90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5513466-8F08-4501-8384-792D30F976AD}" type="slidenum">
              <a:rPr lang="ru-RU"/>
              <a:t/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 bwMode="auto">
          <a:xfrm>
            <a:off x="1305123" y="787231"/>
            <a:ext cx="7308692" cy="3739346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046507" y="5166202"/>
            <a:ext cx="6264593" cy="609899"/>
          </a:xfrm>
        </p:spPr>
        <p:txBody>
          <a:bodyPr anchor="b"/>
          <a:lstStyle>
            <a:lvl1pPr algn="l">
              <a:defRPr sz="22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2046507" y="659442"/>
            <a:ext cx="6264593" cy="4428173"/>
          </a:xfrm>
        </p:spPr>
        <p:txBody>
          <a:bodyPr rtlCol="0">
            <a:normAutofit/>
          </a:bodyPr>
          <a:lstStyle>
            <a:lvl1pPr marL="0" indent="0">
              <a:buNone/>
              <a:defRPr sz="3600"/>
            </a:lvl1pPr>
            <a:lvl2pPr marL="509138" indent="0">
              <a:buNone/>
              <a:defRPr sz="3100"/>
            </a:lvl2pPr>
            <a:lvl3pPr marL="1018276" indent="0">
              <a:buNone/>
              <a:defRPr sz="2700"/>
            </a:lvl3pPr>
            <a:lvl4pPr marL="1527414" indent="0">
              <a:buNone/>
              <a:defRPr sz="2200"/>
            </a:lvl4pPr>
            <a:lvl5pPr marL="2036552" indent="0">
              <a:buNone/>
              <a:defRPr sz="2200"/>
            </a:lvl5pPr>
            <a:lvl6pPr marL="2545690" indent="0">
              <a:buNone/>
              <a:defRPr sz="2200"/>
            </a:lvl6pPr>
            <a:lvl7pPr marL="3054828" indent="0">
              <a:buNone/>
              <a:defRPr sz="2200"/>
            </a:lvl7pPr>
            <a:lvl8pPr marL="3563965" indent="0">
              <a:buNone/>
              <a:defRPr sz="2200"/>
            </a:lvl8pPr>
            <a:lvl9pPr marL="4073103" indent="0">
              <a:buNone/>
              <a:defRPr sz="2200"/>
            </a:lvl9pPr>
          </a:lstStyle>
          <a:p>
            <a:pPr lvl="0"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2046507" y="5776101"/>
            <a:ext cx="6264593" cy="866158"/>
          </a:xfrm>
        </p:spPr>
        <p:txBody>
          <a:bodyPr/>
          <a:lstStyle>
            <a:lvl1pPr marL="0" indent="0">
              <a:buNone/>
              <a:defRPr sz="1600"/>
            </a:lvl1pPr>
            <a:lvl2pPr marL="509138" indent="0">
              <a:buNone/>
              <a:defRPr sz="1300"/>
            </a:lvl2pPr>
            <a:lvl3pPr marL="1018276" indent="0">
              <a:buNone/>
              <a:defRPr sz="1100"/>
            </a:lvl3pPr>
            <a:lvl4pPr marL="1527414" indent="0">
              <a:buNone/>
              <a:defRPr sz="1000"/>
            </a:lvl4pPr>
            <a:lvl5pPr marL="2036552" indent="0">
              <a:buNone/>
              <a:defRPr sz="1000"/>
            </a:lvl5pPr>
            <a:lvl6pPr marL="2545690" indent="0">
              <a:buNone/>
              <a:defRPr sz="1000"/>
            </a:lvl6pPr>
            <a:lvl7pPr marL="3054828" indent="0">
              <a:buNone/>
              <a:defRPr sz="1000"/>
            </a:lvl7pPr>
            <a:lvl8pPr marL="3563965" indent="0">
              <a:buNone/>
              <a:defRPr sz="1000"/>
            </a:lvl8pPr>
            <a:lvl9pPr marL="4073103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5CCB5298-AFBB-4624-BAB7-63786C994315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EC682F16-007B-418A-9543-0E23980E6D8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29446E4D-EC63-44B2-9DC5-A682B4DF6FCA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8B3B2B24-20F7-4F8C-8325-2A3565AB5C7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7569716" y="295554"/>
            <a:ext cx="2349222" cy="6297162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522050" y="295554"/>
            <a:ext cx="6873650" cy="6297162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29C83CD1-22E4-4361-A838-0FEB9685A308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EB14E30E-192A-4465-ACBC-C06659E3962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0" y="4161415"/>
            <a:ext cx="10440988" cy="3218873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0" y="0"/>
            <a:ext cx="10440988" cy="4161415"/>
          </a:xfrm>
          <a:prstGeom prst="rect">
            <a:avLst/>
          </a:prstGeom>
          <a:gradFill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0" y="2854304"/>
            <a:ext cx="10440988" cy="2460096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 bwMode="auto">
          <a:xfrm>
            <a:off x="0" y="1722067"/>
            <a:ext cx="10440988" cy="5494214"/>
          </a:xfrm>
          <a:prstGeom prst="ellipse">
            <a:avLst/>
          </a:prstGeom>
          <a:gradFill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2321584" y="2338111"/>
            <a:ext cx="6812980" cy="2607902"/>
          </a:xfrm>
          <a:effectLst/>
        </p:spPr>
        <p:txBody>
          <a:bodyPr anchor="b"/>
          <a:lstStyle>
            <a:lvl1pPr algn="r">
              <a:defRPr sz="5100" b="1" cap="none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309301" y="4958407"/>
            <a:ext cx="6817351" cy="899087"/>
          </a:xfrm>
        </p:spPr>
        <p:txBody>
          <a:bodyPr anchor="t"/>
          <a:lstStyle>
            <a:lvl1pPr marL="0" indent="0" algn="r">
              <a:buNone/>
              <a:defRPr sz="2200">
                <a:solidFill>
                  <a:schemeClr val="tx2"/>
                </a:solidFill>
              </a:defRPr>
            </a:lvl1pPr>
            <a:lvl2pPr marL="50913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2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74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655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56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482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39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31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FE93060-3CD6-43F5-9083-050EF71ED146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FAFFF1-76F3-40E9-8109-E6F27D7A9237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679FACB-B914-4FC5-B6A4-57A6D1C20A72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FD00485-AF5E-4ADA-86B7-6654FC8D2CA3}" type="slidenum">
              <a:rPr lang="ru-RU"/>
              <a:t/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 bwMode="auto">
          <a:xfrm>
            <a:off x="1305122" y="787230"/>
            <a:ext cx="3821402" cy="3739346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 bwMode="auto">
          <a:xfrm>
            <a:off x="5304022" y="787231"/>
            <a:ext cx="3821402" cy="3739346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305123" y="787231"/>
            <a:ext cx="3821402" cy="688485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700" b="1" i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+mj-lt"/>
                <a:ea typeface="+mj-ea"/>
                <a:cs typeface="+mj-cs"/>
              </a:defRPr>
            </a:lvl1pPr>
            <a:lvl2pPr marL="509138" indent="0">
              <a:buNone/>
              <a:defRPr sz="2200" b="1"/>
            </a:lvl2pPr>
            <a:lvl3pPr marL="1018276" indent="0">
              <a:buNone/>
              <a:defRPr sz="2000" b="1"/>
            </a:lvl3pPr>
            <a:lvl4pPr marL="1527414" indent="0">
              <a:buNone/>
              <a:defRPr sz="1800" b="1"/>
            </a:lvl4pPr>
            <a:lvl5pPr marL="2036552" indent="0">
              <a:buNone/>
              <a:defRPr sz="1800" b="1"/>
            </a:lvl5pPr>
            <a:lvl6pPr marL="2545690" indent="0">
              <a:buNone/>
              <a:defRPr sz="1800" b="1"/>
            </a:lvl6pPr>
            <a:lvl7pPr marL="3054828" indent="0">
              <a:buNone/>
              <a:defRPr sz="1800" b="1"/>
            </a:lvl7pPr>
            <a:lvl8pPr marL="3563965" indent="0">
              <a:buNone/>
              <a:defRPr sz="1800" b="1"/>
            </a:lvl8pPr>
            <a:lvl9pPr marL="4073103" indent="0">
              <a:buNone/>
              <a:defRPr sz="18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1320478" y="1506972"/>
            <a:ext cx="3821402" cy="295211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5306477" y="787231"/>
            <a:ext cx="3821402" cy="688485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700" b="1" i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+mj-lt"/>
                <a:ea typeface="+mj-ea"/>
                <a:cs typeface="+mj-cs"/>
              </a:defRPr>
            </a:lvl1pPr>
            <a:lvl2pPr marL="509138" indent="0">
              <a:buNone/>
              <a:defRPr sz="2200" b="1"/>
            </a:lvl2pPr>
            <a:lvl3pPr marL="1018276" indent="0">
              <a:buNone/>
              <a:defRPr sz="2000" b="1"/>
            </a:lvl3pPr>
            <a:lvl4pPr marL="1527414" indent="0">
              <a:buNone/>
              <a:defRPr sz="1800" b="1"/>
            </a:lvl4pPr>
            <a:lvl5pPr marL="2036552" indent="0">
              <a:buNone/>
              <a:defRPr sz="1800" b="1"/>
            </a:lvl5pPr>
            <a:lvl6pPr marL="2545690" indent="0">
              <a:buNone/>
              <a:defRPr sz="1800" b="1"/>
            </a:lvl6pPr>
            <a:lvl7pPr marL="3054828" indent="0">
              <a:buNone/>
              <a:defRPr sz="1800" b="1"/>
            </a:lvl7pPr>
            <a:lvl8pPr marL="3563965" indent="0">
              <a:buNone/>
              <a:defRPr sz="1800" b="1"/>
            </a:lvl8pPr>
            <a:lvl9pPr marL="4073103" indent="0">
              <a:buNone/>
              <a:defRPr sz="1800" b="1"/>
            </a:lvl9pPr>
          </a:lstStyle>
          <a:p>
            <a:pPr marL="0" lvl="0" indent="0" algn="ctr" defTabSz="1018276">
              <a:spcBef>
                <a:spcPts val="0"/>
              </a:spcBef>
              <a:spcAft>
                <a:spcPts val="334"/>
              </a:spcAft>
              <a:buClr>
                <a:schemeClr val="accent6">
                  <a:lumMod val="75000"/>
                </a:schemeClr>
              </a:buClr>
              <a:buSzPct val="130000"/>
              <a:buFont typeface="Georgia"/>
              <a:buNone/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5303877" y="1505579"/>
            <a:ext cx="3821402" cy="295211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F1D260-937F-4E1E-A16E-BB9076C598E2}" type="datetimeFigureOut">
              <a:rPr lang="ru-RU"/>
              <a:t/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A01842C-B9BF-46F4-BD80-ED29B5610A4D}" type="slidenum">
              <a:rPr lang="ru-RU"/>
              <a:t/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D20D8B6-3601-478B-8677-2BF3A16705EC}" type="datetimeFigureOut">
              <a:rPr lang="ru-RU"/>
              <a:t/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1375ADA-4AD5-43EE-9761-CB4BE94491C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1A2376E-F690-4BBB-B1FD-8B5C33908D73}" type="datetimeFigureOut">
              <a:rPr lang="ru-RU"/>
              <a:t/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BDF2CC1-9645-476D-9664-8A7A58CA27C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958113" y="2378093"/>
            <a:ext cx="4151829" cy="1354336"/>
          </a:xfrm>
          <a:effectLst/>
        </p:spPr>
        <p:txBody>
          <a:bodyPr anchor="b">
            <a:noAutofit/>
          </a:bodyPr>
          <a:lstStyle>
            <a:lvl1pPr marL="254569" indent="-254569" algn="l">
              <a:defRPr sz="31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245061" y="787231"/>
            <a:ext cx="4586870" cy="52675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228352" y="3764186"/>
            <a:ext cx="3869309" cy="2302458"/>
          </a:xfrm>
        </p:spPr>
        <p:txBody>
          <a:bodyPr/>
          <a:lstStyle>
            <a:lvl1pPr marL="0" indent="0">
              <a:buNone/>
              <a:defRPr sz="1600"/>
            </a:lvl1pPr>
            <a:lvl2pPr marL="509138" indent="0">
              <a:buNone/>
              <a:defRPr sz="1300"/>
            </a:lvl2pPr>
            <a:lvl3pPr marL="1018276" indent="0">
              <a:buNone/>
              <a:defRPr sz="1100"/>
            </a:lvl3pPr>
            <a:lvl4pPr marL="1527414" indent="0">
              <a:buNone/>
              <a:defRPr sz="1000"/>
            </a:lvl4pPr>
            <a:lvl5pPr marL="2036552" indent="0">
              <a:buNone/>
              <a:defRPr sz="1000"/>
            </a:lvl5pPr>
            <a:lvl6pPr marL="2545690" indent="0">
              <a:buNone/>
              <a:defRPr sz="1000"/>
            </a:lvl6pPr>
            <a:lvl7pPr marL="3054828" indent="0">
              <a:buNone/>
              <a:defRPr sz="1000"/>
            </a:lvl7pPr>
            <a:lvl8pPr marL="3563965" indent="0">
              <a:buNone/>
              <a:defRPr sz="1000"/>
            </a:lvl8pPr>
            <a:lvl9pPr marL="4073103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6DBDF49-62F5-476C-90B4-B11FF4B8233E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C213E54-076F-4807-B379-F586129DC4F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0" y="4161415"/>
            <a:ext cx="10440988" cy="3218873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0" y="0"/>
            <a:ext cx="10440988" cy="4161415"/>
          </a:xfrm>
          <a:prstGeom prst="rect">
            <a:avLst/>
          </a:prstGeom>
          <a:gradFill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0" y="2854304"/>
            <a:ext cx="10440988" cy="2460096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 bwMode="auto">
          <a:xfrm>
            <a:off x="0" y="1722067"/>
            <a:ext cx="10440988" cy="5494214"/>
          </a:xfrm>
          <a:prstGeom prst="ellipse">
            <a:avLst/>
          </a:prstGeom>
          <a:gradFill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5109935" y="1230048"/>
            <a:ext cx="4698445" cy="3366012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</p:spPr>
        <p:txBody>
          <a:bodyPr>
            <a:normAutofit/>
          </a:bodyPr>
          <a:lstStyle>
            <a:lvl1pPr marL="0" indent="0" algn="ctr">
              <a:buNone/>
              <a:defRPr sz="2200"/>
            </a:lvl1pPr>
            <a:lvl2pPr marL="509138" indent="0">
              <a:buNone/>
              <a:defRPr sz="3100"/>
            </a:lvl2pPr>
            <a:lvl3pPr marL="1018276" indent="0">
              <a:buNone/>
              <a:defRPr sz="2700"/>
            </a:lvl3pPr>
            <a:lvl4pPr marL="1527414" indent="0">
              <a:buNone/>
              <a:defRPr sz="2200"/>
            </a:lvl4pPr>
            <a:lvl5pPr marL="2036552" indent="0">
              <a:buNone/>
              <a:defRPr sz="2200"/>
            </a:lvl5pPr>
            <a:lvl6pPr marL="2545690" indent="0">
              <a:buNone/>
              <a:defRPr sz="2200"/>
            </a:lvl6pPr>
            <a:lvl7pPr marL="3054828" indent="0">
              <a:buNone/>
              <a:defRPr sz="2200"/>
            </a:lvl7pPr>
            <a:lvl8pPr marL="3563965" indent="0">
              <a:buNone/>
              <a:defRPr sz="2200"/>
            </a:lvl8pPr>
            <a:lvl9pPr marL="4073103" indent="0">
              <a:buNone/>
              <a:defRPr sz="22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002407" y="1087442"/>
            <a:ext cx="4218088" cy="2327750"/>
          </a:xfrm>
        </p:spPr>
        <p:txBody>
          <a:bodyPr anchor="b"/>
          <a:lstStyle>
            <a:lvl1pPr marL="203655" indent="-203655">
              <a:buFont typeface="Georgia"/>
              <a:buChar char="*"/>
              <a:defRPr sz="1800"/>
            </a:lvl1pPr>
            <a:lvl2pPr marL="509138" indent="0">
              <a:buNone/>
              <a:defRPr sz="1300"/>
            </a:lvl2pPr>
            <a:lvl3pPr marL="1018276" indent="0">
              <a:buNone/>
              <a:defRPr sz="1100"/>
            </a:lvl3pPr>
            <a:lvl4pPr marL="1527414" indent="0">
              <a:buNone/>
              <a:defRPr sz="1000"/>
            </a:lvl4pPr>
            <a:lvl5pPr marL="2036552" indent="0">
              <a:buNone/>
              <a:defRPr sz="1000"/>
            </a:lvl5pPr>
            <a:lvl6pPr marL="2545690" indent="0">
              <a:buNone/>
              <a:defRPr sz="1000"/>
            </a:lvl6pPr>
            <a:lvl7pPr marL="3054828" indent="0">
              <a:buNone/>
              <a:defRPr sz="1000"/>
            </a:lvl7pPr>
            <a:lvl8pPr marL="3563965" indent="0">
              <a:buNone/>
              <a:defRPr sz="1000"/>
            </a:lvl8pPr>
            <a:lvl9pPr marL="4073103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CCB5298-AFBB-4624-BAB7-63786C994315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C682F16-007B-418A-9543-0E23980E6D8B}" type="slidenum">
              <a:rPr lang="ru-RU"/>
              <a:t/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0424" y="4804420"/>
            <a:ext cx="7288981" cy="1230048"/>
          </a:xfrm>
        </p:spPr>
        <p:txBody>
          <a:bodyPr anchor="b">
            <a:noAutofit/>
          </a:bodyPr>
          <a:lstStyle>
            <a:lvl1pPr algn="l">
              <a:defRPr sz="51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/Relationships>
</file>

<file path=ppt/slideMasters/_rels/slideMaster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blipFill>
          <a:blip r:embed="rId13">
            <a:lum/>
          </a:blip>
          <a:srcRect l="10317" t="0" r="10317" b="0"/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0" y="5494214"/>
            <a:ext cx="10440988" cy="1886074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0" y="0"/>
            <a:ext cx="10440988" cy="5494214"/>
          </a:xfrm>
          <a:prstGeom prst="rect">
            <a:avLst/>
          </a:prstGeom>
          <a:gradFill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0" y="4055289"/>
            <a:ext cx="10440988" cy="2460096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 bwMode="auto">
          <a:xfrm>
            <a:off x="0" y="1722067"/>
            <a:ext cx="10440988" cy="5494214"/>
          </a:xfrm>
          <a:prstGeom prst="ellipse">
            <a:avLst/>
          </a:prstGeom>
          <a:gradFill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28" tIns="50914" rIns="101828" bIns="50914"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2047650" y="4705140"/>
            <a:ext cx="7436248" cy="1230048"/>
          </a:xfrm>
          <a:prstGeom prst="rect">
            <a:avLst/>
          </a:prstGeom>
          <a:effectLst/>
        </p:spPr>
        <p:txBody>
          <a:bodyPr vert="horz" lIns="101828" tIns="50914" rIns="101828" bIns="50914" rtlCol="0" anchor="t" anchorCtr="0">
            <a:no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305123" y="788027"/>
            <a:ext cx="7308692" cy="3739346"/>
          </a:xfrm>
          <a:prstGeom prst="rect">
            <a:avLst/>
          </a:prstGeom>
        </p:spPr>
        <p:txBody>
          <a:bodyPr vert="horz" lIns="101828" tIns="50914" rIns="101828" bIns="50914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7047667" y="6642260"/>
            <a:ext cx="2871272" cy="392932"/>
          </a:xfrm>
          <a:prstGeom prst="rect">
            <a:avLst/>
          </a:prstGeom>
        </p:spPr>
        <p:txBody>
          <a:bodyPr vert="horz" lIns="101828" tIns="50914" rIns="101828" bIns="50914" rtlCol="0" anchor="ctr"/>
          <a:lstStyle>
            <a:lvl1pPr algn="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3FCDC87C-45EF-42AB-9077-BDBD38AC74BF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522049" y="6642260"/>
            <a:ext cx="3828363" cy="392932"/>
          </a:xfrm>
          <a:prstGeom prst="rect">
            <a:avLst/>
          </a:prstGeom>
        </p:spPr>
        <p:txBody>
          <a:bodyPr vert="horz" lIns="101828" tIns="50914" rIns="101828" bIns="50914" rtlCol="0" anchor="ctr"/>
          <a:lstStyle>
            <a:lvl1pPr algn="l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4350411" y="6642260"/>
            <a:ext cx="2088198" cy="392932"/>
          </a:xfrm>
          <a:prstGeom prst="rect">
            <a:avLst/>
          </a:prstGeom>
        </p:spPr>
        <p:txBody>
          <a:bodyPr vert="horz" lIns="101828" tIns="50914" rIns="101828" bIns="50914" rtlCol="0" anchor="ctr"/>
          <a:lstStyle>
            <a:lvl1pPr algn="ctr">
              <a:defRPr sz="13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9F4ECE8D-7B33-4502-A436-6848D8E04475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56397" indent="-356397" algn="r" defTabSz="1018276">
        <a:spcBef>
          <a:spcPts val="0"/>
        </a:spcBef>
        <a:buClr>
          <a:schemeClr val="accent6">
            <a:lumMod val="75000"/>
          </a:schemeClr>
        </a:buClr>
        <a:buSzPct val="128000"/>
        <a:buFont typeface="Georgia"/>
        <a:buChar char="*"/>
        <a:defRPr sz="5100" b="1" i="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latin typeface="+mj-lt"/>
          <a:ea typeface="+mj-ea"/>
          <a:cs typeface="+mj-cs"/>
        </a:defRPr>
      </a:lvl1pPr>
      <a:lvl2pPr>
        <a:defRPr>
          <a:solidFill>
            <a:schemeClr val="tx2"/>
          </a:solidFill>
        </a:defRPr>
      </a:lvl2pPr>
      <a:lvl3pPr>
        <a:defRPr>
          <a:solidFill>
            <a:schemeClr val="tx2"/>
          </a:solidFill>
        </a:defRPr>
      </a:lvl3pPr>
      <a:lvl4pPr>
        <a:defRPr>
          <a:solidFill>
            <a:schemeClr val="tx2"/>
          </a:solidFill>
        </a:defRPr>
      </a:lvl4pPr>
      <a:lvl5pPr>
        <a:defRPr>
          <a:solidFill>
            <a:schemeClr val="tx2"/>
          </a:solidFill>
        </a:defRPr>
      </a:lvl5pPr>
      <a:lvl6pPr>
        <a:defRPr>
          <a:solidFill>
            <a:schemeClr val="tx2"/>
          </a:solidFill>
        </a:defRPr>
      </a:lvl6pPr>
      <a:lvl7pPr>
        <a:defRPr>
          <a:solidFill>
            <a:schemeClr val="tx2"/>
          </a:solidFill>
        </a:defRPr>
      </a:lvl7pPr>
      <a:lvl8pPr>
        <a:defRPr>
          <a:solidFill>
            <a:schemeClr val="tx2"/>
          </a:solidFill>
        </a:defRPr>
      </a:lvl8pPr>
      <a:lvl9pPr>
        <a:defRPr>
          <a:solidFill>
            <a:schemeClr val="tx2"/>
          </a:solidFill>
        </a:defRPr>
      </a:lvl9pPr>
    </p:titleStyle>
    <p:bodyStyle>
      <a:lvl1pPr marL="254569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2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10966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2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16447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20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21931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18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7779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16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53262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16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189293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16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45690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16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881721" indent="-203655" algn="l" defTabSz="1018276">
        <a:spcBef>
          <a:spcPts val="0"/>
        </a:spcBef>
        <a:spcAft>
          <a:spcPts val="334"/>
        </a:spcAft>
        <a:buClr>
          <a:schemeClr val="accent6">
            <a:lumMod val="75000"/>
          </a:schemeClr>
        </a:buClr>
        <a:buSzPct val="130000"/>
        <a:buFont typeface="Georgia"/>
        <a:buChar char="*"/>
        <a:defRPr sz="16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09138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1018276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527414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36552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45690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3054828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563965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4073103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blipFill>
          <a:blip r:embed="rId13">
            <a:alphaModFix amt="20000"/>
            <a:lum/>
          </a:blip>
          <a:srcRect l="5357" t="0" r="5355" b="0"/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522287" y="295274"/>
            <a:ext cx="9396412" cy="1230313"/>
          </a:xfrm>
          <a:prstGeom prst="rect">
            <a:avLst/>
          </a:prstGeom>
          <a:noFill/>
          <a:ln>
            <a:noFill/>
          </a:ln>
        </p:spPr>
        <p:txBody>
          <a:bodyPr vert="horz" wrap="square" lIns="101828" tIns="50914" rIns="101828" bIns="50914" numCol="1" anchor="ctr" anchorCtr="0" compatLnSpc="1">
            <a:prstTxWarp prst="textNoShape"/>
          </a:bodyPr>
          <a:lstStyle/>
          <a:p>
            <a:pPr lvl="0"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522287" y="1722438"/>
            <a:ext cx="9396412" cy="487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101828" tIns="50914" rIns="101828" bIns="50914" numCol="1" anchor="t" anchorCtr="0" compatLnSpc="1">
            <a:prstTxWarp prst="textNoShape"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522287" y="6840538"/>
            <a:ext cx="2435225" cy="392112"/>
          </a:xfrm>
          <a:prstGeom prst="rect">
            <a:avLst/>
          </a:prstGeom>
        </p:spPr>
        <p:txBody>
          <a:bodyPr vert="horz" lIns="101828" tIns="50914" rIns="101828" bIns="50914" rtlCol="0" anchor="ctr"/>
          <a:lstStyle>
            <a:lvl1pPr algn="l" defTabSz="1018276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FCDC87C-45EF-42AB-9077-BDBD38AC74BF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567113" y="6840538"/>
            <a:ext cx="3306762" cy="392112"/>
          </a:xfrm>
          <a:prstGeom prst="rect">
            <a:avLst/>
          </a:prstGeom>
        </p:spPr>
        <p:txBody>
          <a:bodyPr vert="horz" lIns="101828" tIns="50914" rIns="101828" bIns="50914" rtlCol="0" anchor="ctr"/>
          <a:lstStyle>
            <a:lvl1pPr algn="ctr" defTabSz="1018276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7483475" y="6840538"/>
            <a:ext cx="2435225" cy="392112"/>
          </a:xfrm>
          <a:prstGeom prst="rect">
            <a:avLst/>
          </a:prstGeom>
        </p:spPr>
        <p:txBody>
          <a:bodyPr vert="horz" lIns="101828" tIns="50914" rIns="101828" bIns="50914" rtlCol="0" anchor="ctr"/>
          <a:lstStyle>
            <a:lvl1pPr algn="r" defTabSz="1018276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F4ECE8D-7B33-4502-A436-6848D8E04475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2pPr>
      <a:lvl3pPr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3pPr>
      <a:lvl4pPr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4pPr>
      <a:lvl5pPr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5pPr>
      <a:lvl6pPr marL="457200"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6pPr>
      <a:lvl7pPr marL="914400"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7pPr>
      <a:lvl8pPr marL="1371600"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8pPr>
      <a:lvl9pPr marL="1828800" algn="ctr" defTabSz="1017588">
        <a:spcBef>
          <a:spcPts val="0"/>
        </a:spcBef>
        <a:spcAft>
          <a:spcPts val="0"/>
        </a:spcAft>
        <a:defRPr sz="4900">
          <a:solidFill>
            <a:schemeClr val="tx1"/>
          </a:solidFill>
          <a:latin typeface="Calibri"/>
        </a:defRPr>
      </a:lvl9pPr>
    </p:titleStyle>
    <p:bodyStyle>
      <a:lvl1pPr marL="381000" indent="-381000" algn="l" defTabSz="1017588">
        <a:spcBef>
          <a:spcPts val="0"/>
        </a:spcBef>
        <a:spcAft>
          <a:spcPts val="0"/>
        </a:spcAft>
        <a:buFont typeface="Arial"/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827088" indent="-317500" algn="l" defTabSz="1017588">
        <a:spcBef>
          <a:spcPts val="0"/>
        </a:spcBef>
        <a:spcAft>
          <a:spcPts val="0"/>
        </a:spcAft>
        <a:buFont typeface="Arial"/>
        <a:buChar char="–"/>
        <a:defRPr sz="3100">
          <a:solidFill>
            <a:schemeClr val="tx1"/>
          </a:solidFill>
          <a:latin typeface="+mn-lt"/>
          <a:ea typeface="+mn-ea"/>
          <a:cs typeface="+mn-cs"/>
        </a:defRPr>
      </a:lvl2pPr>
      <a:lvl3pPr marL="1271587" indent="-254000" algn="l" defTabSz="1017588">
        <a:spcBef>
          <a:spcPts val="0"/>
        </a:spcBef>
        <a:spcAft>
          <a:spcPts val="0"/>
        </a:spcAft>
        <a:buFont typeface="Arial"/>
        <a:buChar char="•"/>
        <a:defRPr sz="2700">
          <a:solidFill>
            <a:schemeClr val="tx1"/>
          </a:solidFill>
          <a:latin typeface="+mn-lt"/>
          <a:ea typeface="+mn-ea"/>
          <a:cs typeface="+mn-cs"/>
        </a:defRPr>
      </a:lvl3pPr>
      <a:lvl4pPr marL="1781175" indent="-254000" algn="l" defTabSz="1017588">
        <a:spcBef>
          <a:spcPts val="0"/>
        </a:spcBef>
        <a:spcAft>
          <a:spcPts val="0"/>
        </a:spcAft>
        <a:buFont typeface="Arial"/>
        <a:buChar char="–"/>
        <a:defRPr sz="2200">
          <a:solidFill>
            <a:schemeClr val="tx1"/>
          </a:solidFill>
          <a:latin typeface="+mn-lt"/>
          <a:ea typeface="+mn-ea"/>
          <a:cs typeface="+mn-cs"/>
        </a:defRPr>
      </a:lvl4pPr>
      <a:lvl5pPr marL="2290763" indent="-254000" algn="l" defTabSz="1017588">
        <a:spcBef>
          <a:spcPts val="0"/>
        </a:spcBef>
        <a:spcAft>
          <a:spcPts val="0"/>
        </a:spcAft>
        <a:buFont typeface="Arial"/>
        <a:buChar char="»"/>
        <a:defRPr sz="2200">
          <a:solidFill>
            <a:schemeClr val="tx1"/>
          </a:solidFill>
          <a:latin typeface="+mn-lt"/>
          <a:ea typeface="+mn-ea"/>
          <a:cs typeface="+mn-cs"/>
        </a:defRPr>
      </a:lvl5pPr>
      <a:lvl6pPr marL="2800259" indent="-254569" algn="l" defTabSz="1018276">
        <a:spcBef>
          <a:spcPts val="0"/>
        </a:spcBef>
        <a:buFont typeface="Arial"/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6pPr>
      <a:lvl7pPr marL="3309396" indent="-254569" algn="l" defTabSz="1018276">
        <a:spcBef>
          <a:spcPts val="0"/>
        </a:spcBef>
        <a:buFont typeface="Arial"/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7pPr>
      <a:lvl8pPr marL="3818534" indent="-254569" algn="l" defTabSz="1018276">
        <a:spcBef>
          <a:spcPts val="0"/>
        </a:spcBef>
        <a:buFont typeface="Arial"/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8pPr>
      <a:lvl9pPr marL="4327672" indent="-254569" algn="l" defTabSz="1018276">
        <a:spcBef>
          <a:spcPts val="0"/>
        </a:spcBef>
        <a:buFont typeface="Arial"/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09138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1018276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527414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36552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45690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3054828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563965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4073103" algn="l" defTabSz="1018276">
        <a:defRPr sz="20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 /><Relationship Id="rId3" Type="http://schemas.openxmlformats.org/officeDocument/2006/relationships/chart" Target="../charts/chart2.xml" /><Relationship Id="rId4" Type="http://schemas.openxmlformats.org/officeDocument/2006/relationships/chart" Target="../charts/chart3.xml" /><Relationship Id="rId5" Type="http://schemas.openxmlformats.org/officeDocument/2006/relationships/chart" Target="../charts/chart4.xml" /><Relationship Id="rId6" Type="http://schemas.openxmlformats.org/officeDocument/2006/relationships/chart" Target="../charts/chart5.xml" /><Relationship Id="rId7" Type="http://schemas.openxmlformats.org/officeDocument/2006/relationships/chart" Target="../charts/chart6.xml" /><Relationship Id="rId8" Type="http://schemas.openxmlformats.org/officeDocument/2006/relationships/image" Target="../media/image3.png"/><Relationship Id="rId9" Type="http://schemas.openxmlformats.org/officeDocument/2006/relationships/chart" Target="../charts/chart7.xml" 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 /><Relationship Id="rId3" Type="http://schemas.microsoft.com/office/2007/relationships/diagramDrawing" Target="../diagrams/drawing1.xml" /><Relationship Id="rId4" Type="http://schemas.openxmlformats.org/officeDocument/2006/relationships/diagramColors" Target="../diagrams/colors1.xml" /><Relationship Id="rId5" Type="http://schemas.openxmlformats.org/officeDocument/2006/relationships/diagramLayout" Target="../diagrams/layout1.xml" /><Relationship Id="rId6" Type="http://schemas.openxmlformats.org/officeDocument/2006/relationships/diagramQuickStyle" Target="../diagrams/quickStyle1.xml" /><Relationship Id="rId7" Type="http://schemas.openxmlformats.org/officeDocument/2006/relationships/diagramData" Target="../diagrams/data2.xml" /><Relationship Id="rId8" Type="http://schemas.microsoft.com/office/2007/relationships/diagramDrawing" Target="../diagrams/drawing2.xml" /><Relationship Id="rId9" Type="http://schemas.openxmlformats.org/officeDocument/2006/relationships/diagramColors" Target="../diagrams/colors2.xml" /><Relationship Id="rId10" Type="http://schemas.openxmlformats.org/officeDocument/2006/relationships/diagramLayout" Target="../diagrams/layout2.xml" /><Relationship Id="rId11" Type="http://schemas.openxmlformats.org/officeDocument/2006/relationships/diagramQuickStyle" Target="../diagrams/quickStyle2.xml" 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8.xml" /><Relationship Id="rId3" Type="http://schemas.openxmlformats.org/officeDocument/2006/relationships/image" Target="../media/image4.jp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9.xml" /><Relationship Id="rId3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 flipH="1">
            <a:off x="793" y="2285417"/>
            <a:ext cx="10440990" cy="2304256"/>
          </a:xfrm>
          <a:prstGeom prst="rect">
            <a:avLst/>
          </a:prstGeom>
          <a:gradFill>
            <a:gsLst>
              <a:gs pos="70000">
                <a:schemeClr val="accent2"/>
              </a:gs>
              <a:gs pos="100000">
                <a:srgbClr val="60D5C5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2500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792" y="2461797"/>
            <a:ext cx="10451065" cy="201204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ru-RU" sz="2800" b="1">
                <a:ln w="9525">
                  <a:noFill/>
                  <a:prstDash val="solid"/>
                </a:ln>
                <a:solidFill>
                  <a:schemeClr val="bg1"/>
                </a:solidFill>
                <a:latin typeface="Arial"/>
              </a:rPr>
              <a:t>ИТОГИ СОЦИАЛЬНО-ЭКОНОМИЧЕСКОГО РАЗВИТИЯ </a:t>
            </a:r>
            <a:endParaRPr/>
          </a:p>
          <a:p>
            <a:pPr algn="ctr">
              <a:lnSpc>
                <a:spcPct val="150000"/>
              </a:lnSpc>
              <a:defRPr/>
            </a:pPr>
            <a:r>
              <a:rPr lang="ru-RU" sz="2800" b="1">
                <a:ln w="9525">
                  <a:noFill/>
                  <a:prstDash val="solid"/>
                </a:ln>
                <a:solidFill>
                  <a:schemeClr val="bg1"/>
                </a:solidFill>
                <a:latin typeface="Arial"/>
              </a:rPr>
              <a:t>ГОРОДА МЕГИОНА ХМАО-ЮГРЫ</a:t>
            </a:r>
            <a:endParaRPr/>
          </a:p>
          <a:p>
            <a:pPr algn="ctr">
              <a:lnSpc>
                <a:spcPct val="150000"/>
              </a:lnSpc>
              <a:defRPr/>
            </a:pPr>
            <a:r>
              <a:rPr lang="ru-RU" sz="2800" b="1">
                <a:ln w="9525">
                  <a:noFill/>
                  <a:prstDash val="solid"/>
                </a:ln>
                <a:solidFill>
                  <a:schemeClr val="bg1"/>
                </a:solidFill>
                <a:latin typeface="Arial"/>
              </a:rPr>
              <a:t>ЗА ЯНВАРЬ-ИЮНЬ 202</a:t>
            </a:r>
            <a:r>
              <a:rPr lang="en-US" sz="2800" b="1">
                <a:ln w="9525">
                  <a:noFill/>
                  <a:prstDash val="solid"/>
                </a:ln>
                <a:solidFill>
                  <a:schemeClr val="bg1"/>
                </a:solidFill>
                <a:latin typeface="Arial"/>
              </a:rPr>
              <a:t>5</a:t>
            </a:r>
            <a:r>
              <a:rPr lang="ru-RU" sz="2800" b="1">
                <a:ln w="9525">
                  <a:noFill/>
                  <a:prstDash val="solid"/>
                </a:ln>
                <a:solidFill>
                  <a:schemeClr val="bg1"/>
                </a:solidFill>
                <a:latin typeface="Arial"/>
              </a:rPr>
              <a:t> ГОДА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705299147" name="Диаграмма 705299146"/>
          <p:cNvGraphicFramePr>
            <a:graphicFrameLocks xmlns:a="http://schemas.openxmlformats.org/drawingml/2006/main"/>
          </p:cNvGraphicFramePr>
          <p:nvPr/>
        </p:nvGraphicFramePr>
        <p:xfrm>
          <a:off x="1505718" y="3441303"/>
          <a:ext cx="4677663" cy="2046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угольник 1"/>
          <p:cNvSpPr/>
          <p:nvPr/>
        </p:nvSpPr>
        <p:spPr bwMode="auto">
          <a:xfrm flipH="1">
            <a:off x="-2" y="302671"/>
            <a:ext cx="10440990" cy="442346"/>
          </a:xfrm>
          <a:prstGeom prst="rect">
            <a:avLst/>
          </a:prstGeom>
          <a:gradFill>
            <a:gsLst>
              <a:gs pos="70000">
                <a:schemeClr val="accent2"/>
              </a:gs>
              <a:gs pos="100000">
                <a:srgbClr val="60D5C5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2500"/>
          </a:p>
        </p:txBody>
      </p:sp>
      <p:sp>
        <p:nvSpPr>
          <p:cNvPr id="3" name="Прямоугольник 2"/>
          <p:cNvSpPr/>
          <p:nvPr/>
        </p:nvSpPr>
        <p:spPr bwMode="auto">
          <a:xfrm>
            <a:off x="1322947" y="274400"/>
            <a:ext cx="1895071" cy="461665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 i="1">
                <a:ln w="9525">
                  <a:noFill/>
                  <a:prstDash val="solid"/>
                </a:ln>
                <a:solidFill>
                  <a:schemeClr val="bg1"/>
                </a:solidFill>
                <a:latin typeface="DIN Pro Bold"/>
                <a:cs typeface="DIN Pro Bold"/>
              </a:rPr>
              <a:t>Демография</a:t>
            </a:r>
            <a:endParaRPr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0" y="971820"/>
            <a:ext cx="6898569" cy="579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>
                <a:solidFill>
                  <a:srgbClr val="000000"/>
                </a:solidFill>
                <a:latin typeface="DIN Pro Bold"/>
                <a:ea typeface="Times New Roman"/>
                <a:cs typeface="DIN Pro Bold"/>
              </a:rPr>
              <a:t>По состоянию на 01.07.202</a:t>
            </a:r>
            <a:r>
              <a:rPr lang="en-US" sz="1600">
                <a:solidFill>
                  <a:srgbClr val="000000"/>
                </a:solidFill>
                <a:latin typeface="DIN Pro Bold"/>
                <a:ea typeface="Times New Roman"/>
                <a:cs typeface="DIN Pro Bold"/>
              </a:rPr>
              <a:t>5</a:t>
            </a:r>
            <a:r>
              <a:rPr lang="ru-RU" sz="1600">
                <a:solidFill>
                  <a:srgbClr val="000000"/>
                </a:solidFill>
                <a:latin typeface="DIN Pro Bold"/>
                <a:ea typeface="Times New Roman"/>
                <a:cs typeface="DIN Pro Bold"/>
              </a:rPr>
              <a:t> предварительная численность постоянного населения города Мегиона составила 59 732 человека. </a:t>
            </a:r>
            <a:endParaRPr lang="ru-RU" sz="1600">
              <a:latin typeface="DIN Pro Bold"/>
              <a:cs typeface="DIN Pro Bold"/>
            </a:endParaRPr>
          </a:p>
        </p:txBody>
      </p:sp>
      <p:grpSp>
        <p:nvGrpSpPr>
          <p:cNvPr id="6" name="Группа 5"/>
          <p:cNvGrpSpPr/>
          <p:nvPr/>
        </p:nvGrpSpPr>
        <p:grpSpPr bwMode="auto">
          <a:xfrm>
            <a:off x="17351" y="1950792"/>
            <a:ext cx="1644713" cy="393243"/>
            <a:chOff x="8343266" y="2162737"/>
            <a:chExt cx="1167618" cy="365760"/>
          </a:xfrm>
          <a:solidFill>
            <a:srgbClr val="92D050"/>
          </a:solidFill>
        </p:grpSpPr>
        <p:sp>
          <p:nvSpPr>
            <p:cNvPr id="19" name="Пятиугольник 18"/>
            <p:cNvSpPr/>
            <p:nvPr/>
          </p:nvSpPr>
          <p:spPr bwMode="auto">
            <a:xfrm>
              <a:off x="8343266" y="2162737"/>
              <a:ext cx="1167618" cy="365760"/>
            </a:xfrm>
            <a:prstGeom prst="homePlate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 bwMode="auto">
            <a:xfrm>
              <a:off x="8451823" y="2191729"/>
              <a:ext cx="986167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400">
                  <a:solidFill>
                    <a:srgbClr val="000000"/>
                  </a:solidFill>
                  <a:latin typeface="DIN Pro Bold"/>
                  <a:ea typeface="Times New Roman"/>
                  <a:cs typeface="DIN Pro Bold"/>
                </a:rPr>
                <a:t>Родилось</a:t>
              </a:r>
              <a:endParaRPr lang="ru-RU" sz="1400"/>
            </a:p>
          </p:txBody>
        </p:sp>
      </p:grpSp>
      <p:grpSp>
        <p:nvGrpSpPr>
          <p:cNvPr id="7" name="Группа 6"/>
          <p:cNvGrpSpPr/>
          <p:nvPr/>
        </p:nvGrpSpPr>
        <p:grpSpPr bwMode="auto">
          <a:xfrm>
            <a:off x="0" y="3690144"/>
            <a:ext cx="1517161" cy="393243"/>
            <a:chOff x="8381093" y="2100372"/>
            <a:chExt cx="1167618" cy="365760"/>
          </a:xfrm>
          <a:solidFill>
            <a:schemeClr val="bg1">
              <a:lumMod val="75000"/>
            </a:schemeClr>
          </a:solidFill>
        </p:grpSpPr>
        <p:sp>
          <p:nvSpPr>
            <p:cNvPr id="17" name="Пятиугольник 16"/>
            <p:cNvSpPr/>
            <p:nvPr/>
          </p:nvSpPr>
          <p:spPr bwMode="auto">
            <a:xfrm>
              <a:off x="8381093" y="2100372"/>
              <a:ext cx="1167618" cy="365760"/>
            </a:xfrm>
            <a:prstGeom prst="homePlate">
              <a:avLst>
                <a:gd name="adj" fmla="val 50000"/>
              </a:avLst>
            </a:prstGeom>
            <a:grp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 bwMode="auto">
            <a:xfrm>
              <a:off x="8550279" y="2129363"/>
              <a:ext cx="728323" cy="28626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400">
                  <a:solidFill>
                    <a:srgbClr val="000000"/>
                  </a:solidFill>
                  <a:latin typeface="DIN Pro Bold"/>
                  <a:ea typeface="Times New Roman"/>
                  <a:cs typeface="DIN Pro Bold"/>
                </a:rPr>
                <a:t>Умерло</a:t>
              </a:r>
              <a:endParaRPr lang="ru-RU" sz="1400"/>
            </a:p>
          </p:txBody>
        </p:sp>
      </p:grpSp>
      <p:grpSp>
        <p:nvGrpSpPr>
          <p:cNvPr id="8" name="Группа 7"/>
          <p:cNvGrpSpPr/>
          <p:nvPr/>
        </p:nvGrpSpPr>
        <p:grpSpPr bwMode="auto">
          <a:xfrm>
            <a:off x="-66261" y="2618574"/>
            <a:ext cx="1786293" cy="496355"/>
            <a:chOff x="123326" y="2714758"/>
            <a:chExt cx="1538739" cy="461665"/>
          </a:xfrm>
        </p:grpSpPr>
        <p:sp>
          <p:nvSpPr>
            <p:cNvPr id="15" name="Пятиугольник 14"/>
            <p:cNvSpPr/>
            <p:nvPr/>
          </p:nvSpPr>
          <p:spPr bwMode="auto">
            <a:xfrm>
              <a:off x="140677" y="2742803"/>
              <a:ext cx="1521388" cy="410997"/>
            </a:xfrm>
            <a:prstGeom prst="homePlate">
              <a:avLst>
                <a:gd name="adj" fmla="val 50000"/>
              </a:avLst>
            </a:prstGeom>
            <a:solidFill>
              <a:srgbClr val="EA6C6F"/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endParaRPr lang="ru-RU" sz="1000"/>
            </a:p>
          </p:txBody>
        </p:sp>
        <p:sp>
          <p:nvSpPr>
            <p:cNvPr id="16" name="Прямоугольник 15"/>
            <p:cNvSpPr/>
            <p:nvPr/>
          </p:nvSpPr>
          <p:spPr bwMode="auto">
            <a:xfrm>
              <a:off x="123326" y="2714758"/>
              <a:ext cx="1426409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ru-RU" sz="1200">
                  <a:solidFill>
                    <a:srgbClr val="000000"/>
                  </a:solidFill>
                  <a:latin typeface="DIN Pro Bold"/>
                  <a:ea typeface="Times New Roman"/>
                  <a:cs typeface="DIN Pro Bold"/>
                </a:rPr>
                <a:t>Естественный </a:t>
              </a:r>
              <a:endParaRPr/>
            </a:p>
            <a:p>
              <a:pPr algn="ctr">
                <a:defRPr/>
              </a:pPr>
              <a:r>
                <a:rPr lang="ru-RU" sz="1200">
                  <a:solidFill>
                    <a:srgbClr val="000000"/>
                  </a:solidFill>
                  <a:latin typeface="DIN Pro Bold"/>
                  <a:ea typeface="Times New Roman"/>
                  <a:cs typeface="DIN Pro Bold"/>
                </a:rPr>
                <a:t>прирост</a:t>
              </a:r>
              <a:endParaRPr lang="ru-RU" sz="1200"/>
            </a:p>
          </p:txBody>
        </p:sp>
      </p:grpSp>
      <p:grpSp>
        <p:nvGrpSpPr>
          <p:cNvPr id="10" name="Группа 9"/>
          <p:cNvGrpSpPr/>
          <p:nvPr/>
        </p:nvGrpSpPr>
        <p:grpSpPr bwMode="auto">
          <a:xfrm>
            <a:off x="1166188" y="1664757"/>
            <a:ext cx="5854718" cy="2373961"/>
            <a:chOff x="0" y="0"/>
            <a:chExt cx="5854718" cy="2373961"/>
          </a:xfrm>
        </p:grpSpPr>
        <p:graphicFrame>
          <p:nvGraphicFramePr>
            <p:cNvPr id="1751726883" name="Диаграмма 1751726882"/>
            <p:cNvGraphicFramePr>
              <a:graphicFrameLocks xmlns:a="http://schemas.openxmlformats.org/drawingml/2006/main"/>
            </p:cNvGraphicFramePr>
            <p:nvPr/>
          </p:nvGraphicFramePr>
          <p:xfrm>
            <a:off x="0" y="0"/>
            <a:ext cx="5284362" cy="76892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1751726884" name="Диаграмма 1751726883"/>
            <p:cNvGraphicFramePr>
              <a:graphicFrameLocks xmlns:a="http://schemas.openxmlformats.org/drawingml/2006/main"/>
            </p:cNvGraphicFramePr>
            <p:nvPr/>
          </p:nvGraphicFramePr>
          <p:xfrm>
            <a:off x="410960" y="1867347"/>
            <a:ext cx="5443758" cy="50661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1751726885" name="Диаграмма 1751726884"/>
            <p:cNvGraphicFramePr>
              <a:graphicFrameLocks xmlns:a="http://schemas.openxmlformats.org/drawingml/2006/main"/>
            </p:cNvGraphicFramePr>
            <p:nvPr/>
          </p:nvGraphicFramePr>
          <p:xfrm>
            <a:off x="733716" y="950679"/>
            <a:ext cx="4713159" cy="60122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  <p:cxnSp>
        <p:nvCxnSpPr>
          <p:cNvPr id="11" name="Прямая соединительная линия 10"/>
          <p:cNvCxnSpPr>
            <a:cxnSpLocks/>
          </p:cNvCxnSpPr>
          <p:nvPr/>
        </p:nvCxnSpPr>
        <p:spPr bwMode="auto">
          <a:xfrm>
            <a:off x="2287472" y="3328983"/>
            <a:ext cx="4425883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pSp>
        <p:nvGrpSpPr>
          <p:cNvPr id="21" name="Группа 20"/>
          <p:cNvGrpSpPr/>
          <p:nvPr/>
        </p:nvGrpSpPr>
        <p:grpSpPr bwMode="auto">
          <a:xfrm>
            <a:off x="17350" y="4404523"/>
            <a:ext cx="6259672" cy="2698940"/>
            <a:chOff x="0" y="0"/>
            <a:chExt cx="6259672" cy="2698940"/>
          </a:xfrm>
        </p:grpSpPr>
        <p:grpSp>
          <p:nvGrpSpPr>
            <p:cNvPr id="22" name="Группа 21"/>
            <p:cNvGrpSpPr/>
            <p:nvPr/>
          </p:nvGrpSpPr>
          <p:grpSpPr bwMode="auto">
            <a:xfrm>
              <a:off x="0" y="0"/>
              <a:ext cx="1519404" cy="463204"/>
              <a:chOff x="0" y="0"/>
              <a:chExt cx="1519404" cy="463204"/>
            </a:xfrm>
            <a:solidFill>
              <a:srgbClr val="92D050"/>
            </a:solidFill>
          </p:grpSpPr>
          <p:sp>
            <p:nvSpPr>
              <p:cNvPr id="35" name="Пятиугольник 34"/>
              <p:cNvSpPr/>
              <p:nvPr/>
            </p:nvSpPr>
            <p:spPr bwMode="auto">
              <a:xfrm>
                <a:off x="0" y="0"/>
                <a:ext cx="1519404" cy="463204"/>
              </a:xfrm>
              <a:prstGeom prst="homePlate">
                <a:avLst>
                  <a:gd name="adj" fmla="val 50000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6" name="Прямоугольник 35"/>
              <p:cNvSpPr/>
              <p:nvPr/>
            </p:nvSpPr>
            <p:spPr bwMode="auto">
              <a:xfrm>
                <a:off x="464872" y="49333"/>
                <a:ext cx="626070" cy="38977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ru-RU" sz="1400">
                    <a:solidFill>
                      <a:srgbClr val="000000"/>
                    </a:solidFill>
                    <a:latin typeface="DIN Pro Bold"/>
                    <a:ea typeface="Times New Roman"/>
                    <a:cs typeface="DIN Pro Bold"/>
                  </a:rPr>
                  <a:t>Убыло</a:t>
                </a:r>
                <a:endParaRPr lang="ru-RU" sz="1400"/>
              </a:p>
            </p:txBody>
          </p:sp>
        </p:grpSp>
        <p:grpSp>
          <p:nvGrpSpPr>
            <p:cNvPr id="23" name="Группа 22"/>
            <p:cNvGrpSpPr/>
            <p:nvPr/>
          </p:nvGrpSpPr>
          <p:grpSpPr bwMode="auto">
            <a:xfrm>
              <a:off x="0" y="2140697"/>
              <a:ext cx="1713293" cy="496610"/>
              <a:chOff x="0" y="0"/>
              <a:chExt cx="1713293" cy="496610"/>
            </a:xfrm>
            <a:solidFill>
              <a:schemeClr val="bg1">
                <a:lumMod val="75000"/>
              </a:schemeClr>
            </a:solidFill>
          </p:grpSpPr>
          <p:sp>
            <p:nvSpPr>
              <p:cNvPr id="33" name="Пятиугольник 32"/>
              <p:cNvSpPr/>
              <p:nvPr/>
            </p:nvSpPr>
            <p:spPr bwMode="auto">
              <a:xfrm>
                <a:off x="0" y="0"/>
                <a:ext cx="1713293" cy="463204"/>
              </a:xfrm>
              <a:prstGeom prst="homePlate">
                <a:avLst>
                  <a:gd name="adj" fmla="val 50000"/>
                </a:avLst>
              </a:prstGeom>
              <a:solidFill>
                <a:srgbClr val="E599AF"/>
              </a:solidFill>
              <a:ln>
                <a:solidFill>
                  <a:srgbClr val="E599A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4" name="Прямоугольник 33"/>
              <p:cNvSpPr/>
              <p:nvPr/>
            </p:nvSpPr>
            <p:spPr bwMode="auto">
              <a:xfrm>
                <a:off x="202483" y="0"/>
                <a:ext cx="1500196" cy="4966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ru-RU" sz="1100">
                    <a:solidFill>
                      <a:srgbClr val="000000"/>
                    </a:solidFill>
                    <a:latin typeface="DIN Pro Bold"/>
                    <a:ea typeface="Times New Roman"/>
                    <a:cs typeface="DIN Pro Bold"/>
                  </a:rPr>
                  <a:t>Миграционный прирост (убыль)</a:t>
                </a:r>
                <a:endParaRPr lang="ru-RU" sz="1100"/>
              </a:p>
            </p:txBody>
          </p:sp>
        </p:grpSp>
        <p:grpSp>
          <p:nvGrpSpPr>
            <p:cNvPr id="24" name="Группа 23"/>
            <p:cNvGrpSpPr/>
            <p:nvPr/>
          </p:nvGrpSpPr>
          <p:grpSpPr bwMode="auto">
            <a:xfrm>
              <a:off x="0" y="1070348"/>
              <a:ext cx="1519404" cy="443658"/>
              <a:chOff x="0" y="0"/>
              <a:chExt cx="1519404" cy="443658"/>
            </a:xfrm>
          </p:grpSpPr>
          <p:sp>
            <p:nvSpPr>
              <p:cNvPr id="31" name="Пятиугольник 30"/>
              <p:cNvSpPr/>
              <p:nvPr/>
            </p:nvSpPr>
            <p:spPr bwMode="auto">
              <a:xfrm>
                <a:off x="0" y="0"/>
                <a:ext cx="1519404" cy="443658"/>
              </a:xfrm>
              <a:prstGeom prst="homePlate">
                <a:avLst>
                  <a:gd name="adj" fmla="val 50000"/>
                </a:avLst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endParaRPr lang="ru-RU" sz="1000"/>
              </a:p>
            </p:txBody>
          </p:sp>
          <p:sp>
            <p:nvSpPr>
              <p:cNvPr id="32" name="Прямоугольник 31"/>
              <p:cNvSpPr/>
              <p:nvPr/>
            </p:nvSpPr>
            <p:spPr bwMode="auto">
              <a:xfrm>
                <a:off x="202483" y="0"/>
                <a:ext cx="1234706" cy="38977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ru-RU" sz="1400">
                    <a:solidFill>
                      <a:srgbClr val="000000"/>
                    </a:solidFill>
                    <a:latin typeface="DIN Pro Bold"/>
                    <a:ea typeface="Times New Roman"/>
                    <a:cs typeface="DIN Pro Bold"/>
                  </a:rPr>
                  <a:t>Прибыло</a:t>
                </a:r>
                <a:endParaRPr lang="ru-RU" sz="1400"/>
              </a:p>
            </p:txBody>
          </p:sp>
        </p:grpSp>
        <p:graphicFrame>
          <p:nvGraphicFramePr>
            <p:cNvPr id="1751726886" name="Диаграмма 1751726885"/>
            <p:cNvGraphicFramePr>
              <a:graphicFrameLocks xmlns:a="http://schemas.openxmlformats.org/drawingml/2006/main"/>
            </p:cNvGraphicFramePr>
            <p:nvPr/>
          </p:nvGraphicFramePr>
          <p:xfrm>
            <a:off x="2202746" y="1564355"/>
            <a:ext cx="4056926" cy="113458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</p:grpSp>
      <p:graphicFrame>
        <p:nvGraphicFramePr>
          <p:cNvPr id="37" name="Диаграмма 36"/>
          <p:cNvGraphicFramePr>
            <a:graphicFrameLocks xmlns:a="http://schemas.openxmlformats.org/drawingml/2006/main"/>
          </p:cNvGraphicFramePr>
          <p:nvPr/>
        </p:nvGraphicFramePr>
        <p:xfrm>
          <a:off x="6474083" y="2631834"/>
          <a:ext cx="3515328" cy="4555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38" name="Рисунок 37"/>
          <p:cNvPicPr>
            <a:picLocks noChangeAspect="1"/>
          </p:cNvPicPr>
          <p:nvPr/>
        </p:nvPicPr>
        <p:blipFill>
          <a:blip r:embed="rId8"/>
          <a:stretch/>
        </p:blipFill>
        <p:spPr bwMode="auto">
          <a:xfrm>
            <a:off x="7740774" y="712794"/>
            <a:ext cx="1750766" cy="1904616"/>
          </a:xfrm>
          <a:prstGeom prst="rect">
            <a:avLst/>
          </a:prstGeom>
        </p:spPr>
      </p:pic>
      <p:graphicFrame>
        <p:nvGraphicFramePr>
          <p:cNvPr id="1029455878" name="Диаграмма 1029455877"/>
          <p:cNvGraphicFramePr>
            <a:graphicFrameLocks xmlns:a="http://schemas.openxmlformats.org/drawingml/2006/main"/>
          </p:cNvGraphicFramePr>
          <p:nvPr/>
        </p:nvGraphicFramePr>
        <p:xfrm>
          <a:off x="1720031" y="5046872"/>
          <a:ext cx="4809176" cy="11635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5" name="Прямоугольник 4"/>
          <p:cNvSpPr/>
          <p:nvPr/>
        </p:nvSpPr>
        <p:spPr bwMode="auto">
          <a:xfrm>
            <a:off x="2577286" y="4404522"/>
            <a:ext cx="711474" cy="274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>
                <a:solidFill>
                  <a:prstClr val="black"/>
                </a:solidFill>
                <a:latin typeface="DIN Pro Bold"/>
                <a:cs typeface="DIN Pro Bold"/>
              </a:rPr>
              <a:t>726</a:t>
            </a:r>
            <a:endParaRPr/>
          </a:p>
        </p:txBody>
      </p:sp>
      <p:sp>
        <p:nvSpPr>
          <p:cNvPr id="39" name="Прямоугольник 38"/>
          <p:cNvSpPr/>
          <p:nvPr/>
        </p:nvSpPr>
        <p:spPr bwMode="auto">
          <a:xfrm>
            <a:off x="4934925" y="4404522"/>
            <a:ext cx="510771" cy="274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>
                <a:solidFill>
                  <a:prstClr val="black"/>
                </a:solidFill>
                <a:latin typeface="DIN Pro Bold"/>
                <a:cs typeface="DIN Pro Bold"/>
              </a:rPr>
              <a:t>693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 bwMode="auto">
          <a:xfrm>
            <a:off x="5628776" y="577951"/>
            <a:ext cx="4823995" cy="498427"/>
          </a:xfrm>
          <a:prstGeom prst="rect">
            <a:avLst/>
          </a:prstGeom>
          <a:noFill/>
        </p:spPr>
        <p:txBody>
          <a:bodyPr lIns="101828" tIns="50914" rIns="101828" bIns="50914">
            <a:spAutoFit/>
          </a:bodyPr>
          <a:lstStyle/>
          <a:p>
            <a:pPr algn="ctr" defTabSz="1018276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Объем отгруженной продукции</a:t>
            </a:r>
            <a:endParaRPr/>
          </a:p>
          <a:p>
            <a:pPr algn="ctr" defTabSz="1018276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За 2024</a:t>
            </a:r>
            <a:r>
              <a:rPr lang="en-US" sz="13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-202</a:t>
            </a:r>
            <a:r>
              <a:rPr lang="ru-RU" sz="13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5 годы</a:t>
            </a:r>
            <a:endParaRPr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287436" y="737814"/>
            <a:ext cx="5379862" cy="1006199"/>
          </a:xfrm>
          <a:prstGeom prst="rect">
            <a:avLst/>
          </a:prstGeom>
          <a:noFill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1200">
                <a:solidFill>
                  <a:schemeClr val="tx1"/>
                </a:solidFill>
                <a:latin typeface="Times New Roman"/>
                <a:cs typeface="Times New Roman"/>
              </a:rPr>
              <a:t>За январь-июнь 2025 года объем отгруженных товаров собственного производства, выполненных работ и услуг собственными силами   по видам экономической деятельности организаций (без субъектов малого предпринимательства) составил 8 107</a:t>
            </a:r>
            <a:r>
              <a:rPr lang="en-US" sz="1200">
                <a:solidFill>
                  <a:schemeClr val="tx1"/>
                </a:solidFill>
                <a:latin typeface="Times New Roman"/>
                <a:cs typeface="Times New Roman"/>
              </a:rPr>
              <a:t>,</a:t>
            </a:r>
            <a:r>
              <a:rPr lang="ru-RU" sz="1200">
                <a:solidFill>
                  <a:schemeClr val="tx1"/>
                </a:solidFill>
                <a:latin typeface="Times New Roman"/>
                <a:cs typeface="Times New Roman"/>
              </a:rPr>
              <a:t>4</a:t>
            </a:r>
            <a:r>
              <a:rPr lang="en-US" sz="120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ru-RU" sz="1200">
                <a:solidFill>
                  <a:schemeClr val="tx1"/>
                </a:solidFill>
                <a:latin typeface="Times New Roman"/>
                <a:cs typeface="Times New Roman"/>
              </a:rPr>
              <a:t>млн рублей, что в действующих ценах составляет 84</a:t>
            </a:r>
            <a:r>
              <a:rPr lang="en-US" sz="1200">
                <a:solidFill>
                  <a:schemeClr val="tx1"/>
                </a:solidFill>
                <a:latin typeface="Times New Roman"/>
                <a:cs typeface="Times New Roman"/>
              </a:rPr>
              <a:t>,</a:t>
            </a:r>
            <a:r>
              <a:rPr lang="ru-RU" sz="1200">
                <a:solidFill>
                  <a:schemeClr val="tx1"/>
                </a:solidFill>
                <a:latin typeface="Times New Roman"/>
                <a:cs typeface="Times New Roman"/>
              </a:rPr>
              <a:t>4% к аналогичному периоду 2024 года.</a:t>
            </a:r>
            <a:endParaRPr/>
          </a:p>
        </p:txBody>
      </p:sp>
      <p:graphicFrame>
        <p:nvGraphicFramePr>
          <p:cNvPr id="5" name="Таблица 4"/>
          <p:cNvGraphicFramePr>
            <a:graphicFrameLocks xmlns:a="http://schemas.openxmlformats.org/drawingml/2006/main" noGrp="1"/>
          </p:cNvGraphicFramePr>
          <p:nvPr/>
        </p:nvGraphicFramePr>
        <p:xfrm>
          <a:off x="6084590" y="1322591"/>
          <a:ext cx="4248472" cy="5148830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{5A111915-BE36-4E01-A7E5-04B1672EAD32}</a:tableStyleId>
              </a:tblPr>
              <a:tblGrid>
                <a:gridCol w="1512168"/>
                <a:gridCol w="173492"/>
                <a:gridCol w="983302"/>
                <a:gridCol w="948593"/>
                <a:gridCol w="126861"/>
                <a:gridCol w="504056"/>
              </a:tblGrid>
              <a:tr h="441162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0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Показатели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gridSpan="2">
                  <a:txBody>
                    <a:bodyPr/>
                    <a:p>
                      <a:pPr algn="ctr">
                        <a:defRPr/>
                      </a:pPr>
                      <a:r>
                        <a:rPr lang="ru-RU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Январь-июнь    20</a:t>
                      </a:r>
                      <a:r>
                        <a:rPr lang="en-US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lang="ru-RU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4 года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gridSpan="2">
                  <a:txBody>
                    <a:bodyPr/>
                    <a:p>
                      <a:pPr algn="ctr">
                        <a:defRPr/>
                      </a:pPr>
                      <a:r>
                        <a:rPr lang="ru-RU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Январь</a:t>
                      </a:r>
                      <a:r>
                        <a:rPr lang="en-US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lang="ru-RU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июнь 2025 года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9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%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</a:tr>
              <a:tr h="1134303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Всего объем отгруженных товаров собственного производства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gridSpan="2"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9 604,2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gridSpan="2"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8 107,4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84,4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</a:tr>
              <a:tr h="252354">
                <a:tc gridSpan="6">
                  <a:txBody>
                    <a:bodyPr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в том числе по видам экономической деятельности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611822">
                <a:tc gridSpan="2">
                  <a:txBody>
                    <a:bodyPr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добыча полезных ископаемых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339,4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4 578,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gridSpan="2"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627945">
                <a:tc gridSpan="2">
                  <a:txBody>
                    <a:bodyPr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обрабатывающие производства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1 234,7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1 077,0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gridSpan="2"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87,2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1019694">
                <a:tc gridSpan="2">
                  <a:txBody>
                    <a:bodyPr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обеспечение  электрической энергией, газом и паром;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845,4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165,</a:t>
                      </a: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gridSpan="2"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76,1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1039584">
                <a:tc gridSpan="2">
                  <a:txBody>
                    <a:bodyPr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водоснабжение, водоотведение, организация сбора и утилизации отходов </a:t>
                      </a:r>
                      <a:endParaRPr/>
                    </a:p>
                  </a:txBody>
                  <a:tcPr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184,7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286,2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gridSpan="2"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en-US" sz="1100">
                          <a:latin typeface="Times New Roman"/>
                          <a:ea typeface="Times New Roman"/>
                          <a:cs typeface="Times New Roman"/>
                        </a:rPr>
                        <a:t>155,0</a:t>
                      </a:r>
                      <a:endParaRPr/>
                    </a:p>
                  </a:txBody>
                  <a:tcPr marL="68580" marR="68580" marT="0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</a:tbl>
          </a:graphicData>
        </a:graphic>
      </p:graphicFrame>
      <p:graphicFrame>
        <p:nvGraphicFramePr>
          <p:cNvPr id="9" name="Схема 8"/>
          <p:cNvGraphicFramePr>
            <a:graphicFrameLocks xmlns:a="http://schemas.openxmlformats.org/drawingml/2006/main"/>
          </p:cNvGraphicFramePr>
          <p:nvPr/>
        </p:nvGraphicFramePr>
        <p:xfrm>
          <a:off x="200823" y="2105968"/>
          <a:ext cx="5538333" cy="5184576"/>
          <a:chOff x="0" y="0"/>
          <a:chExt cx="5538333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5" r:qs="rId6" r:cs="rId4"/>
          </a:graphicData>
        </a:graphic>
      </p:graphicFrame>
      <p:grpSp>
        <p:nvGrpSpPr>
          <p:cNvPr id="6" name="Группа 5"/>
          <p:cNvGrpSpPr/>
          <p:nvPr/>
        </p:nvGrpSpPr>
        <p:grpSpPr bwMode="auto">
          <a:xfrm>
            <a:off x="-2" y="17736"/>
            <a:ext cx="10440990" cy="470617"/>
            <a:chOff x="-2" y="274400"/>
            <a:chExt cx="10440990" cy="470617"/>
          </a:xfrm>
        </p:grpSpPr>
        <p:sp>
          <p:nvSpPr>
            <p:cNvPr id="7" name="Прямоугольник 6"/>
            <p:cNvSpPr/>
            <p:nvPr/>
          </p:nvSpPr>
          <p:spPr bwMode="auto">
            <a:xfrm flipH="1">
              <a:off x="-2" y="302671"/>
              <a:ext cx="10440990" cy="442346"/>
            </a:xfrm>
            <a:prstGeom prst="rect">
              <a:avLst/>
            </a:prstGeom>
            <a:gradFill>
              <a:gsLst>
                <a:gs pos="70000">
                  <a:srgbClr val="00B050"/>
                </a:gs>
                <a:gs pos="100000">
                  <a:srgbClr val="60D5C5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 sz="2500"/>
            </a:p>
          </p:txBody>
        </p:sp>
        <p:sp>
          <p:nvSpPr>
            <p:cNvPr id="8" name="Прямоугольник 7"/>
            <p:cNvSpPr/>
            <p:nvPr/>
          </p:nvSpPr>
          <p:spPr bwMode="auto">
            <a:xfrm>
              <a:off x="1322947" y="274400"/>
              <a:ext cx="2674130" cy="461665"/>
            </a:xfrm>
            <a:prstGeom prst="rect">
              <a:avLst/>
            </a:prstGeom>
            <a:grpFill/>
            <a:ln>
              <a:noFill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400" b="1" i="1">
                  <a:ln w="9525">
                    <a:noFill/>
                    <a:prstDash val="solid"/>
                  </a:ln>
                  <a:solidFill>
                    <a:schemeClr val="bg1"/>
                  </a:solidFill>
                  <a:latin typeface="DIN Pro Bold"/>
                  <a:cs typeface="DIN Pro Bold"/>
                </a:rPr>
                <a:t>Промышленность</a:t>
              </a:r>
              <a:endParaRPr/>
            </a:p>
          </p:txBody>
        </p:sp>
      </p:grpSp>
      <p:graphicFrame>
        <p:nvGraphicFramePr>
          <p:cNvPr id="1262827482" name="Схема 8"/>
          <p:cNvGraphicFramePr>
            <a:graphicFrameLocks xmlns:a="http://schemas.openxmlformats.org/drawingml/2006/main"/>
          </p:cNvGraphicFramePr>
          <p:nvPr/>
        </p:nvGraphicFramePr>
        <p:xfrm>
          <a:off x="353223" y="2258367"/>
          <a:ext cx="5538332" cy="5184576"/>
          <a:chOff x="0" y="0"/>
          <a:chExt cx="5538332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10" r:qs="rId11" r:cs="rId9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100722" y="613956"/>
            <a:ext cx="5839243" cy="68615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По предварительной оценке, объем инвестиций в основной капитал, освоенных крупными и средними предприятиями города </a:t>
            </a:r>
            <a:r>
              <a:rPr lang="ru-RU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Мегиона</a:t>
            </a:r>
            <a:r>
              <a:rPr lang="ru-RU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, </a:t>
            </a:r>
            <a:r>
              <a:rPr lang="ru-RU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за январь-июнь 2025 года составил</a:t>
            </a:r>
            <a:r>
              <a:rPr lang="en-US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21 423,4 млн рублей, или 91,7% к 20</a:t>
            </a:r>
            <a:r>
              <a:rPr lang="en-US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2</a:t>
            </a:r>
            <a:r>
              <a:rPr lang="ru-RU" sz="13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4 году.</a:t>
            </a:r>
            <a:endParaRPr/>
          </a:p>
        </p:txBody>
      </p:sp>
      <p:sp>
        <p:nvSpPr>
          <p:cNvPr id="4" name="TextBox 3"/>
          <p:cNvSpPr txBox="1"/>
          <p:nvPr/>
        </p:nvSpPr>
        <p:spPr bwMode="auto">
          <a:xfrm>
            <a:off x="107923" y="3996091"/>
            <a:ext cx="5832042" cy="73187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defRPr/>
            </a:pPr>
            <a:r>
              <a:rPr lang="ru-RU" sz="1400">
                <a:latin typeface="Times New Roman"/>
                <a:cs typeface="Times New Roman"/>
              </a:rPr>
              <a:t>За январь-июнь 2025 года на территории города Мегиона введено в действие 40 индивидуальных жилых домов общей площадью 3,8 тыс. кв.м.  </a:t>
            </a:r>
            <a:endParaRPr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62416" y="3086986"/>
            <a:ext cx="5838229" cy="94523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14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Объем выполненных работ по виду экономической деятельности «Строительство»  за январь-июнь 2025 года, по предварительной оценке,  составил 1 895,0 млн рублей,</a:t>
            </a:r>
            <a:r>
              <a:rPr lang="en-US" sz="14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sz="140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или 79,6% к аналогичному периоду прошлого года.</a:t>
            </a:r>
            <a:endParaRPr/>
          </a:p>
        </p:txBody>
      </p:sp>
      <p:graphicFrame>
        <p:nvGraphicFramePr>
          <p:cNvPr id="1884976940" name="Диаграмма 1884976939"/>
          <p:cNvGraphicFramePr>
            <a:graphicFrameLocks xmlns:a="http://schemas.openxmlformats.org/drawingml/2006/main"/>
          </p:cNvGraphicFramePr>
          <p:nvPr/>
        </p:nvGraphicFramePr>
        <p:xfrm>
          <a:off x="76625" y="4903065"/>
          <a:ext cx="5853981" cy="2662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2" name="Группа 11"/>
          <p:cNvGrpSpPr/>
          <p:nvPr/>
        </p:nvGrpSpPr>
        <p:grpSpPr bwMode="auto">
          <a:xfrm>
            <a:off x="62417" y="1563338"/>
            <a:ext cx="5846620" cy="1567310"/>
            <a:chOff x="294446" y="4582114"/>
            <a:chExt cx="5370965" cy="1773946"/>
          </a:xfrm>
        </p:grpSpPr>
        <p:sp>
          <p:nvSpPr>
            <p:cNvPr id="13" name="Прямоугольник 12"/>
            <p:cNvSpPr/>
            <p:nvPr/>
          </p:nvSpPr>
          <p:spPr bwMode="auto">
            <a:xfrm flipH="1">
              <a:off x="294446" y="4582114"/>
              <a:ext cx="5348707" cy="1773946"/>
            </a:xfrm>
            <a:prstGeom prst="rect">
              <a:avLst/>
            </a:prstGeom>
            <a:gradFill>
              <a:gsLst>
                <a:gs pos="70000">
                  <a:srgbClr val="248FDB"/>
                </a:gs>
                <a:gs pos="100000">
                  <a:srgbClr val="60D5C5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 sz="1100"/>
            </a:p>
          </p:txBody>
        </p:sp>
        <p:sp>
          <p:nvSpPr>
            <p:cNvPr id="14" name="Прямоугольник 13"/>
            <p:cNvSpPr/>
            <p:nvPr/>
          </p:nvSpPr>
          <p:spPr bwMode="auto">
            <a:xfrm>
              <a:off x="316433" y="4607087"/>
              <a:ext cx="5348978" cy="1567594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just">
                <a:defRPr/>
              </a:pPr>
              <a:r>
                <a:rPr lang="ru-RU" sz="1400">
                  <a:solidFill>
                    <a:schemeClr val="bg1"/>
                  </a:solidFill>
                  <a:latin typeface="Times New Roman"/>
                  <a:cs typeface="Times New Roman"/>
                </a:rPr>
                <a:t>Основную долю в структуре инвестиций по источникам финансирования занимают собственные средства предприятий – более 98% от общего объема инвестиций.</a:t>
              </a:r>
              <a:endParaRPr/>
            </a:p>
            <a:p>
              <a:pPr algn="just">
                <a:defRPr/>
              </a:pPr>
              <a:r>
                <a:rPr lang="ru-RU" sz="1400">
                  <a:solidFill>
                    <a:schemeClr val="bg1"/>
                  </a:solidFill>
                  <a:latin typeface="Times New Roman"/>
                  <a:cs typeface="Times New Roman"/>
                </a:rPr>
                <a:t>Средства, главным образом, направлялись на строительство и ремонт зданий и сооружений, приобретение машин и оборудования. 	</a:t>
              </a:r>
              <a:endParaRPr/>
            </a:p>
            <a:p>
              <a:pPr algn="just">
                <a:defRPr/>
              </a:pPr>
              <a:endParaRPr lang="ru-RU" sz="140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</p:grpSp>
      <p:sp>
        <p:nvSpPr>
          <p:cNvPr id="27" name="Прямоугольник 26"/>
          <p:cNvSpPr/>
          <p:nvPr/>
        </p:nvSpPr>
        <p:spPr bwMode="auto">
          <a:xfrm flipH="1">
            <a:off x="1260054" y="38056"/>
            <a:ext cx="9194180" cy="442346"/>
          </a:xfrm>
          <a:prstGeom prst="rect">
            <a:avLst/>
          </a:prstGeom>
          <a:gradFill>
            <a:gsLst>
              <a:gs pos="70000">
                <a:schemeClr val="accent2"/>
              </a:gs>
              <a:gs pos="100000">
                <a:srgbClr val="60D5C5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2400" b="1" i="1">
                <a:ln w="9525">
                  <a:noFill/>
                  <a:prstDash val="solid"/>
                </a:ln>
                <a:solidFill>
                  <a:schemeClr val="bg1"/>
                </a:solidFill>
                <a:latin typeface="DIN Pro Bold"/>
                <a:cs typeface="DIN Pro Bold"/>
              </a:rPr>
              <a:t>Инвестиции и строительство</a:t>
            </a:r>
            <a:endParaRPr/>
          </a:p>
        </p:txBody>
      </p:sp>
      <p:grpSp>
        <p:nvGrpSpPr>
          <p:cNvPr id="28" name="Группа 27"/>
          <p:cNvGrpSpPr/>
          <p:nvPr/>
        </p:nvGrpSpPr>
        <p:grpSpPr bwMode="auto">
          <a:xfrm>
            <a:off x="6102330" y="4378517"/>
            <a:ext cx="4662780" cy="1831907"/>
            <a:chOff x="6146740" y="2374012"/>
            <a:chExt cx="4045980" cy="5012507"/>
          </a:xfrm>
        </p:grpSpPr>
        <p:sp>
          <p:nvSpPr>
            <p:cNvPr id="29" name="Скругленный прямоугольник 28"/>
            <p:cNvSpPr/>
            <p:nvPr/>
          </p:nvSpPr>
          <p:spPr bwMode="auto">
            <a:xfrm>
              <a:off x="6146740" y="2374012"/>
              <a:ext cx="3679144" cy="5012507"/>
            </a:xfrm>
            <a:prstGeom prst="roundRect">
              <a:avLst>
                <a:gd name="adj" fmla="val 12668"/>
              </a:avLst>
            </a:prstGeom>
            <a:solidFill>
              <a:srgbClr val="DCC5ED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45786">
                <a:defRPr/>
              </a:pPr>
              <a:endParaRPr lang="ru-RU" sz="140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30" name="Прямоугольник 29"/>
            <p:cNvSpPr/>
            <p:nvPr/>
          </p:nvSpPr>
          <p:spPr bwMode="auto">
            <a:xfrm>
              <a:off x="6241204" y="2374014"/>
              <a:ext cx="3368656" cy="2772938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indent="360000" algn="just">
                <a:defRPr/>
              </a:pPr>
              <a:endParaRPr lang="ru-RU" sz="1400">
                <a:latin typeface="Times New Roman"/>
                <a:cs typeface="Times New Roman"/>
              </a:endParaRPr>
            </a:p>
            <a:p>
              <a:pPr indent="360000" algn="just">
                <a:defRPr/>
              </a:pPr>
              <a:endParaRPr lang="ru-RU" sz="1400">
                <a:latin typeface="Times New Roman"/>
                <a:cs typeface="Times New Roman"/>
              </a:endParaRPr>
            </a:p>
            <a:p>
              <a:pPr indent="360000" algn="just">
                <a:defRPr/>
              </a:pPr>
              <a:r>
                <a:rPr lang="ru-RU" sz="1600">
                  <a:latin typeface="Times New Roman"/>
                  <a:cs typeface="Times New Roman"/>
                </a:rPr>
                <a:t>Информация об инвестиционной деятельности размещается на региональном портале «Карта развития Югры». </a:t>
              </a:r>
              <a:endParaRPr/>
            </a:p>
          </p:txBody>
        </p:sp>
        <p:sp>
          <p:nvSpPr>
            <p:cNvPr id="31" name="Прямоугольник 30"/>
            <p:cNvSpPr/>
            <p:nvPr/>
          </p:nvSpPr>
          <p:spPr bwMode="auto">
            <a:xfrm>
              <a:off x="6339530" y="5491537"/>
              <a:ext cx="3853190" cy="565907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indent="360000" algn="just">
                <a:defRPr/>
              </a:pPr>
              <a:endParaRPr lang="ru-RU" sz="140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</p:grp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6108660" y="1180769"/>
            <a:ext cx="4163568" cy="229335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253071" y="446142"/>
            <a:ext cx="10170243" cy="3316009"/>
          </a:xfrm>
          <a:prstGeom prst="rect">
            <a:avLst/>
          </a:prstGeom>
          <a:noFill/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101828" tIns="50914" rIns="101828" bIns="50914" anchor="ctr">
            <a:spAutoFit/>
          </a:bodyPr>
          <a:lstStyle>
            <a:lvl1pPr indent="449263">
              <a:spcBef>
                <a:spcPts val="0"/>
              </a:spcBef>
              <a:buClr>
                <a:schemeClr val="accent1"/>
              </a:buClr>
              <a:buFont typeface="Arial"/>
              <a:buChar char="•"/>
              <a:defRPr sz="2400">
                <a:solidFill>
                  <a:schemeClr val="tx2"/>
                </a:solidFill>
                <a:latin typeface="Century Gothic"/>
              </a:defRPr>
            </a:lvl1pPr>
            <a:lvl2pPr marL="742950" indent="-285750">
              <a:spcBef>
                <a:spcPts val="0"/>
              </a:spcBef>
              <a:buClr>
                <a:schemeClr val="accent2"/>
              </a:buClr>
              <a:buFont typeface="Arial"/>
              <a:buChar char="•"/>
              <a:defRPr sz="2000">
                <a:solidFill>
                  <a:schemeClr val="tx2"/>
                </a:solidFill>
                <a:latin typeface="Century Gothic"/>
              </a:defRPr>
            </a:lvl2pPr>
            <a:lvl3pPr marL="1143000" indent="-228600">
              <a:spcBef>
                <a:spcPts val="0"/>
              </a:spcBef>
              <a:buClr>
                <a:srgbClr val="B5AE53"/>
              </a:buClr>
              <a:buFont typeface="Arial"/>
              <a:buChar char="•"/>
              <a:defRPr>
                <a:solidFill>
                  <a:schemeClr val="tx2"/>
                </a:solidFill>
                <a:latin typeface="Century Gothic"/>
              </a:defRPr>
            </a:lvl3pPr>
            <a:lvl4pPr marL="1600200" indent="-228600">
              <a:spcBef>
                <a:spcPts val="0"/>
              </a:spcBef>
              <a:buClr>
                <a:srgbClr val="848058"/>
              </a:buClr>
              <a:buFont typeface="Arial"/>
              <a:buChar char="•"/>
              <a:defRPr sz="1600">
                <a:solidFill>
                  <a:schemeClr val="tx2"/>
                </a:solidFill>
                <a:latin typeface="Century Gothic"/>
              </a:defRPr>
            </a:lvl4pPr>
            <a:lvl5pPr marL="2057400" indent="-228600">
              <a:spcBef>
                <a:spcPts val="0"/>
              </a:spcBef>
              <a:buClr>
                <a:srgbClr val="E8B54D"/>
              </a:buClr>
              <a:buFont typeface="Arial"/>
              <a:buChar char="•"/>
              <a:defRPr sz="1600">
                <a:solidFill>
                  <a:schemeClr val="tx2"/>
                </a:solidFill>
                <a:latin typeface="Century Gothic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buClr>
                <a:srgbClr val="E8B54D"/>
              </a:buClr>
              <a:buFont typeface="Arial"/>
              <a:buChar char="•"/>
              <a:defRPr sz="1600">
                <a:solidFill>
                  <a:schemeClr val="tx2"/>
                </a:solidFill>
                <a:latin typeface="Century Gothic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buClr>
                <a:srgbClr val="E8B54D"/>
              </a:buClr>
              <a:buFont typeface="Arial"/>
              <a:buChar char="•"/>
              <a:defRPr sz="1600">
                <a:solidFill>
                  <a:schemeClr val="tx2"/>
                </a:solidFill>
                <a:latin typeface="Century Gothic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buClr>
                <a:srgbClr val="E8B54D"/>
              </a:buClr>
              <a:buFont typeface="Arial"/>
              <a:buChar char="•"/>
              <a:defRPr sz="1600">
                <a:solidFill>
                  <a:schemeClr val="tx2"/>
                </a:solidFill>
                <a:latin typeface="Century Gothic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buClr>
                <a:srgbClr val="E8B54D"/>
              </a:buClr>
              <a:buFont typeface="Arial"/>
              <a:buChar char="•"/>
              <a:defRPr sz="1600">
                <a:solidFill>
                  <a:schemeClr val="tx2"/>
                </a:solidFill>
                <a:latin typeface="Century Gothic"/>
              </a:defRPr>
            </a:lvl9pPr>
          </a:lstStyle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Жилищно-коммунальный комплекс города представлен следующими основными организациями: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муниципальное унитарное предприятие «Тепловодоканал» осуществляет производство и снабжение тепловой энергией, водоснабжение, водоотведение, обслуживание сетей газоснабжения;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 акционерное общество «Газпром Энергосбыт Тюмень» реализует электрическую энергию всем категориям потребителей;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 акционерное общество «Городские электрические сети» осуществляет технический ремонт и обслуживание сетей электроснабжения и трансформаторных подстанций;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 акционерное общество «ЮТЭК – Региональные сети» осуществляет строительство, реконструкцию объектов электросетевого хозяйства на территории города, имеет статус «сетевой организации»;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 общество с ограниченной ответственностью «Жилищно-коммунальное управление» является как управляющей организацией в городе Мегионе и пгт Высокий, которая через общество с ограниченной ответственностью «Жилищно-эксплуатационная компания» выполняет работы по управлению, содержанию и текущему ремонту основной массы многоквартирных домов, так и оказывает услуги по откачке и вывозу жидких бытовых отходов из неблагоустроенного жилищного фонда, завозу питьевой воды автотранспортом в неблагоустроенном жилфонде, утилизации (захоронению) твердых коммунальных отходов;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акционерное общество «Мегионгазсервис» осуществляет реализацию потребителям сжиженного газа на территории городского округа транспортировку газа по газовым сетям;</a:t>
            </a:r>
            <a:endParaRPr/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srgbClr val="1F497D"/>
                </a:solidFill>
                <a:latin typeface="Times New Roman"/>
                <a:ea typeface="+mn-ea"/>
                <a:cs typeface="Times New Roman"/>
              </a:rPr>
              <a:t>     акционерное общество «Югра-Экология» осуществляет функции регионального оператора по обращению с твердыми коммунальными отходами.</a:t>
            </a:r>
            <a:endParaRPr/>
          </a:p>
        </p:txBody>
      </p:sp>
      <p:sp>
        <p:nvSpPr>
          <p:cNvPr id="14344" name="Прямоугольник 5"/>
          <p:cNvSpPr>
            <a:spLocks noChangeArrowheads="1"/>
          </p:cNvSpPr>
          <p:nvPr/>
        </p:nvSpPr>
        <p:spPr bwMode="auto">
          <a:xfrm>
            <a:off x="238106" y="510796"/>
            <a:ext cx="10185208" cy="472154"/>
          </a:xfrm>
          <a:prstGeom prst="rect">
            <a:avLst/>
          </a:prstGeom>
          <a:noFill/>
          <a:ln>
            <a:noFill/>
          </a:ln>
        </p:spPr>
        <p:txBody>
          <a:bodyPr wrap="square" lIns="101828" tIns="50914" rIns="101828" bIns="50914">
            <a:spAutoFit/>
          </a:bodyPr>
          <a:lstStyle>
            <a:lvl1pPr>
              <a:spcBef>
                <a:spcPts val="0"/>
              </a:spcBef>
              <a:buFont typeface="Arial"/>
              <a:buChar char="•"/>
              <a:defRPr sz="3600">
                <a:solidFill>
                  <a:schemeClr val="tx1"/>
                </a:solidFill>
                <a:latin typeface="Calibri"/>
              </a:defRPr>
            </a:lvl1pPr>
            <a:lvl2pPr marL="742950" indent="-285750">
              <a:spcBef>
                <a:spcPts val="0"/>
              </a:spcBef>
              <a:buFont typeface="Arial"/>
              <a:buChar char="–"/>
              <a:defRPr sz="3100">
                <a:solidFill>
                  <a:schemeClr val="tx1"/>
                </a:solidFill>
                <a:latin typeface="Calibri"/>
              </a:defRPr>
            </a:lvl2pPr>
            <a:lvl3pPr marL="1143000" indent="-228600">
              <a:spcBef>
                <a:spcPts val="0"/>
              </a:spcBef>
              <a:buFont typeface="Arial"/>
              <a:buChar char="•"/>
              <a:defRPr sz="2700">
                <a:solidFill>
                  <a:schemeClr val="tx1"/>
                </a:solidFill>
                <a:latin typeface="Calibri"/>
              </a:defRPr>
            </a:lvl3pPr>
            <a:lvl4pPr marL="1600200" indent="-228600">
              <a:spcBef>
                <a:spcPts val="0"/>
              </a:spcBef>
              <a:buFont typeface="Arial"/>
              <a:buChar char="–"/>
              <a:defRPr sz="2200">
                <a:solidFill>
                  <a:schemeClr val="tx1"/>
                </a:solidFill>
                <a:latin typeface="Calibri"/>
              </a:defRPr>
            </a:lvl4pPr>
            <a:lvl5pPr marL="2057400" indent="-228600">
              <a:spcBef>
                <a:spcPts val="0"/>
              </a:spcBef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5pPr>
            <a:lvl6pPr marL="25146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6pPr>
            <a:lvl7pPr marL="29718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7pPr>
            <a:lvl8pPr marL="34290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8pPr>
            <a:lvl9pPr marL="38862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9pPr>
          </a:lstStyle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200" b="0" i="0" u="none" strike="noStrike" cap="none" spc="0">
              <a:ln>
                <a:noFill/>
              </a:ln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200" b="0" i="0" u="none" strike="noStrike" cap="none" spc="0">
              <a:ln>
                <a:noFill/>
              </a:ln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</p:txBody>
      </p:sp>
      <p:grpSp>
        <p:nvGrpSpPr>
          <p:cNvPr id="14345" name="Группа 16"/>
          <p:cNvGrpSpPr/>
          <p:nvPr/>
        </p:nvGrpSpPr>
        <p:grpSpPr bwMode="auto">
          <a:xfrm>
            <a:off x="6246971" y="4493427"/>
            <a:ext cx="3733380" cy="963536"/>
            <a:chOff x="7380690" y="3388774"/>
            <a:chExt cx="2756576" cy="964647"/>
          </a:xfrm>
        </p:grpSpPr>
        <p:sp>
          <p:nvSpPr>
            <p:cNvPr id="14360" name="Овал 25"/>
            <p:cNvSpPr/>
            <p:nvPr/>
          </p:nvSpPr>
          <p:spPr bwMode="auto">
            <a:xfrm>
              <a:off x="7380690" y="3388774"/>
              <a:ext cx="1368679" cy="964647"/>
            </a:xfrm>
            <a:prstGeom prst="ellipse">
              <a:avLst/>
            </a:prstGeom>
            <a:noFill/>
            <a:ln w="25400">
              <a:solidFill>
                <a:srgbClr val="385D8A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ts val="0"/>
                </a:spcBef>
                <a:buFont typeface="Arial"/>
                <a:buChar char="•"/>
                <a:defRPr sz="3600">
                  <a:solidFill>
                    <a:schemeClr val="tx1"/>
                  </a:solidFill>
                  <a:latin typeface="Calibri"/>
                </a:defRPr>
              </a:lvl1pPr>
              <a:lvl2pPr marL="742950" indent="-285750">
                <a:spcBef>
                  <a:spcPts val="0"/>
                </a:spcBef>
                <a:buFont typeface="Arial"/>
                <a:buChar char="–"/>
                <a:defRPr sz="3100">
                  <a:solidFill>
                    <a:schemeClr val="tx1"/>
                  </a:solidFill>
                  <a:latin typeface="Calibri"/>
                </a:defRPr>
              </a:lvl2pPr>
              <a:lvl3pPr marL="1143000" indent="-228600">
                <a:spcBef>
                  <a:spcPts val="0"/>
                </a:spcBef>
                <a:buFont typeface="Arial"/>
                <a:buChar char="•"/>
                <a:defRPr sz="2700">
                  <a:solidFill>
                    <a:schemeClr val="tx1"/>
                  </a:solidFill>
                  <a:latin typeface="Calibri"/>
                </a:defRPr>
              </a:lvl3pPr>
              <a:lvl4pPr marL="1600200" indent="-228600">
                <a:spcBef>
                  <a:spcPts val="0"/>
                </a:spcBef>
                <a:buFont typeface="Arial"/>
                <a:buChar char="–"/>
                <a:defRPr sz="2200">
                  <a:solidFill>
                    <a:schemeClr val="tx1"/>
                  </a:solidFill>
                  <a:latin typeface="Calibri"/>
                </a:defRPr>
              </a:lvl4pPr>
              <a:lvl5pPr marL="2057400" indent="-228600">
                <a:spcBef>
                  <a:spcPts val="0"/>
                </a:spcBef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5pPr>
              <a:lvl6pPr marL="25146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6pPr>
              <a:lvl7pPr marL="29718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7pPr>
              <a:lvl8pPr marL="34290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8pPr>
              <a:lvl9pPr marL="38862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9pPr>
            </a:lstStyle>
            <a:p>
              <a:pPr marL="0" marR="0" lvl="0" indent="0" algn="ctr" defTabSz="1017588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sz="1400" b="1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Times New Roman"/>
                  <a:ea typeface="Calibri"/>
                  <a:cs typeface="Times New Roman"/>
                </a:rPr>
                <a:t>692,3                      млн рублей</a:t>
              </a:r>
              <a:endParaRPr/>
            </a:p>
          </p:txBody>
        </p:sp>
        <p:sp>
          <p:nvSpPr>
            <p:cNvPr id="14361" name="Овал 26"/>
            <p:cNvSpPr/>
            <p:nvPr/>
          </p:nvSpPr>
          <p:spPr bwMode="auto">
            <a:xfrm>
              <a:off x="8849863" y="3388774"/>
              <a:ext cx="1287403" cy="964647"/>
            </a:xfrm>
            <a:prstGeom prst="ellipse">
              <a:avLst/>
            </a:prstGeom>
            <a:noFill/>
            <a:ln w="25400">
              <a:solidFill>
                <a:srgbClr val="385D8A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ts val="0"/>
                </a:spcBef>
                <a:buFont typeface="Arial"/>
                <a:buChar char="•"/>
                <a:defRPr sz="3600">
                  <a:solidFill>
                    <a:schemeClr val="tx1"/>
                  </a:solidFill>
                  <a:latin typeface="Calibri"/>
                </a:defRPr>
              </a:lvl1pPr>
              <a:lvl2pPr marL="742950" indent="-285750">
                <a:spcBef>
                  <a:spcPts val="0"/>
                </a:spcBef>
                <a:buFont typeface="Arial"/>
                <a:buChar char="–"/>
                <a:defRPr sz="3100">
                  <a:solidFill>
                    <a:schemeClr val="tx1"/>
                  </a:solidFill>
                  <a:latin typeface="Calibri"/>
                </a:defRPr>
              </a:lvl2pPr>
              <a:lvl3pPr marL="1143000" indent="-228600">
                <a:spcBef>
                  <a:spcPts val="0"/>
                </a:spcBef>
                <a:buFont typeface="Arial"/>
                <a:buChar char="•"/>
                <a:defRPr sz="2700">
                  <a:solidFill>
                    <a:schemeClr val="tx1"/>
                  </a:solidFill>
                  <a:latin typeface="Calibri"/>
                </a:defRPr>
              </a:lvl3pPr>
              <a:lvl4pPr marL="1600200" indent="-228600">
                <a:spcBef>
                  <a:spcPts val="0"/>
                </a:spcBef>
                <a:buFont typeface="Arial"/>
                <a:buChar char="–"/>
                <a:defRPr sz="2200">
                  <a:solidFill>
                    <a:schemeClr val="tx1"/>
                  </a:solidFill>
                  <a:latin typeface="Calibri"/>
                </a:defRPr>
              </a:lvl4pPr>
              <a:lvl5pPr marL="2057400" indent="-228600">
                <a:spcBef>
                  <a:spcPts val="0"/>
                </a:spcBef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5pPr>
              <a:lvl6pPr marL="25146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6pPr>
              <a:lvl7pPr marL="29718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7pPr>
              <a:lvl8pPr marL="34290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8pPr>
              <a:lvl9pPr marL="3886200" indent="-228600" defTabSz="1017588">
                <a:spcBef>
                  <a:spcPts val="0"/>
                </a:spcBef>
                <a:spcAft>
                  <a:spcPts val="0"/>
                </a:spcAft>
                <a:buFont typeface="Arial"/>
                <a:buChar char="»"/>
                <a:defRPr sz="2200">
                  <a:solidFill>
                    <a:schemeClr val="tx1"/>
                  </a:solidFill>
                  <a:latin typeface="Calibri"/>
                </a:defRPr>
              </a:lvl9pPr>
            </a:lstStyle>
            <a:p>
              <a:pPr marL="0" marR="0" lvl="0" indent="0" algn="ctr" defTabSz="1017588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sz="1400" b="1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Times New Roman"/>
                  <a:ea typeface="Calibri"/>
                  <a:cs typeface="Times New Roman"/>
                </a:rPr>
                <a:t>631,1</a:t>
              </a:r>
              <a:endParaRPr/>
            </a:p>
            <a:p>
              <a:pPr marL="0" marR="0" lvl="0" indent="0" algn="ctr" defTabSz="1017588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sz="1400" b="1" i="0" u="none" strike="noStrike" cap="none" spc="0">
                  <a:ln>
                    <a:noFill/>
                  </a:ln>
                  <a:solidFill>
                    <a:prstClr val="black"/>
                  </a:solidFill>
                  <a:latin typeface="Times New Roman"/>
                  <a:ea typeface="Calibri"/>
                  <a:cs typeface="Times New Roman"/>
                </a:rPr>
                <a:t>млн рублей</a:t>
              </a:r>
              <a:endParaRPr/>
            </a:p>
          </p:txBody>
        </p:sp>
      </p:grpSp>
      <p:sp>
        <p:nvSpPr>
          <p:cNvPr id="14346" name="Rectangle 5"/>
          <p:cNvSpPr>
            <a:spLocks noChangeArrowheads="1"/>
          </p:cNvSpPr>
          <p:nvPr/>
        </p:nvSpPr>
        <p:spPr bwMode="auto">
          <a:xfrm>
            <a:off x="5613927" y="3835284"/>
            <a:ext cx="4809387" cy="50293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101828" tIns="50914" rIns="101828" bIns="50914" anchor="ctr">
            <a:spAutoFit/>
          </a:bodyPr>
          <a:lstStyle>
            <a:lvl1pPr>
              <a:spcBef>
                <a:spcPts val="0"/>
              </a:spcBef>
              <a:buFont typeface="Arial"/>
              <a:buChar char="•"/>
              <a:defRPr sz="3600">
                <a:solidFill>
                  <a:schemeClr val="tx1"/>
                </a:solidFill>
                <a:latin typeface="Calibri"/>
              </a:defRPr>
            </a:lvl1pPr>
            <a:lvl2pPr marL="711200" indent="-254000">
              <a:spcBef>
                <a:spcPts val="0"/>
              </a:spcBef>
              <a:buFont typeface="Arial"/>
              <a:buChar char="–"/>
              <a:defRPr sz="3100">
                <a:solidFill>
                  <a:schemeClr val="tx1"/>
                </a:solidFill>
                <a:latin typeface="Calibri"/>
              </a:defRPr>
            </a:lvl2pPr>
            <a:lvl3pPr marL="1271587" indent="-254000">
              <a:spcBef>
                <a:spcPts val="0"/>
              </a:spcBef>
              <a:buFont typeface="Arial"/>
              <a:buChar char="•"/>
              <a:defRPr sz="2700">
                <a:solidFill>
                  <a:schemeClr val="tx1"/>
                </a:solidFill>
                <a:latin typeface="Calibri"/>
              </a:defRPr>
            </a:lvl3pPr>
            <a:lvl4pPr marL="1423988" indent="-254000">
              <a:spcBef>
                <a:spcPts val="0"/>
              </a:spcBef>
              <a:buFont typeface="Arial"/>
              <a:buChar char="–"/>
              <a:defRPr sz="2200">
                <a:solidFill>
                  <a:schemeClr val="tx1"/>
                </a:solidFill>
                <a:latin typeface="Calibri"/>
              </a:defRPr>
            </a:lvl4pPr>
            <a:lvl5pPr marL="1730375" indent="-254000">
              <a:spcBef>
                <a:spcPts val="0"/>
              </a:spcBef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5pPr>
            <a:lvl6pPr marL="2187575" indent="-2540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6pPr>
            <a:lvl7pPr marL="2644775" indent="-2540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7pPr>
            <a:lvl8pPr marL="3101975" indent="-2540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8pPr>
            <a:lvl9pPr marL="3559175" indent="-2540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9pPr>
          </a:lstStyle>
          <a:p>
            <a:pPr marL="0" marR="0" lvl="0" indent="0" algn="ctr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300" b="1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Уровень дебиторской задолженности                                                    за жилищно-коммунальные услуги</a:t>
            </a:r>
            <a:endParaRPr/>
          </a:p>
        </p:txBody>
      </p:sp>
      <p:sp>
        <p:nvSpPr>
          <p:cNvPr id="14" name="Выноска со стрелкой вверх 13"/>
          <p:cNvSpPr/>
          <p:nvPr/>
        </p:nvSpPr>
        <p:spPr bwMode="auto">
          <a:xfrm>
            <a:off x="6112048" y="6237092"/>
            <a:ext cx="4011613" cy="1053451"/>
          </a:xfrm>
          <a:prstGeom prst="upArrowCallout">
            <a:avLst>
              <a:gd name="adj1" fmla="val 133679"/>
              <a:gd name="adj2" fmla="val 156687"/>
              <a:gd name="adj3" fmla="val 25000"/>
              <a:gd name="adj4" fmla="val 70708"/>
            </a:avLst>
          </a:prstGeom>
          <a:noFill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1828" tIns="50914" rIns="101828" bIns="50914">
            <a:spAutoFit/>
          </a:bodyPr>
          <a:lstStyle/>
          <a:p>
            <a:pPr marL="0" marR="0" lvl="0" indent="0" algn="just" defTabSz="101827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В структуре задолженности за жилищно-коммунальные услуги наибольшую долю занимает задолженность населения.</a:t>
            </a:r>
            <a:endParaRPr/>
          </a:p>
        </p:txBody>
      </p:sp>
      <p:sp>
        <p:nvSpPr>
          <p:cNvPr id="15" name="Блок-схема: альтернативный процесс 14"/>
          <p:cNvSpPr/>
          <p:nvPr/>
        </p:nvSpPr>
        <p:spPr bwMode="auto">
          <a:xfrm>
            <a:off x="238106" y="5812477"/>
            <a:ext cx="4827084" cy="1305577"/>
          </a:xfrm>
          <a:prstGeom prst="flowChartAlternateProcess">
            <a:avLst/>
          </a:prstGeom>
          <a:noFill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101828" tIns="50914" rIns="101828" bIns="50914">
            <a:spAutoFit/>
          </a:bodyPr>
          <a:lstStyle/>
          <a:p>
            <a:pPr marL="0" marR="0" lvl="0" indent="0" algn="just" defTabSz="101827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В целях сокращения дебиторской задолженности за жилищно-коммунальные услуги ведется активная работа, направленная на применение методов оперативно-технического воздействия, информационно-разъяснительной работы и претензионно-исковой работы.</a:t>
            </a:r>
            <a:endParaRPr/>
          </a:p>
        </p:txBody>
      </p:sp>
      <p:sp>
        <p:nvSpPr>
          <p:cNvPr id="19" name="TextBox 18"/>
          <p:cNvSpPr txBox="1"/>
          <p:nvPr/>
        </p:nvSpPr>
        <p:spPr bwMode="auto">
          <a:xfrm>
            <a:off x="6313461" y="5539590"/>
            <a:ext cx="1803797" cy="2746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01827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Январь-июнь 2025 года</a:t>
            </a:r>
            <a:endParaRPr/>
          </a:p>
        </p:txBody>
      </p:sp>
      <p:sp>
        <p:nvSpPr>
          <p:cNvPr id="20" name="TextBox 19"/>
          <p:cNvSpPr txBox="1"/>
          <p:nvPr/>
        </p:nvSpPr>
        <p:spPr bwMode="auto">
          <a:xfrm>
            <a:off x="8359661" y="5563854"/>
            <a:ext cx="1714199" cy="27467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101827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0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Январь-июнь 2024 года</a:t>
            </a:r>
            <a:endParaRPr/>
          </a:p>
        </p:txBody>
      </p:sp>
      <p:sp>
        <p:nvSpPr>
          <p:cNvPr id="2" name="Скругленный прямоугольник 1"/>
          <p:cNvSpPr/>
          <p:nvPr/>
        </p:nvSpPr>
        <p:spPr bwMode="auto">
          <a:xfrm>
            <a:off x="253071" y="3986748"/>
            <a:ext cx="4827084" cy="1202345"/>
          </a:xfrm>
          <a:prstGeom prst="roundRect">
            <a:avLst>
              <a:gd name="adj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По итогам за январь-июнь 2025 года общая сумма дебиторской задолженности за жилищно-коммунальные услуги всех потребителей составляет 692,3 млн рублей.</a:t>
            </a:r>
            <a:endParaRPr/>
          </a:p>
        </p:txBody>
      </p:sp>
      <p:sp>
        <p:nvSpPr>
          <p:cNvPr id="3" name="Прямоугольник 2"/>
          <p:cNvSpPr/>
          <p:nvPr/>
        </p:nvSpPr>
        <p:spPr bwMode="auto">
          <a:xfrm>
            <a:off x="9214963" y="5958899"/>
            <a:ext cx="870551" cy="323533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1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74,0%</a:t>
            </a:r>
            <a:endParaRPr/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6112048" y="5958899"/>
            <a:ext cx="870551" cy="323533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17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1" i="0" u="none" strike="noStrike" cap="none" spc="0">
                <a:ln>
                  <a:noFill/>
                </a:ln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64,8%</a:t>
            </a:r>
            <a:endParaRPr/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632535" y="32892"/>
            <a:ext cx="7900328" cy="4105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101828" tIns="50914" rIns="101828" bIns="50914"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/>
              </a:defRPr>
            </a:lvl1pPr>
            <a:lvl2pPr defTabSz="912813">
              <a:defRPr>
                <a:solidFill>
                  <a:schemeClr val="tx1"/>
                </a:solidFill>
                <a:latin typeface="Arial"/>
              </a:defRPr>
            </a:lvl2pPr>
            <a:lvl3pPr defTabSz="912813">
              <a:defRPr>
                <a:solidFill>
                  <a:schemeClr val="tx1"/>
                </a:solidFill>
                <a:latin typeface="Arial"/>
              </a:defRPr>
            </a:lvl3pPr>
            <a:lvl4pPr defTabSz="912813">
              <a:defRPr>
                <a:solidFill>
                  <a:schemeClr val="tx1"/>
                </a:solidFill>
                <a:latin typeface="Arial"/>
              </a:defRPr>
            </a:lvl4pPr>
            <a:lvl5pPr defTabSz="912813">
              <a:defRPr>
                <a:solidFill>
                  <a:schemeClr val="tx1"/>
                </a:solidFill>
                <a:latin typeface="Arial"/>
              </a:defRPr>
            </a:lvl5pPr>
            <a:lvl6pPr defTabSz="912813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</a:defRPr>
            </a:lvl6pPr>
            <a:lvl7pPr defTabSz="912813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</a:defRPr>
            </a:lvl7pPr>
            <a:lvl8pPr defTabSz="912813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</a:defRPr>
            </a:lvl8pPr>
            <a:lvl9pPr defTabSz="912813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</a:defRPr>
            </a:lvl9pPr>
          </a:lstStyle>
          <a:p>
            <a:pPr marL="0" marR="0" lvl="0" indent="0" algn="ctr" defTabSz="9128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000" b="1" i="0" u="none" strike="noStrike" cap="all" spc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00B0F0"/>
                </a:solidFill>
                <a:latin typeface="Georgia"/>
                <a:ea typeface="+mn-ea"/>
                <a:cs typeface="Arial"/>
              </a:rPr>
              <a:t>Жилищно-коммунальное хозяйство</a:t>
            </a:r>
            <a:endParaRPr/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74662" y="699649"/>
            <a:ext cx="316033" cy="316033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88515" y="1105675"/>
            <a:ext cx="316033" cy="316033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02894" y="2104147"/>
            <a:ext cx="316033" cy="308858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95430" y="1709430"/>
            <a:ext cx="316033" cy="316033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295430" y="3042420"/>
            <a:ext cx="316033" cy="308858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16502" y="3453294"/>
            <a:ext cx="316033" cy="308858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04697" y="1306621"/>
            <a:ext cx="316033" cy="308858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4879973" y="4629557"/>
            <a:ext cx="1840580" cy="143795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 bwMode="auto">
          <a:xfrm>
            <a:off x="5590089" y="3730916"/>
            <a:ext cx="4855603" cy="3013921"/>
            <a:chOff x="0" y="0"/>
            <a:chExt cx="4855603" cy="3013921"/>
          </a:xfrm>
        </p:grpSpPr>
        <p:sp>
          <p:nvSpPr>
            <p:cNvPr id="101" name="Прямоугольник 100"/>
            <p:cNvSpPr/>
            <p:nvPr/>
          </p:nvSpPr>
          <p:spPr bwMode="auto">
            <a:xfrm>
              <a:off x="2856676" y="654291"/>
              <a:ext cx="555858" cy="33563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600">
                  <a:latin typeface="DIN Pro Bold"/>
                  <a:cs typeface="DIN Pro Bold"/>
                </a:rPr>
                <a:t>190</a:t>
              </a:r>
              <a:endParaRPr lang="ru-RU" sz="1600"/>
            </a:p>
          </p:txBody>
        </p:sp>
        <p:sp>
          <p:nvSpPr>
            <p:cNvPr id="102" name="Прямоугольник 101"/>
            <p:cNvSpPr/>
            <p:nvPr/>
          </p:nvSpPr>
          <p:spPr bwMode="auto">
            <a:xfrm>
              <a:off x="1566011" y="648068"/>
              <a:ext cx="525233" cy="33563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600">
                  <a:latin typeface="DIN Pro Bold"/>
                </a:rPr>
                <a:t>42</a:t>
              </a:r>
              <a:endParaRPr lang="ru-RU" sz="1600"/>
            </a:p>
          </p:txBody>
        </p:sp>
        <p:sp>
          <p:nvSpPr>
            <p:cNvPr id="103" name="Прямоугольник 102"/>
            <p:cNvSpPr/>
            <p:nvPr/>
          </p:nvSpPr>
          <p:spPr bwMode="auto">
            <a:xfrm>
              <a:off x="1228095" y="1756721"/>
              <a:ext cx="538389" cy="33563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600">
                  <a:latin typeface="DIN Pro Bold"/>
                </a:rPr>
                <a:t>59</a:t>
              </a:r>
              <a:endParaRPr lang="ru-RU" sz="1600"/>
            </a:p>
          </p:txBody>
        </p:sp>
        <p:sp>
          <p:nvSpPr>
            <p:cNvPr id="104" name="Прямоугольник 103"/>
            <p:cNvSpPr/>
            <p:nvPr/>
          </p:nvSpPr>
          <p:spPr bwMode="auto">
            <a:xfrm>
              <a:off x="2015030" y="2360585"/>
              <a:ext cx="619539" cy="33563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600">
                  <a:latin typeface="DIN Pro Bold"/>
                  <a:cs typeface="DIN Pro Bold"/>
                </a:rPr>
                <a:t>22</a:t>
              </a:r>
              <a:endParaRPr lang="ru-RU" sz="1600"/>
            </a:p>
          </p:txBody>
        </p:sp>
        <p:sp>
          <p:nvSpPr>
            <p:cNvPr id="105" name="Прямоугольник 104"/>
            <p:cNvSpPr/>
            <p:nvPr/>
          </p:nvSpPr>
          <p:spPr bwMode="auto">
            <a:xfrm>
              <a:off x="3134246" y="1710995"/>
              <a:ext cx="920256" cy="33563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600">
                  <a:latin typeface="DIN Pro Bold"/>
                  <a:cs typeface="DIN Pro Bold"/>
                </a:rPr>
                <a:t>143</a:t>
              </a:r>
              <a:endParaRPr lang="ru-RU" sz="1600"/>
            </a:p>
          </p:txBody>
        </p:sp>
        <p:grpSp>
          <p:nvGrpSpPr>
            <p:cNvPr id="8" name="Группа 7"/>
            <p:cNvGrpSpPr/>
            <p:nvPr/>
          </p:nvGrpSpPr>
          <p:grpSpPr bwMode="auto">
            <a:xfrm>
              <a:off x="0" y="0"/>
              <a:ext cx="4855603" cy="3013921"/>
              <a:chOff x="0" y="0"/>
              <a:chExt cx="4855603" cy="3013921"/>
            </a:xfrm>
          </p:grpSpPr>
          <p:sp>
            <p:nvSpPr>
              <p:cNvPr id="88" name="Прямоугольник 87"/>
              <p:cNvSpPr/>
              <p:nvPr/>
            </p:nvSpPr>
            <p:spPr bwMode="auto">
              <a:xfrm>
                <a:off x="3223782" y="0"/>
                <a:ext cx="1064790" cy="553998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Магазины и </a:t>
                </a:r>
                <a:endParaRPr/>
              </a:p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торговые центры</a:t>
                </a:r>
                <a:endParaRPr/>
              </a:p>
            </p:txBody>
          </p:sp>
          <p:sp>
            <p:nvSpPr>
              <p:cNvPr id="89" name="Прямоугольник 88"/>
              <p:cNvSpPr/>
              <p:nvPr/>
            </p:nvSpPr>
            <p:spPr bwMode="auto">
              <a:xfrm>
                <a:off x="637593" y="2678"/>
                <a:ext cx="1226618" cy="553998"/>
              </a:xfrm>
              <a:prstGeom prst="rect">
                <a:avLst/>
              </a:prstGeom>
              <a:grpFill/>
            </p:spPr>
            <p:txBody>
              <a:bodyPr wrap="none">
                <a:spAutoFit/>
              </a:bodyPr>
              <a:lstStyle/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Предприятия </a:t>
                </a:r>
                <a:endParaRPr/>
              </a:p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мелкорозничной </a:t>
                </a:r>
                <a:endParaRPr/>
              </a:p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торговли</a:t>
                </a:r>
                <a:endParaRPr/>
              </a:p>
            </p:txBody>
          </p:sp>
          <p:grpSp>
            <p:nvGrpSpPr>
              <p:cNvPr id="90" name="Группа 89"/>
              <p:cNvGrpSpPr/>
              <p:nvPr/>
            </p:nvGrpSpPr>
            <p:grpSpPr bwMode="auto">
              <a:xfrm>
                <a:off x="1146615" y="449616"/>
                <a:ext cx="2524156" cy="2464742"/>
                <a:chOff x="0" y="0"/>
                <a:chExt cx="2524156" cy="2464742"/>
              </a:xfrm>
            </p:grpSpPr>
            <p:grpSp>
              <p:nvGrpSpPr>
                <p:cNvPr id="91" name="Группа 90"/>
                <p:cNvGrpSpPr/>
                <p:nvPr/>
              </p:nvGrpSpPr>
              <p:grpSpPr bwMode="auto">
                <a:xfrm>
                  <a:off x="294608" y="86155"/>
                  <a:ext cx="1969147" cy="1855255"/>
                  <a:chOff x="0" y="0"/>
                  <a:chExt cx="1969147" cy="1855255"/>
                </a:xfrm>
              </p:grpSpPr>
              <p:sp>
                <p:nvSpPr>
                  <p:cNvPr id="97" name="Правильный пятиугольник 96"/>
                  <p:cNvSpPr/>
                  <p:nvPr/>
                </p:nvSpPr>
                <p:spPr bwMode="auto">
                  <a:xfrm>
                    <a:off x="0" y="0"/>
                    <a:ext cx="1969148" cy="1855256"/>
                  </a:xfrm>
                  <a:prstGeom prst="pentagon">
                    <a:avLst>
                      <a:gd name="hf" fmla="val 105146"/>
                      <a:gd name="vf" fmla="val 110557"/>
                    </a:avLst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>
                    <a:noFill/>
                  </a:ln>
                  <a:effectLst>
                    <a:softEdge rad="63500"/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defRPr/>
                    </a:pPr>
                    <a:endParaRPr lang="ru-RU"/>
                  </a:p>
                </p:txBody>
              </p:sp>
              <p:grpSp>
                <p:nvGrpSpPr>
                  <p:cNvPr id="98" name="Группа 97"/>
                  <p:cNvGrpSpPr/>
                  <p:nvPr/>
                </p:nvGrpSpPr>
                <p:grpSpPr bwMode="auto">
                  <a:xfrm>
                    <a:off x="511435" y="537696"/>
                    <a:ext cx="975902" cy="938400"/>
                    <a:chOff x="0" y="0"/>
                    <a:chExt cx="975902" cy="938400"/>
                  </a:xfrm>
                </p:grpSpPr>
                <p:sp>
                  <p:nvSpPr>
                    <p:cNvPr id="99" name="Правильный пятиугольник 98"/>
                    <p:cNvSpPr/>
                    <p:nvPr/>
                  </p:nvSpPr>
                  <p:spPr bwMode="auto">
                    <a:xfrm>
                      <a:off x="0" y="0"/>
                      <a:ext cx="975903" cy="928876"/>
                    </a:xfrm>
                    <a:prstGeom prst="pentagon">
                      <a:avLst>
                        <a:gd name="hf" fmla="val 105146"/>
                        <a:gd name="vf" fmla="val 110557"/>
                      </a:avLst>
                    </a:prstGeom>
                    <a:noFill/>
                    <a:ln w="28575"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>
                        <a:defRPr/>
                      </a:pPr>
                      <a:endParaRPr lang="ru-RU"/>
                    </a:p>
                  </p:txBody>
                </p:sp>
                <p:pic>
                  <p:nvPicPr>
                    <p:cNvPr id="100" name="Рисунок 99"/>
                    <p:cNvPicPr>
                      <a:picLocks noChangeAspect="1"/>
                    </p:cNvPicPr>
                    <p:nvPr/>
                  </p:nvPicPr>
                  <p:blipFill>
                    <a:blip r:embed="rId2"/>
                    <a:stretch/>
                  </p:blipFill>
                  <p:spPr bwMode="auto">
                    <a:xfrm>
                      <a:off x="52839" y="87331"/>
                      <a:ext cx="851169" cy="851069"/>
                    </a:xfrm>
                    <a:prstGeom prst="rect">
                      <a:avLst/>
                    </a:prstGeom>
                  </p:spPr>
                </p:pic>
              </p:grpSp>
            </p:grpSp>
            <p:sp>
              <p:nvSpPr>
                <p:cNvPr id="92" name="Правильный пятиугольник 91"/>
                <p:cNvSpPr/>
                <p:nvPr/>
              </p:nvSpPr>
              <p:spPr bwMode="auto">
                <a:xfrm rot="14949586">
                  <a:off x="1681203" y="1007006"/>
                  <a:ext cx="849768" cy="836138"/>
                </a:xfrm>
                <a:prstGeom prst="pentagon">
                  <a:avLst>
                    <a:gd name="hf" fmla="val 105146"/>
                    <a:gd name="vf" fmla="val 110557"/>
                  </a:avLst>
                </a:prstGeom>
                <a:noFill/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93" name="Правильный пятиугольник 92"/>
                <p:cNvSpPr/>
                <p:nvPr/>
              </p:nvSpPr>
              <p:spPr bwMode="auto">
                <a:xfrm rot="14949586">
                  <a:off x="184188" y="-34631"/>
                  <a:ext cx="913393" cy="982656"/>
                </a:xfrm>
                <a:prstGeom prst="pentagon">
                  <a:avLst>
                    <a:gd name="hf" fmla="val 105146"/>
                    <a:gd name="vf" fmla="val 110557"/>
                  </a:avLst>
                </a:prstGeom>
                <a:noFill/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94" name="Правильный пятиугольник 93"/>
                <p:cNvSpPr/>
                <p:nvPr/>
              </p:nvSpPr>
              <p:spPr bwMode="auto">
                <a:xfrm rot="15207861">
                  <a:off x="1401523" y="26191"/>
                  <a:ext cx="857318" cy="907964"/>
                </a:xfrm>
                <a:prstGeom prst="pentagon">
                  <a:avLst>
                    <a:gd name="hf" fmla="val 105146"/>
                    <a:gd name="vf" fmla="val 110557"/>
                  </a:avLst>
                </a:prstGeom>
                <a:noFill/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95" name="Правильный пятиугольник 94"/>
                <p:cNvSpPr/>
                <p:nvPr/>
              </p:nvSpPr>
              <p:spPr bwMode="auto">
                <a:xfrm rot="15146172">
                  <a:off x="819103" y="1621788"/>
                  <a:ext cx="849768" cy="836138"/>
                </a:xfrm>
                <a:prstGeom prst="pentagon">
                  <a:avLst>
                    <a:gd name="hf" fmla="val 105146"/>
                    <a:gd name="vf" fmla="val 110557"/>
                  </a:avLst>
                </a:prstGeom>
                <a:noFill/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96" name="Правильный пятиугольник 95"/>
                <p:cNvSpPr/>
                <p:nvPr/>
              </p:nvSpPr>
              <p:spPr bwMode="auto">
                <a:xfrm rot="15060464">
                  <a:off x="-6814" y="1024351"/>
                  <a:ext cx="849768" cy="836138"/>
                </a:xfrm>
                <a:prstGeom prst="pentagon">
                  <a:avLst>
                    <a:gd name="hf" fmla="val 105146"/>
                    <a:gd name="vf" fmla="val 110557"/>
                  </a:avLst>
                </a:prstGeom>
                <a:noFill/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sp>
            <p:nvSpPr>
              <p:cNvPr id="106" name="Прямоугольник 105"/>
              <p:cNvSpPr/>
              <p:nvPr/>
            </p:nvSpPr>
            <p:spPr bwMode="auto">
              <a:xfrm>
                <a:off x="52227" y="1104922"/>
                <a:ext cx="1394462" cy="707886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Предприятия общепита </a:t>
                </a:r>
                <a:endParaRPr/>
              </a:p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общедоступной сети</a:t>
                </a:r>
                <a:endParaRPr/>
              </a:p>
            </p:txBody>
          </p:sp>
          <p:sp>
            <p:nvSpPr>
              <p:cNvPr id="107" name="Прямоугольник 106"/>
              <p:cNvSpPr/>
              <p:nvPr/>
            </p:nvSpPr>
            <p:spPr bwMode="auto">
              <a:xfrm>
                <a:off x="0" y="2290064"/>
                <a:ext cx="2225417" cy="677108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950">
                    <a:latin typeface="DIN Pro Bold"/>
                    <a:cs typeface="DIN Pro Bold"/>
                  </a:rPr>
                  <a:t>Предприятия общепита </a:t>
                </a:r>
                <a:endParaRPr/>
              </a:p>
              <a:p>
                <a:pPr lvl="0" algn="ctr">
                  <a:defRPr/>
                </a:pPr>
                <a:r>
                  <a:rPr lang="ru-RU" sz="950">
                    <a:latin typeface="DIN Pro Bold"/>
                    <a:cs typeface="DIN Pro Bold"/>
                  </a:rPr>
                  <a:t>закрытой сети </a:t>
                </a:r>
                <a:endParaRPr/>
              </a:p>
              <a:p>
                <a:pPr lvl="0" algn="ctr">
                  <a:defRPr/>
                </a:pPr>
                <a:r>
                  <a:rPr lang="ru-RU" sz="950">
                    <a:latin typeface="DIN Pro Bold"/>
                    <a:cs typeface="DIN Pro Bold"/>
                  </a:rPr>
                  <a:t>(школьные столовые, </a:t>
                </a:r>
                <a:endParaRPr/>
              </a:p>
              <a:p>
                <a:pPr lvl="0" algn="ctr">
                  <a:defRPr/>
                </a:pPr>
                <a:r>
                  <a:rPr lang="ru-RU" sz="950">
                    <a:latin typeface="DIN Pro Bold"/>
                    <a:cs typeface="DIN Pro Bold"/>
                  </a:rPr>
                  <a:t>столовые при учреждениях)</a:t>
                </a:r>
                <a:endParaRPr/>
              </a:p>
            </p:txBody>
          </p:sp>
          <p:sp>
            <p:nvSpPr>
              <p:cNvPr id="108" name="Прямоугольник 107"/>
              <p:cNvSpPr/>
              <p:nvPr/>
            </p:nvSpPr>
            <p:spPr bwMode="auto">
              <a:xfrm>
                <a:off x="3577756" y="1448312"/>
                <a:ext cx="1277847" cy="553998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Предприятия </a:t>
                </a:r>
                <a:endParaRPr/>
              </a:p>
              <a:p>
                <a:pPr lvl="0" algn="ctr">
                  <a:defRPr/>
                </a:pPr>
                <a:r>
                  <a:rPr lang="ru-RU" sz="1000">
                    <a:latin typeface="DIN Pro Bold"/>
                    <a:cs typeface="DIN Pro Bold"/>
                  </a:rPr>
                  <a:t>бытового обслуживания</a:t>
                </a:r>
                <a:endParaRPr/>
              </a:p>
            </p:txBody>
          </p:sp>
          <p:grpSp>
            <p:nvGrpSpPr>
              <p:cNvPr id="6" name="Группа 5"/>
              <p:cNvGrpSpPr/>
              <p:nvPr/>
            </p:nvGrpSpPr>
            <p:grpSpPr bwMode="auto">
              <a:xfrm>
                <a:off x="3315801" y="1943274"/>
                <a:ext cx="912886" cy="397906"/>
                <a:chOff x="0" y="0"/>
                <a:chExt cx="912886" cy="397906"/>
              </a:xfrm>
            </p:grpSpPr>
            <p:cxnSp>
              <p:nvCxnSpPr>
                <p:cNvPr id="110" name="Прямая соединительная линия 109"/>
                <p:cNvCxnSpPr>
                  <a:cxnSpLocks/>
                </p:cNvCxnSpPr>
                <p:nvPr/>
              </p:nvCxnSpPr>
              <p:spPr bwMode="auto">
                <a:xfrm flipH="1" flipV="1">
                  <a:off x="0" y="396824"/>
                  <a:ext cx="852078" cy="1082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Прямая соединительная линия 113"/>
                <p:cNvCxnSpPr>
                  <a:cxnSpLocks/>
                </p:cNvCxnSpPr>
                <p:nvPr/>
              </p:nvCxnSpPr>
              <p:spPr bwMode="auto">
                <a:xfrm>
                  <a:off x="854419" y="82245"/>
                  <a:ext cx="2772" cy="293375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6" name="Овал 115"/>
                <p:cNvSpPr/>
                <p:nvPr/>
              </p:nvSpPr>
              <p:spPr bwMode="auto">
                <a:xfrm>
                  <a:off x="795949" y="0"/>
                  <a:ext cx="116937" cy="118071"/>
                </a:xfrm>
                <a:prstGeom prst="ellipse">
                  <a:avLst/>
                </a:prstGeom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grpSp>
            <p:nvGrpSpPr>
              <p:cNvPr id="7" name="Группа 6"/>
              <p:cNvGrpSpPr/>
              <p:nvPr/>
            </p:nvGrpSpPr>
            <p:grpSpPr bwMode="auto">
              <a:xfrm>
                <a:off x="3262107" y="488218"/>
                <a:ext cx="909022" cy="118071"/>
                <a:chOff x="0" y="0"/>
                <a:chExt cx="909022" cy="118071"/>
              </a:xfrm>
            </p:grpSpPr>
            <p:cxnSp>
              <p:nvCxnSpPr>
                <p:cNvPr id="113" name="Прямая соединительная линия 112"/>
                <p:cNvCxnSpPr>
                  <a:cxnSpLocks/>
                </p:cNvCxnSpPr>
                <p:nvPr/>
              </p:nvCxnSpPr>
              <p:spPr bwMode="auto">
                <a:xfrm flipH="1" flipV="1">
                  <a:off x="0" y="56907"/>
                  <a:ext cx="788077" cy="1082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7" name="Овал 116"/>
                <p:cNvSpPr/>
                <p:nvPr/>
              </p:nvSpPr>
              <p:spPr bwMode="auto">
                <a:xfrm>
                  <a:off x="792085" y="0"/>
                  <a:ext cx="116937" cy="118071"/>
                </a:xfrm>
                <a:prstGeom prst="ellipse">
                  <a:avLst/>
                </a:prstGeom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grpSp>
            <p:nvGrpSpPr>
              <p:cNvPr id="4" name="Группа 3"/>
              <p:cNvGrpSpPr/>
              <p:nvPr/>
            </p:nvGrpSpPr>
            <p:grpSpPr bwMode="auto">
              <a:xfrm>
                <a:off x="1015410" y="2895850"/>
                <a:ext cx="1400549" cy="118071"/>
                <a:chOff x="0" y="0"/>
                <a:chExt cx="1400549" cy="118071"/>
              </a:xfrm>
            </p:grpSpPr>
            <p:cxnSp>
              <p:nvCxnSpPr>
                <p:cNvPr id="109" name="Прямая соединительная линия 108"/>
                <p:cNvCxnSpPr>
                  <a:cxnSpLocks/>
                </p:cNvCxnSpPr>
                <p:nvPr/>
              </p:nvCxnSpPr>
              <p:spPr bwMode="auto">
                <a:xfrm flipH="1" flipV="1">
                  <a:off x="44038" y="45947"/>
                  <a:ext cx="1356511" cy="895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8" name="Овал 117"/>
                <p:cNvSpPr/>
                <p:nvPr/>
              </p:nvSpPr>
              <p:spPr bwMode="auto">
                <a:xfrm>
                  <a:off x="0" y="0"/>
                  <a:ext cx="116937" cy="118071"/>
                </a:xfrm>
                <a:prstGeom prst="ellipse">
                  <a:avLst/>
                </a:prstGeom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grpSp>
            <p:nvGrpSpPr>
              <p:cNvPr id="5" name="Группа 4"/>
              <p:cNvGrpSpPr/>
              <p:nvPr/>
            </p:nvGrpSpPr>
            <p:grpSpPr bwMode="auto">
              <a:xfrm>
                <a:off x="628291" y="1752994"/>
                <a:ext cx="973811" cy="587104"/>
                <a:chOff x="0" y="0"/>
                <a:chExt cx="973811" cy="587104"/>
              </a:xfrm>
            </p:grpSpPr>
            <p:cxnSp>
              <p:nvCxnSpPr>
                <p:cNvPr id="112" name="Прямая соединительная линия 111"/>
                <p:cNvCxnSpPr>
                  <a:cxnSpLocks/>
                </p:cNvCxnSpPr>
                <p:nvPr/>
              </p:nvCxnSpPr>
              <p:spPr bwMode="auto">
                <a:xfrm flipH="1" flipV="1">
                  <a:off x="62254" y="586033"/>
                  <a:ext cx="911557" cy="1071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Прямая соединительная линия 114"/>
                <p:cNvCxnSpPr>
                  <a:cxnSpLocks/>
                </p:cNvCxnSpPr>
                <p:nvPr/>
              </p:nvCxnSpPr>
              <p:spPr bwMode="auto">
                <a:xfrm>
                  <a:off x="58811" y="144756"/>
                  <a:ext cx="2083" cy="429530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9" name="Овал 118"/>
                <p:cNvSpPr/>
                <p:nvPr/>
              </p:nvSpPr>
              <p:spPr bwMode="auto">
                <a:xfrm>
                  <a:off x="0" y="0"/>
                  <a:ext cx="116937" cy="118071"/>
                </a:xfrm>
                <a:prstGeom prst="ellipse">
                  <a:avLst/>
                </a:prstGeom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grpSp>
            <p:nvGrpSpPr>
              <p:cNvPr id="2" name="Группа 1"/>
              <p:cNvGrpSpPr/>
              <p:nvPr/>
            </p:nvGrpSpPr>
            <p:grpSpPr bwMode="auto">
              <a:xfrm>
                <a:off x="737539" y="478307"/>
                <a:ext cx="828470" cy="118071"/>
                <a:chOff x="0" y="0"/>
                <a:chExt cx="828470" cy="118071"/>
              </a:xfrm>
            </p:grpSpPr>
            <p:cxnSp>
              <p:nvCxnSpPr>
                <p:cNvPr id="111" name="Прямая соединительная линия 110"/>
                <p:cNvCxnSpPr>
                  <a:cxnSpLocks/>
                </p:cNvCxnSpPr>
                <p:nvPr/>
              </p:nvCxnSpPr>
              <p:spPr bwMode="auto">
                <a:xfrm flipH="1" flipV="1">
                  <a:off x="89835" y="59033"/>
                  <a:ext cx="738635" cy="2427"/>
                </a:xfrm>
                <a:prstGeom prst="line">
                  <a:avLst/>
                </a:prstGeom>
                <a:ln w="19050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0" name="Овал 119"/>
                <p:cNvSpPr/>
                <p:nvPr/>
              </p:nvSpPr>
              <p:spPr bwMode="auto">
                <a:xfrm>
                  <a:off x="0" y="0"/>
                  <a:ext cx="116937" cy="118071"/>
                </a:xfrm>
                <a:prstGeom prst="ellipse">
                  <a:avLst/>
                </a:prstGeom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</p:grpSp>
      </p:grpSp>
      <p:grpSp>
        <p:nvGrpSpPr>
          <p:cNvPr id="47" name="Группа 46"/>
          <p:cNvGrpSpPr/>
          <p:nvPr/>
        </p:nvGrpSpPr>
        <p:grpSpPr bwMode="auto">
          <a:xfrm>
            <a:off x="229122" y="1596101"/>
            <a:ext cx="2017109" cy="2238055"/>
            <a:chOff x="0" y="0"/>
            <a:chExt cx="2017109" cy="2238055"/>
          </a:xfrm>
        </p:grpSpPr>
        <p:sp>
          <p:nvSpPr>
            <p:cNvPr id="68" name="Скругленный прямоугольник 67"/>
            <p:cNvSpPr/>
            <p:nvPr/>
          </p:nvSpPr>
          <p:spPr bwMode="auto">
            <a:xfrm>
              <a:off x="295191" y="0"/>
              <a:ext cx="1656184" cy="792087"/>
            </a:xfrm>
            <a:prstGeom prst="roundRect">
              <a:avLst>
                <a:gd name="adj" fmla="val 16667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1400">
                  <a:solidFill>
                    <a:schemeClr val="accent6">
                      <a:lumMod val="75000"/>
                    </a:schemeClr>
                  </a:solidFill>
                  <a:latin typeface="Times New Roman"/>
                  <a:cs typeface="Times New Roman"/>
                </a:rPr>
                <a:t>Оборот розничной торговли</a:t>
              </a:r>
              <a:endParaRPr/>
            </a:p>
          </p:txBody>
        </p:sp>
        <p:cxnSp>
          <p:nvCxnSpPr>
            <p:cNvPr id="69" name="Прямая соединительная линия 68"/>
            <p:cNvCxnSpPr>
              <a:cxnSpLocks/>
            </p:cNvCxnSpPr>
            <p:nvPr/>
          </p:nvCxnSpPr>
          <p:spPr bwMode="auto">
            <a:xfrm>
              <a:off x="0" y="360038"/>
              <a:ext cx="2748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Прямая соединительная линия 69"/>
            <p:cNvCxnSpPr>
              <a:cxnSpLocks/>
            </p:cNvCxnSpPr>
            <p:nvPr/>
          </p:nvCxnSpPr>
          <p:spPr bwMode="auto">
            <a:xfrm>
              <a:off x="7159" y="360038"/>
              <a:ext cx="0" cy="16561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единительная линия 70"/>
            <p:cNvCxnSpPr>
              <a:cxnSpLocks/>
            </p:cNvCxnSpPr>
            <p:nvPr/>
          </p:nvCxnSpPr>
          <p:spPr bwMode="auto">
            <a:xfrm>
              <a:off x="4262" y="2016222"/>
              <a:ext cx="7928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71"/>
            <p:cNvCxnSpPr>
              <a:cxnSpLocks/>
            </p:cNvCxnSpPr>
            <p:nvPr/>
          </p:nvCxnSpPr>
          <p:spPr bwMode="auto">
            <a:xfrm>
              <a:off x="924" y="1296144"/>
              <a:ext cx="7928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Овал 72"/>
            <p:cNvSpPr/>
            <p:nvPr/>
          </p:nvSpPr>
          <p:spPr bwMode="auto">
            <a:xfrm>
              <a:off x="744221" y="1091166"/>
              <a:ext cx="1207154" cy="432048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1000" b="1">
                  <a:latin typeface="Times New Roman"/>
                  <a:cs typeface="Times New Roman"/>
                </a:rPr>
                <a:t>7 155,7</a:t>
              </a:r>
              <a:endParaRPr/>
            </a:p>
            <a:p>
              <a:pPr algn="ctr">
                <a:defRPr/>
              </a:pPr>
              <a:r>
                <a:rPr lang="ru-RU" sz="1000" b="1">
                  <a:latin typeface="Times New Roman"/>
                  <a:cs typeface="Times New Roman"/>
                </a:rPr>
                <a:t>млн рублей</a:t>
              </a:r>
              <a:endParaRPr/>
            </a:p>
          </p:txBody>
        </p:sp>
        <p:sp>
          <p:nvSpPr>
            <p:cNvPr id="74" name="Прямоугольник 73"/>
            <p:cNvSpPr/>
            <p:nvPr/>
          </p:nvSpPr>
          <p:spPr bwMode="auto">
            <a:xfrm>
              <a:off x="36793" y="903411"/>
              <a:ext cx="878737" cy="396599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январь-июнь</a:t>
              </a:r>
              <a:endParaRPr/>
            </a:p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2025 года</a:t>
              </a:r>
              <a:endParaRPr lang="ru-RU" sz="1000"/>
            </a:p>
          </p:txBody>
        </p:sp>
        <p:sp>
          <p:nvSpPr>
            <p:cNvPr id="75" name="Прямоугольник 74"/>
            <p:cNvSpPr/>
            <p:nvPr/>
          </p:nvSpPr>
          <p:spPr bwMode="auto">
            <a:xfrm>
              <a:off x="29717" y="1616112"/>
              <a:ext cx="878737" cy="396599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январь-июнь </a:t>
              </a:r>
              <a:endParaRPr/>
            </a:p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2024 года</a:t>
              </a:r>
              <a:endParaRPr lang="ru-RU" sz="1000"/>
            </a:p>
          </p:txBody>
        </p:sp>
        <p:sp>
          <p:nvSpPr>
            <p:cNvPr id="76" name="Овал 75"/>
            <p:cNvSpPr/>
            <p:nvPr/>
          </p:nvSpPr>
          <p:spPr bwMode="auto">
            <a:xfrm>
              <a:off x="809955" y="1806007"/>
              <a:ext cx="1207154" cy="432048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1000" b="1">
                  <a:solidFill>
                    <a:schemeClr val="bg1"/>
                  </a:solidFill>
                  <a:latin typeface="Times New Roman"/>
                  <a:cs typeface="Times New Roman"/>
                </a:rPr>
                <a:t>6 808,5</a:t>
              </a:r>
              <a:endParaRPr/>
            </a:p>
            <a:p>
              <a:pPr algn="ctr">
                <a:defRPr/>
              </a:pPr>
              <a:r>
                <a:rPr lang="ru-RU" sz="1000" b="1">
                  <a:solidFill>
                    <a:schemeClr val="bg1"/>
                  </a:solidFill>
                  <a:latin typeface="Times New Roman"/>
                  <a:cs typeface="Times New Roman"/>
                </a:rPr>
                <a:t>млн рублей</a:t>
              </a:r>
              <a:endParaRPr/>
            </a:p>
          </p:txBody>
        </p:sp>
      </p:grpSp>
      <p:grpSp>
        <p:nvGrpSpPr>
          <p:cNvPr id="49" name="Группа 48"/>
          <p:cNvGrpSpPr/>
          <p:nvPr/>
        </p:nvGrpSpPr>
        <p:grpSpPr bwMode="auto">
          <a:xfrm>
            <a:off x="2750702" y="1596101"/>
            <a:ext cx="2017109" cy="2238055"/>
            <a:chOff x="0" y="0"/>
            <a:chExt cx="2017109" cy="2238055"/>
          </a:xfrm>
        </p:grpSpPr>
        <p:sp>
          <p:nvSpPr>
            <p:cNvPr id="50" name="Скругленный прямоугольник 49"/>
            <p:cNvSpPr/>
            <p:nvPr/>
          </p:nvSpPr>
          <p:spPr bwMode="auto">
            <a:xfrm>
              <a:off x="295191" y="0"/>
              <a:ext cx="1656184" cy="792087"/>
            </a:xfrm>
            <a:prstGeom prst="roundRect">
              <a:avLst>
                <a:gd name="adj" fmla="val 16667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1400">
                  <a:solidFill>
                    <a:schemeClr val="accent6">
                      <a:lumMod val="75000"/>
                    </a:schemeClr>
                  </a:solidFill>
                  <a:latin typeface="Times New Roman"/>
                  <a:cs typeface="Times New Roman"/>
                </a:rPr>
                <a:t>Объем реализации платных услуг</a:t>
              </a:r>
              <a:endParaRPr/>
            </a:p>
          </p:txBody>
        </p:sp>
        <p:cxnSp>
          <p:nvCxnSpPr>
            <p:cNvPr id="51" name="Прямая соединительная линия 50"/>
            <p:cNvCxnSpPr>
              <a:cxnSpLocks/>
            </p:cNvCxnSpPr>
            <p:nvPr/>
          </p:nvCxnSpPr>
          <p:spPr bwMode="auto">
            <a:xfrm>
              <a:off x="0" y="360038"/>
              <a:ext cx="2748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>
              <a:cxnSpLocks/>
            </p:cNvCxnSpPr>
            <p:nvPr/>
          </p:nvCxnSpPr>
          <p:spPr bwMode="auto">
            <a:xfrm>
              <a:off x="7159" y="360038"/>
              <a:ext cx="0" cy="16561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>
              <a:cxnSpLocks/>
            </p:cNvCxnSpPr>
            <p:nvPr/>
          </p:nvCxnSpPr>
          <p:spPr bwMode="auto">
            <a:xfrm>
              <a:off x="4262" y="2016222"/>
              <a:ext cx="7928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53"/>
            <p:cNvCxnSpPr>
              <a:cxnSpLocks/>
            </p:cNvCxnSpPr>
            <p:nvPr/>
          </p:nvCxnSpPr>
          <p:spPr bwMode="auto">
            <a:xfrm>
              <a:off x="924" y="1296144"/>
              <a:ext cx="7928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Овал 54"/>
            <p:cNvSpPr/>
            <p:nvPr/>
          </p:nvSpPr>
          <p:spPr bwMode="auto">
            <a:xfrm>
              <a:off x="744221" y="1091166"/>
              <a:ext cx="1207154" cy="432048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1000" b="1">
                  <a:latin typeface="Times New Roman"/>
                  <a:cs typeface="Times New Roman"/>
                </a:rPr>
                <a:t>2 368,9</a:t>
              </a:r>
              <a:endParaRPr/>
            </a:p>
            <a:p>
              <a:pPr algn="ctr">
                <a:defRPr/>
              </a:pPr>
              <a:r>
                <a:rPr lang="ru-RU" sz="1000" b="1">
                  <a:latin typeface="Times New Roman"/>
                  <a:cs typeface="Times New Roman"/>
                </a:rPr>
                <a:t>млн рублей</a:t>
              </a:r>
              <a:endParaRPr/>
            </a:p>
          </p:txBody>
        </p:sp>
        <p:sp>
          <p:nvSpPr>
            <p:cNvPr id="56" name="Прямоугольник 55"/>
            <p:cNvSpPr/>
            <p:nvPr/>
          </p:nvSpPr>
          <p:spPr bwMode="auto">
            <a:xfrm>
              <a:off x="34431" y="903411"/>
              <a:ext cx="878737" cy="396599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январь-июнь</a:t>
              </a:r>
              <a:endParaRPr/>
            </a:p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2025 года</a:t>
              </a:r>
              <a:endParaRPr lang="ru-RU" sz="1000"/>
            </a:p>
          </p:txBody>
        </p:sp>
        <p:sp>
          <p:nvSpPr>
            <p:cNvPr id="57" name="Прямоугольник 56"/>
            <p:cNvSpPr/>
            <p:nvPr/>
          </p:nvSpPr>
          <p:spPr bwMode="auto">
            <a:xfrm>
              <a:off x="44943" y="1616112"/>
              <a:ext cx="878737" cy="396599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январь-июнь </a:t>
              </a:r>
              <a:endParaRPr/>
            </a:p>
            <a:p>
              <a:pPr algn="ctr">
                <a:defRPr/>
              </a:pPr>
              <a:r>
                <a:rPr lang="ru-RU" sz="1000">
                  <a:latin typeface="Times New Roman"/>
                  <a:cs typeface="Times New Roman"/>
                </a:rPr>
                <a:t>2024 года</a:t>
              </a:r>
              <a:endParaRPr lang="ru-RU" sz="1000"/>
            </a:p>
          </p:txBody>
        </p:sp>
        <p:sp>
          <p:nvSpPr>
            <p:cNvPr id="58" name="Овал 57"/>
            <p:cNvSpPr/>
            <p:nvPr/>
          </p:nvSpPr>
          <p:spPr bwMode="auto">
            <a:xfrm>
              <a:off x="809955" y="1806007"/>
              <a:ext cx="1207154" cy="432048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1000" b="1">
                  <a:solidFill>
                    <a:schemeClr val="bg1"/>
                  </a:solidFill>
                  <a:latin typeface="Times New Roman"/>
                  <a:cs typeface="Times New Roman"/>
                </a:rPr>
                <a:t>2 016,1</a:t>
              </a:r>
              <a:endParaRPr/>
            </a:p>
            <a:p>
              <a:pPr algn="ctr">
                <a:defRPr/>
              </a:pPr>
              <a:r>
                <a:rPr lang="ru-RU" sz="1000" b="1">
                  <a:solidFill>
                    <a:schemeClr val="bg1"/>
                  </a:solidFill>
                  <a:latin typeface="Times New Roman"/>
                  <a:cs typeface="Times New Roman"/>
                </a:rPr>
                <a:t>млн рублей</a:t>
              </a:r>
              <a:endParaRPr/>
            </a:p>
          </p:txBody>
        </p:sp>
      </p:grpSp>
      <p:sp>
        <p:nvSpPr>
          <p:cNvPr id="78" name="TextBox 10"/>
          <p:cNvSpPr txBox="1">
            <a:spLocks noChangeArrowheads="1"/>
          </p:cNvSpPr>
          <p:nvPr/>
        </p:nvSpPr>
        <p:spPr bwMode="auto">
          <a:xfrm>
            <a:off x="208922" y="593800"/>
            <a:ext cx="9692090" cy="702987"/>
          </a:xfrm>
          <a:prstGeom prst="rect">
            <a:avLst/>
          </a:prstGeom>
          <a:noFill/>
          <a:ln>
            <a:noFill/>
          </a:ln>
        </p:spPr>
        <p:txBody>
          <a:bodyPr wrap="square" lIns="101828" tIns="50914" rIns="101828" bIns="50914">
            <a:spAutoFit/>
          </a:bodyPr>
          <a:lstStyle>
            <a:lvl1pPr>
              <a:spcBef>
                <a:spcPts val="0"/>
              </a:spcBef>
              <a:buFont typeface="Arial"/>
              <a:buChar char="•"/>
              <a:defRPr sz="3600">
                <a:solidFill>
                  <a:schemeClr val="tx1"/>
                </a:solidFill>
                <a:latin typeface="Calibri"/>
              </a:defRPr>
            </a:lvl1pPr>
            <a:lvl2pPr marL="742950" indent="-285750">
              <a:spcBef>
                <a:spcPts val="0"/>
              </a:spcBef>
              <a:buFont typeface="Arial"/>
              <a:buChar char="–"/>
              <a:defRPr sz="3100">
                <a:solidFill>
                  <a:schemeClr val="tx1"/>
                </a:solidFill>
                <a:latin typeface="Calibri"/>
              </a:defRPr>
            </a:lvl2pPr>
            <a:lvl3pPr marL="1143000" indent="-228600">
              <a:spcBef>
                <a:spcPts val="0"/>
              </a:spcBef>
              <a:buFont typeface="Arial"/>
              <a:buChar char="•"/>
              <a:defRPr sz="2700">
                <a:solidFill>
                  <a:schemeClr val="tx1"/>
                </a:solidFill>
                <a:latin typeface="Calibri"/>
              </a:defRPr>
            </a:lvl3pPr>
            <a:lvl4pPr marL="1600200" indent="-228600">
              <a:spcBef>
                <a:spcPts val="0"/>
              </a:spcBef>
              <a:buFont typeface="Arial"/>
              <a:buChar char="–"/>
              <a:defRPr sz="2200">
                <a:solidFill>
                  <a:schemeClr val="tx1"/>
                </a:solidFill>
                <a:latin typeface="Calibri"/>
              </a:defRPr>
            </a:lvl4pPr>
            <a:lvl5pPr marL="2057400" indent="-228600">
              <a:spcBef>
                <a:spcPts val="0"/>
              </a:spcBef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5pPr>
            <a:lvl6pPr marL="25146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6pPr>
            <a:lvl7pPr marL="29718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7pPr>
            <a:lvl8pPr marL="34290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8pPr>
            <a:lvl9pPr marL="3886200" indent="-228600" defTabSz="1017588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200">
                <a:solidFill>
                  <a:schemeClr val="tx1"/>
                </a:solidFill>
                <a:latin typeface="Calibri"/>
              </a:defRPr>
            </a:lvl9pPr>
          </a:lstStyle>
          <a:p>
            <a:pPr algn="just">
              <a:buClr>
                <a:schemeClr val="accent1"/>
              </a:buClr>
              <a:buFont typeface="Arial"/>
              <a:buNone/>
              <a:defRPr/>
            </a:pPr>
            <a:r>
              <a:rPr lang="ru-RU" sz="1300">
                <a:latin typeface="Times New Roman"/>
                <a:cs typeface="Times New Roman"/>
              </a:rPr>
              <a:t>        Основными направлениями развития потребительского рынка является создание условий для удовлетворения спроса населения на потребительские товары и услуги, совершенствование инфраструктуры потребительского рынка, обеспечение доступа к товарам и услугам всех социальных групп населения города Мегиона.</a:t>
            </a:r>
            <a:endParaRPr/>
          </a:p>
        </p:txBody>
      </p:sp>
      <p:sp>
        <p:nvSpPr>
          <p:cNvPr id="79" name="Text Box 365"/>
          <p:cNvSpPr txBox="1">
            <a:spLocks noChangeArrowheads="1"/>
          </p:cNvSpPr>
          <p:nvPr/>
        </p:nvSpPr>
        <p:spPr bwMode="auto">
          <a:xfrm>
            <a:off x="5621419" y="1714063"/>
            <a:ext cx="4674634" cy="95562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0">
            <a:schemeClr val="accent3"/>
          </a:lnRef>
          <a:fillRef idx="1002">
            <a:schemeClr val="dk2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101828" tIns="50914" rIns="101828" bIns="50914">
            <a:spAutoFit/>
          </a:bodyPr>
          <a:lstStyle/>
          <a:p>
            <a:pPr algn="just" defTabSz="1018276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>
                <a:solidFill>
                  <a:schemeClr val="tx1"/>
                </a:solidFill>
                <a:latin typeface="Times New Roman"/>
                <a:cs typeface="Times New Roman"/>
              </a:rPr>
              <a:t>На 01.07.2025 на территории города свою деятельность осуществляют 190 объектов розничной торговли торговой площадью 41,4 тыс.кв.м. и 81 предприятие общественного питания на 4 231 посадочное место</a:t>
            </a:r>
            <a:r>
              <a:rPr lang="ru-RU" sz="1200">
                <a:solidFill>
                  <a:schemeClr val="tx1"/>
                </a:solidFill>
                <a:latin typeface="Times New Roman"/>
                <a:cs typeface="Times New Roman"/>
              </a:rPr>
              <a:t>.</a:t>
            </a:r>
            <a:endParaRPr/>
          </a:p>
        </p:txBody>
      </p:sp>
      <p:grpSp>
        <p:nvGrpSpPr>
          <p:cNvPr id="12" name="Группа 11"/>
          <p:cNvGrpSpPr/>
          <p:nvPr/>
        </p:nvGrpSpPr>
        <p:grpSpPr bwMode="auto">
          <a:xfrm>
            <a:off x="288028" y="4061451"/>
            <a:ext cx="5202483" cy="924840"/>
            <a:chOff x="0" y="0"/>
            <a:chExt cx="5202483" cy="924840"/>
          </a:xfrm>
        </p:grpSpPr>
        <p:grpSp>
          <p:nvGrpSpPr>
            <p:cNvPr id="11" name="Группа 10"/>
            <p:cNvGrpSpPr/>
            <p:nvPr/>
          </p:nvGrpSpPr>
          <p:grpSpPr bwMode="auto">
            <a:xfrm>
              <a:off x="0" y="2434"/>
              <a:ext cx="5202483" cy="922404"/>
              <a:chOff x="0" y="0"/>
              <a:chExt cx="5202483" cy="922404"/>
            </a:xfrm>
          </p:grpSpPr>
          <p:grpSp>
            <p:nvGrpSpPr>
              <p:cNvPr id="83" name="Группа 82"/>
              <p:cNvGrpSpPr/>
              <p:nvPr/>
            </p:nvGrpSpPr>
            <p:grpSpPr bwMode="auto">
              <a:xfrm>
                <a:off x="0" y="3674"/>
                <a:ext cx="4323533" cy="918729"/>
                <a:chOff x="0" y="0"/>
                <a:chExt cx="4323533" cy="918729"/>
              </a:xfrm>
            </p:grpSpPr>
            <p:sp>
              <p:nvSpPr>
                <p:cNvPr id="126" name="Скругленный прямоугольник 125"/>
                <p:cNvSpPr/>
                <p:nvPr/>
              </p:nvSpPr>
              <p:spPr bwMode="auto">
                <a:xfrm>
                  <a:off x="0" y="0"/>
                  <a:ext cx="4323534" cy="908526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0070C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 sz="1000"/>
                </a:p>
              </p:txBody>
            </p:sp>
            <p:sp>
              <p:nvSpPr>
                <p:cNvPr id="127" name="Прямоугольник 126"/>
                <p:cNvSpPr/>
                <p:nvPr/>
              </p:nvSpPr>
              <p:spPr bwMode="auto">
                <a:xfrm>
                  <a:off x="147235" y="148931"/>
                  <a:ext cx="2485211" cy="769797"/>
                </a:xfrm>
                <a:prstGeom prst="rect">
                  <a:avLst/>
                </a:prstGeom>
                <a:grpFill/>
              </p:spPr>
              <p:txBody>
                <a:bodyPr wrap="square">
                  <a:spAutoFit/>
                </a:bodyPr>
                <a:lstStyle/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Оборот розничной торговли </a:t>
                  </a:r>
                  <a:endParaRPr lang="en-US" sz="1200">
                    <a:solidFill>
                      <a:schemeClr val="bg1"/>
                    </a:solidFill>
                    <a:latin typeface="DIN Pro Bold"/>
                    <a:cs typeface="DIN Pro Bold"/>
                  </a:endParaRPr>
                </a:p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в расчете на душу населения, тыс. рублей</a:t>
                  </a:r>
                  <a:endParaRPr/>
                </a:p>
              </p:txBody>
            </p:sp>
          </p:grpSp>
          <p:grpSp>
            <p:nvGrpSpPr>
              <p:cNvPr id="128" name="Группа 127"/>
              <p:cNvGrpSpPr/>
              <p:nvPr/>
            </p:nvGrpSpPr>
            <p:grpSpPr bwMode="auto">
              <a:xfrm>
                <a:off x="4170122" y="0"/>
                <a:ext cx="1032360" cy="903420"/>
                <a:chOff x="0" y="0"/>
                <a:chExt cx="1032360" cy="903420"/>
              </a:xfrm>
            </p:grpSpPr>
            <p:sp>
              <p:nvSpPr>
                <p:cNvPr id="129" name="Скругленный прямоугольник 128"/>
                <p:cNvSpPr/>
                <p:nvPr/>
              </p:nvSpPr>
              <p:spPr bwMode="auto">
                <a:xfrm>
                  <a:off x="0" y="0"/>
                  <a:ext cx="1018614" cy="903421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2"/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 sz="1000"/>
                </a:p>
              </p:txBody>
            </p:sp>
            <p:sp>
              <p:nvSpPr>
                <p:cNvPr id="130" name="Прямоугольник 129"/>
                <p:cNvSpPr/>
                <p:nvPr/>
              </p:nvSpPr>
              <p:spPr bwMode="auto">
                <a:xfrm>
                  <a:off x="6907" y="127703"/>
                  <a:ext cx="1025452" cy="670919"/>
                </a:xfrm>
                <a:prstGeom prst="rect">
                  <a:avLst/>
                </a:prstGeom>
                <a:grpFill/>
              </p:spPr>
              <p:txBody>
                <a:bodyPr wrap="square">
                  <a:spAutoFit/>
                </a:bodyPr>
                <a:lstStyle/>
                <a:p>
                  <a:pPr lvl="0" algn="ctr">
                    <a:defRPr/>
                  </a:pPr>
                  <a:r>
                    <a:rPr lang="ru-RU" sz="900">
                      <a:solidFill>
                        <a:schemeClr val="accent1">
                          <a:lumMod val="50000"/>
                        </a:schemeClr>
                      </a:solidFill>
                      <a:latin typeface="DIN Pro Bold"/>
                      <a:cs typeface="DIN Pro Bold"/>
                    </a:rPr>
                    <a:t>январь-июнь</a:t>
                  </a:r>
                  <a:r>
                    <a:rPr lang="ru-RU" sz="900">
                      <a:latin typeface="Times New Roman"/>
                      <a:cs typeface="Times New Roman"/>
                    </a:rPr>
                    <a:t> </a:t>
                  </a:r>
                  <a:r>
                    <a:rPr lang="ru-RU" sz="900">
                      <a:solidFill>
                        <a:schemeClr val="accent1">
                          <a:lumMod val="50000"/>
                        </a:schemeClr>
                      </a:solidFill>
                      <a:latin typeface="DIN Pro Bold"/>
                      <a:cs typeface="DIN Pro Bold"/>
                    </a:rPr>
                    <a:t>2024 года</a:t>
                  </a:r>
                  <a:endParaRPr/>
                </a:p>
                <a:p>
                  <a:pPr lvl="0" algn="ctr">
                    <a:defRPr/>
                  </a:pPr>
                  <a:endParaRPr lang="ru-RU" sz="6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endParaRPr>
                </a:p>
                <a:p>
                  <a:pPr lvl="0" algn="ctr">
                    <a:defRPr/>
                  </a:pPr>
                  <a:r>
                    <a:rPr lang="ru-RU" sz="1400">
                      <a:solidFill>
                        <a:schemeClr val="bg2">
                          <a:lumMod val="10000"/>
                        </a:schemeClr>
                      </a:solidFill>
                      <a:latin typeface="DIN Pro Bold"/>
                      <a:cs typeface="DIN Pro Bold"/>
                    </a:rPr>
                    <a:t>113,8</a:t>
                  </a:r>
                  <a:endParaRPr/>
                </a:p>
              </p:txBody>
            </p:sp>
          </p:grpSp>
        </p:grpSp>
        <p:grpSp>
          <p:nvGrpSpPr>
            <p:cNvPr id="85" name="Группа 84"/>
            <p:cNvGrpSpPr/>
            <p:nvPr/>
          </p:nvGrpSpPr>
          <p:grpSpPr bwMode="auto">
            <a:xfrm>
              <a:off x="2676101" y="0"/>
              <a:ext cx="1033799" cy="903416"/>
              <a:chOff x="0" y="0"/>
              <a:chExt cx="1033799" cy="903416"/>
            </a:xfrm>
          </p:grpSpPr>
          <p:sp>
            <p:nvSpPr>
              <p:cNvPr id="122" name="Скругленный прямоугольник 121"/>
              <p:cNvSpPr/>
              <p:nvPr/>
            </p:nvSpPr>
            <p:spPr bwMode="auto">
              <a:xfrm>
                <a:off x="0" y="0"/>
                <a:ext cx="1018614" cy="903417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 sz="1000"/>
              </a:p>
            </p:txBody>
          </p:sp>
          <p:sp>
            <p:nvSpPr>
              <p:cNvPr id="123" name="Прямоугольник 122"/>
              <p:cNvSpPr/>
              <p:nvPr/>
            </p:nvSpPr>
            <p:spPr bwMode="auto">
              <a:xfrm>
                <a:off x="6907" y="140941"/>
                <a:ext cx="1026891" cy="670919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9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январь-июнь</a:t>
                </a:r>
                <a:r>
                  <a:rPr lang="ru-RU" sz="900">
                    <a:latin typeface="Times New Roman"/>
                    <a:cs typeface="Times New Roman"/>
                  </a:rPr>
                  <a:t> </a:t>
                </a:r>
                <a:r>
                  <a:rPr lang="ru-RU" sz="9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2025 года</a:t>
                </a:r>
                <a:endParaRPr/>
              </a:p>
              <a:p>
                <a:pPr lvl="0" algn="ctr">
                  <a:defRPr/>
                </a:pPr>
                <a:endParaRPr lang="ru-RU" sz="600">
                  <a:solidFill>
                    <a:schemeClr val="accent1">
                      <a:lumMod val="50000"/>
                    </a:schemeClr>
                  </a:solidFill>
                  <a:latin typeface="DIN Pro Bold"/>
                  <a:cs typeface="DIN Pro Bold"/>
                </a:endParaRPr>
              </a:p>
              <a:p>
                <a:pPr lvl="0" algn="ctr">
                  <a:defRPr/>
                </a:pPr>
                <a:r>
                  <a:rPr lang="ru-RU" sz="14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119,8</a:t>
                </a:r>
                <a:endParaRPr/>
              </a:p>
            </p:txBody>
          </p:sp>
        </p:grpSp>
      </p:grpSp>
      <p:grpSp>
        <p:nvGrpSpPr>
          <p:cNvPr id="13" name="Группа 12"/>
          <p:cNvGrpSpPr/>
          <p:nvPr/>
        </p:nvGrpSpPr>
        <p:grpSpPr bwMode="auto">
          <a:xfrm>
            <a:off x="284853" y="5159749"/>
            <a:ext cx="5199110" cy="967401"/>
            <a:chOff x="0" y="0"/>
            <a:chExt cx="5199110" cy="967401"/>
          </a:xfrm>
        </p:grpSpPr>
        <p:grpSp>
          <p:nvGrpSpPr>
            <p:cNvPr id="10" name="Группа 9"/>
            <p:cNvGrpSpPr/>
            <p:nvPr/>
          </p:nvGrpSpPr>
          <p:grpSpPr bwMode="auto">
            <a:xfrm>
              <a:off x="0" y="0"/>
              <a:ext cx="5199110" cy="967401"/>
              <a:chOff x="0" y="0"/>
              <a:chExt cx="5199110" cy="967401"/>
            </a:xfrm>
          </p:grpSpPr>
          <p:grpSp>
            <p:nvGrpSpPr>
              <p:cNvPr id="84" name="Группа 83"/>
              <p:cNvGrpSpPr/>
              <p:nvPr/>
            </p:nvGrpSpPr>
            <p:grpSpPr bwMode="auto">
              <a:xfrm>
                <a:off x="0" y="18808"/>
                <a:ext cx="4323535" cy="948591"/>
                <a:chOff x="0" y="0"/>
                <a:chExt cx="4323535" cy="948591"/>
              </a:xfrm>
            </p:grpSpPr>
            <p:sp>
              <p:nvSpPr>
                <p:cNvPr id="124" name="Скругленный прямоугольник 123"/>
                <p:cNvSpPr/>
                <p:nvPr/>
              </p:nvSpPr>
              <p:spPr bwMode="auto">
                <a:xfrm>
                  <a:off x="0" y="0"/>
                  <a:ext cx="4323536" cy="948592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0070C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 sz="1000"/>
                </a:p>
              </p:txBody>
            </p:sp>
            <p:sp>
              <p:nvSpPr>
                <p:cNvPr id="125" name="Прямоугольник 124"/>
                <p:cNvSpPr/>
                <p:nvPr/>
              </p:nvSpPr>
              <p:spPr bwMode="auto">
                <a:xfrm>
                  <a:off x="109770" y="86081"/>
                  <a:ext cx="2617234" cy="646330"/>
                </a:xfrm>
                <a:prstGeom prst="rect">
                  <a:avLst/>
                </a:prstGeom>
                <a:grpFill/>
              </p:spPr>
              <p:txBody>
                <a:bodyPr wrap="square">
                  <a:spAutoFit/>
                </a:bodyPr>
                <a:lstStyle/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Объем платных услуг</a:t>
                  </a:r>
                  <a:endParaRPr lang="en-US" sz="1200">
                    <a:solidFill>
                      <a:schemeClr val="bg1"/>
                    </a:solidFill>
                    <a:latin typeface="DIN Pro Bold"/>
                    <a:cs typeface="DIN Pro Bold"/>
                  </a:endParaRPr>
                </a:p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в расчете на душу населения, </a:t>
                  </a:r>
                  <a:endParaRPr lang="en-US" sz="1200">
                    <a:solidFill>
                      <a:schemeClr val="bg1"/>
                    </a:solidFill>
                    <a:latin typeface="DIN Pro Bold"/>
                    <a:cs typeface="DIN Pro Bold"/>
                  </a:endParaRPr>
                </a:p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тыс. рублей</a:t>
                  </a:r>
                  <a:endParaRPr/>
                </a:p>
              </p:txBody>
            </p:sp>
          </p:grpSp>
          <p:grpSp>
            <p:nvGrpSpPr>
              <p:cNvPr id="131" name="Группа 130"/>
              <p:cNvGrpSpPr/>
              <p:nvPr/>
            </p:nvGrpSpPr>
            <p:grpSpPr bwMode="auto">
              <a:xfrm>
                <a:off x="4129643" y="0"/>
                <a:ext cx="1069466" cy="948591"/>
                <a:chOff x="0" y="0"/>
                <a:chExt cx="1069466" cy="948591"/>
              </a:xfrm>
            </p:grpSpPr>
            <p:sp>
              <p:nvSpPr>
                <p:cNvPr id="132" name="Скругленный прямоугольник 131"/>
                <p:cNvSpPr/>
                <p:nvPr/>
              </p:nvSpPr>
              <p:spPr bwMode="auto">
                <a:xfrm>
                  <a:off x="21825" y="0"/>
                  <a:ext cx="1018614" cy="948592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2"/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 sz="1000"/>
                </a:p>
              </p:txBody>
            </p:sp>
            <p:sp>
              <p:nvSpPr>
                <p:cNvPr id="133" name="Прямоугольник 132"/>
                <p:cNvSpPr/>
                <p:nvPr/>
              </p:nvSpPr>
              <p:spPr bwMode="auto">
                <a:xfrm>
                  <a:off x="0" y="167835"/>
                  <a:ext cx="1069466" cy="670919"/>
                </a:xfrm>
                <a:prstGeom prst="rect">
                  <a:avLst/>
                </a:prstGeom>
                <a:grpFill/>
              </p:spPr>
              <p:txBody>
                <a:bodyPr wrap="square">
                  <a:spAutoFit/>
                </a:bodyPr>
                <a:lstStyle/>
                <a:p>
                  <a:pPr lvl="0" algn="ctr">
                    <a:defRPr/>
                  </a:pPr>
                  <a:r>
                    <a:rPr lang="ru-RU" sz="900">
                      <a:solidFill>
                        <a:schemeClr val="accent1">
                          <a:lumMod val="50000"/>
                        </a:schemeClr>
                      </a:solidFill>
                      <a:latin typeface="DIN Pro Bold"/>
                      <a:cs typeface="DIN Pro Bold"/>
                    </a:rPr>
                    <a:t>январь-июнь</a:t>
                  </a:r>
                  <a:r>
                    <a:rPr lang="ru-RU" sz="900">
                      <a:latin typeface="Times New Roman"/>
                      <a:cs typeface="Times New Roman"/>
                    </a:rPr>
                    <a:t> </a:t>
                  </a:r>
                  <a:r>
                    <a:rPr lang="ru-RU" sz="900">
                      <a:solidFill>
                        <a:schemeClr val="accent1">
                          <a:lumMod val="50000"/>
                        </a:schemeClr>
                      </a:solidFill>
                      <a:latin typeface="DIN Pro Bold"/>
                      <a:cs typeface="DIN Pro Bold"/>
                    </a:rPr>
                    <a:t>2024 года</a:t>
                  </a:r>
                  <a:endParaRPr/>
                </a:p>
                <a:p>
                  <a:pPr lvl="0" algn="ctr">
                    <a:defRPr/>
                  </a:pPr>
                  <a:endParaRPr lang="ru-RU" sz="6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endParaRPr>
                </a:p>
                <a:p>
                  <a:pPr lvl="0" algn="ctr">
                    <a:defRPr/>
                  </a:pPr>
                  <a:r>
                    <a:rPr lang="ru-RU" sz="1400">
                      <a:solidFill>
                        <a:schemeClr val="bg2">
                          <a:lumMod val="10000"/>
                        </a:schemeClr>
                      </a:solidFill>
                      <a:latin typeface="DIN Pro Bold"/>
                      <a:cs typeface="DIN Pro Bold"/>
                    </a:rPr>
                    <a:t>33,7</a:t>
                  </a:r>
                  <a:endParaRPr/>
                </a:p>
              </p:txBody>
            </p:sp>
          </p:grpSp>
        </p:grpSp>
        <p:grpSp>
          <p:nvGrpSpPr>
            <p:cNvPr id="86" name="Группа 85"/>
            <p:cNvGrpSpPr/>
            <p:nvPr/>
          </p:nvGrpSpPr>
          <p:grpSpPr bwMode="auto">
            <a:xfrm>
              <a:off x="2635622" y="18802"/>
              <a:ext cx="1069466" cy="948591"/>
              <a:chOff x="0" y="0"/>
              <a:chExt cx="1069466" cy="948591"/>
            </a:xfrm>
          </p:grpSpPr>
          <p:sp>
            <p:nvSpPr>
              <p:cNvPr id="87" name="Скругленный прямоугольник 86"/>
              <p:cNvSpPr/>
              <p:nvPr/>
            </p:nvSpPr>
            <p:spPr bwMode="auto">
              <a:xfrm>
                <a:off x="21825" y="0"/>
                <a:ext cx="1018614" cy="948592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 sz="1000"/>
              </a:p>
            </p:txBody>
          </p:sp>
          <p:sp>
            <p:nvSpPr>
              <p:cNvPr id="121" name="Прямоугольник 120"/>
              <p:cNvSpPr/>
              <p:nvPr/>
            </p:nvSpPr>
            <p:spPr bwMode="auto">
              <a:xfrm>
                <a:off x="0" y="149023"/>
                <a:ext cx="1069466" cy="670919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9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январь-июнь</a:t>
                </a:r>
                <a:r>
                  <a:rPr lang="ru-RU" sz="900">
                    <a:latin typeface="Times New Roman"/>
                    <a:cs typeface="Times New Roman"/>
                  </a:rPr>
                  <a:t> </a:t>
                </a:r>
                <a:r>
                  <a:rPr lang="ru-RU" sz="9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2025 года</a:t>
                </a:r>
                <a:endParaRPr/>
              </a:p>
              <a:p>
                <a:pPr lvl="0" algn="ctr">
                  <a:defRPr/>
                </a:pPr>
                <a:endParaRPr lang="ru-RU" sz="600">
                  <a:solidFill>
                    <a:schemeClr val="accent1">
                      <a:lumMod val="50000"/>
                    </a:schemeClr>
                  </a:solidFill>
                  <a:latin typeface="DIN Pro Bold"/>
                  <a:cs typeface="DIN Pro Bold"/>
                </a:endParaRPr>
              </a:p>
              <a:p>
                <a:pPr lvl="0" algn="ctr">
                  <a:defRPr/>
                </a:pPr>
                <a:r>
                  <a:rPr lang="ru-RU" sz="14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39,7</a:t>
                </a:r>
                <a:endParaRPr/>
              </a:p>
            </p:txBody>
          </p:sp>
        </p:grpSp>
      </p:grpSp>
      <p:grpSp>
        <p:nvGrpSpPr>
          <p:cNvPr id="134" name="Группа 133"/>
          <p:cNvGrpSpPr/>
          <p:nvPr/>
        </p:nvGrpSpPr>
        <p:grpSpPr bwMode="auto">
          <a:xfrm>
            <a:off x="284853" y="6251131"/>
            <a:ext cx="5200190" cy="967401"/>
            <a:chOff x="0" y="0"/>
            <a:chExt cx="5200190" cy="967401"/>
          </a:xfrm>
        </p:grpSpPr>
        <p:grpSp>
          <p:nvGrpSpPr>
            <p:cNvPr id="135" name="Группа 134"/>
            <p:cNvGrpSpPr/>
            <p:nvPr/>
          </p:nvGrpSpPr>
          <p:grpSpPr bwMode="auto">
            <a:xfrm>
              <a:off x="0" y="0"/>
              <a:ext cx="5200190" cy="967401"/>
              <a:chOff x="0" y="0"/>
              <a:chExt cx="5200190" cy="967401"/>
            </a:xfrm>
          </p:grpSpPr>
          <p:grpSp>
            <p:nvGrpSpPr>
              <p:cNvPr id="139" name="Группа 138"/>
              <p:cNvGrpSpPr/>
              <p:nvPr/>
            </p:nvGrpSpPr>
            <p:grpSpPr bwMode="auto">
              <a:xfrm>
                <a:off x="0" y="18808"/>
                <a:ext cx="4323535" cy="948591"/>
                <a:chOff x="0" y="0"/>
                <a:chExt cx="4323535" cy="948591"/>
              </a:xfrm>
            </p:grpSpPr>
            <p:sp>
              <p:nvSpPr>
                <p:cNvPr id="143" name="Скругленный прямоугольник 142"/>
                <p:cNvSpPr/>
                <p:nvPr/>
              </p:nvSpPr>
              <p:spPr bwMode="auto">
                <a:xfrm>
                  <a:off x="0" y="0"/>
                  <a:ext cx="4323536" cy="948592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0070C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 sz="1000"/>
                </a:p>
              </p:txBody>
            </p:sp>
            <p:sp>
              <p:nvSpPr>
                <p:cNvPr id="144" name="Прямоугольник 143"/>
                <p:cNvSpPr/>
                <p:nvPr/>
              </p:nvSpPr>
              <p:spPr bwMode="auto">
                <a:xfrm>
                  <a:off x="109770" y="86081"/>
                  <a:ext cx="2617234" cy="646330"/>
                </a:xfrm>
                <a:prstGeom prst="rect">
                  <a:avLst/>
                </a:prstGeom>
                <a:grpFill/>
              </p:spPr>
              <p:txBody>
                <a:bodyPr wrap="square">
                  <a:spAutoFit/>
                </a:bodyPr>
                <a:lstStyle/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Потребительские расходы</a:t>
                  </a:r>
                  <a:endParaRPr lang="en-US" sz="1200">
                    <a:solidFill>
                      <a:schemeClr val="bg1"/>
                    </a:solidFill>
                    <a:latin typeface="DIN Pro Bold"/>
                    <a:cs typeface="DIN Pro Bold"/>
                  </a:endParaRPr>
                </a:p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на душу населения, </a:t>
                  </a:r>
                  <a:endParaRPr lang="en-US" sz="1200">
                    <a:solidFill>
                      <a:schemeClr val="bg1"/>
                    </a:solidFill>
                    <a:latin typeface="DIN Pro Bold"/>
                    <a:cs typeface="DIN Pro Bold"/>
                  </a:endParaRPr>
                </a:p>
                <a:p>
                  <a:pPr lvl="0">
                    <a:defRPr/>
                  </a:pPr>
                  <a:r>
                    <a:rPr lang="ru-RU" sz="1200">
                      <a:solidFill>
                        <a:schemeClr val="bg1"/>
                      </a:solidFill>
                      <a:latin typeface="DIN Pro Bold"/>
                      <a:cs typeface="DIN Pro Bold"/>
                    </a:rPr>
                    <a:t>тыс. рублей</a:t>
                  </a:r>
                  <a:endParaRPr/>
                </a:p>
              </p:txBody>
            </p:sp>
          </p:grpSp>
          <p:grpSp>
            <p:nvGrpSpPr>
              <p:cNvPr id="140" name="Группа 139"/>
              <p:cNvGrpSpPr/>
              <p:nvPr/>
            </p:nvGrpSpPr>
            <p:grpSpPr bwMode="auto">
              <a:xfrm>
                <a:off x="4129643" y="0"/>
                <a:ext cx="1070546" cy="948591"/>
                <a:chOff x="0" y="0"/>
                <a:chExt cx="1070546" cy="948591"/>
              </a:xfrm>
            </p:grpSpPr>
            <p:sp>
              <p:nvSpPr>
                <p:cNvPr id="141" name="Скругленный прямоугольник 140"/>
                <p:cNvSpPr/>
                <p:nvPr/>
              </p:nvSpPr>
              <p:spPr bwMode="auto">
                <a:xfrm>
                  <a:off x="21825" y="0"/>
                  <a:ext cx="1018614" cy="948592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2"/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defRPr/>
                  </a:pPr>
                  <a:endParaRPr lang="ru-RU" sz="1000"/>
                </a:p>
              </p:txBody>
            </p:sp>
            <p:sp>
              <p:nvSpPr>
                <p:cNvPr id="142" name="Прямоугольник 141"/>
                <p:cNvSpPr/>
                <p:nvPr/>
              </p:nvSpPr>
              <p:spPr bwMode="auto">
                <a:xfrm>
                  <a:off x="0" y="155734"/>
                  <a:ext cx="1070546" cy="670919"/>
                </a:xfrm>
                <a:prstGeom prst="rect">
                  <a:avLst/>
                </a:prstGeom>
                <a:grpFill/>
              </p:spPr>
              <p:txBody>
                <a:bodyPr wrap="square">
                  <a:spAutoFit/>
                </a:bodyPr>
                <a:lstStyle/>
                <a:p>
                  <a:pPr lvl="0" algn="ctr">
                    <a:defRPr/>
                  </a:pPr>
                  <a:r>
                    <a:rPr lang="ru-RU" sz="900">
                      <a:solidFill>
                        <a:schemeClr val="accent1">
                          <a:lumMod val="50000"/>
                        </a:schemeClr>
                      </a:solidFill>
                      <a:latin typeface="DIN Pro Bold"/>
                      <a:cs typeface="DIN Pro Bold"/>
                    </a:rPr>
                    <a:t>январь-июнь</a:t>
                  </a:r>
                  <a:r>
                    <a:rPr lang="ru-RU" sz="900">
                      <a:latin typeface="Times New Roman"/>
                      <a:cs typeface="Times New Roman"/>
                    </a:rPr>
                    <a:t> </a:t>
                  </a:r>
                  <a:r>
                    <a:rPr lang="ru-RU" sz="900">
                      <a:solidFill>
                        <a:schemeClr val="accent1">
                          <a:lumMod val="50000"/>
                        </a:schemeClr>
                      </a:solidFill>
                      <a:latin typeface="DIN Pro Bold"/>
                      <a:cs typeface="DIN Pro Bold"/>
                    </a:rPr>
                    <a:t>2024 года</a:t>
                  </a:r>
                  <a:endParaRPr/>
                </a:p>
                <a:p>
                  <a:pPr lvl="0" algn="ctr">
                    <a:defRPr/>
                  </a:pPr>
                  <a:endParaRPr lang="ru-RU" sz="6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endParaRPr>
                </a:p>
                <a:p>
                  <a:pPr lvl="0" algn="ctr">
                    <a:defRPr/>
                  </a:pPr>
                  <a:r>
                    <a:rPr lang="ru-RU" sz="1400">
                      <a:solidFill>
                        <a:schemeClr val="bg2">
                          <a:lumMod val="10000"/>
                        </a:schemeClr>
                      </a:solidFill>
                      <a:latin typeface="DIN Pro Bold"/>
                      <a:cs typeface="DIN Pro Bold"/>
                    </a:rPr>
                    <a:t>147,5</a:t>
                  </a:r>
                  <a:endParaRPr/>
                </a:p>
              </p:txBody>
            </p:sp>
          </p:grpSp>
        </p:grpSp>
        <p:grpSp>
          <p:nvGrpSpPr>
            <p:cNvPr id="136" name="Группа 135"/>
            <p:cNvGrpSpPr/>
            <p:nvPr/>
          </p:nvGrpSpPr>
          <p:grpSpPr bwMode="auto">
            <a:xfrm>
              <a:off x="2635622" y="18783"/>
              <a:ext cx="1070546" cy="948589"/>
              <a:chOff x="0" y="0"/>
              <a:chExt cx="1070546" cy="948589"/>
            </a:xfrm>
          </p:grpSpPr>
          <p:sp>
            <p:nvSpPr>
              <p:cNvPr id="137" name="Скругленный прямоугольник 136"/>
              <p:cNvSpPr/>
              <p:nvPr/>
            </p:nvSpPr>
            <p:spPr bwMode="auto">
              <a:xfrm>
                <a:off x="21825" y="0"/>
                <a:ext cx="1018614" cy="948590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ru-RU" sz="1000"/>
              </a:p>
            </p:txBody>
          </p:sp>
          <p:sp>
            <p:nvSpPr>
              <p:cNvPr id="138" name="Прямоугольник 137"/>
              <p:cNvSpPr/>
              <p:nvPr/>
            </p:nvSpPr>
            <p:spPr bwMode="auto">
              <a:xfrm>
                <a:off x="0" y="136922"/>
                <a:ext cx="1070546" cy="670919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algn="ctr">
                  <a:defRPr/>
                </a:pPr>
                <a:r>
                  <a:rPr lang="ru-RU" sz="9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январь-июнь</a:t>
                </a:r>
                <a:r>
                  <a:rPr lang="ru-RU" sz="900">
                    <a:latin typeface="Times New Roman"/>
                    <a:cs typeface="Times New Roman"/>
                  </a:rPr>
                  <a:t> </a:t>
                </a:r>
                <a:r>
                  <a:rPr lang="ru-RU" sz="900">
                    <a:solidFill>
                      <a:schemeClr val="accent1">
                        <a:lumMod val="50000"/>
                      </a:schemeClr>
                    </a:solidFill>
                    <a:latin typeface="DIN Pro Bold"/>
                    <a:cs typeface="DIN Pro Bold"/>
                  </a:rPr>
                  <a:t>2025 года</a:t>
                </a:r>
                <a:endParaRPr/>
              </a:p>
              <a:p>
                <a:pPr lvl="0" algn="ctr">
                  <a:defRPr/>
                </a:pPr>
                <a:endParaRPr lang="ru-RU" sz="600">
                  <a:solidFill>
                    <a:schemeClr val="accent1">
                      <a:lumMod val="50000"/>
                    </a:schemeClr>
                  </a:solidFill>
                  <a:latin typeface="DIN Pro Bold"/>
                  <a:cs typeface="DIN Pro Bold"/>
                </a:endParaRPr>
              </a:p>
              <a:p>
                <a:pPr lvl="0" algn="ctr">
                  <a:defRPr/>
                </a:pPr>
                <a:r>
                  <a:rPr lang="ru-RU" sz="1400">
                    <a:solidFill>
                      <a:schemeClr val="bg2">
                        <a:lumMod val="10000"/>
                      </a:schemeClr>
                    </a:solidFill>
                    <a:latin typeface="DIN Pro Bold"/>
                    <a:cs typeface="DIN Pro Bold"/>
                  </a:rPr>
                  <a:t>159,5</a:t>
                </a:r>
                <a:endParaRPr/>
              </a:p>
            </p:txBody>
          </p:sp>
        </p:grpSp>
      </p:grpSp>
      <p:sp>
        <p:nvSpPr>
          <p:cNvPr id="145" name="Прямоугольник 144"/>
          <p:cNvSpPr/>
          <p:nvPr/>
        </p:nvSpPr>
        <p:spPr bwMode="auto">
          <a:xfrm flipH="1">
            <a:off x="1548086" y="119226"/>
            <a:ext cx="8895988" cy="442346"/>
          </a:xfrm>
          <a:prstGeom prst="rect">
            <a:avLst/>
          </a:prstGeom>
          <a:gradFill>
            <a:gsLst>
              <a:gs pos="70000">
                <a:schemeClr val="accent2"/>
              </a:gs>
              <a:gs pos="100000">
                <a:srgbClr val="60D5C5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2400" b="1" i="1">
                <a:ln w="9525">
                  <a:noFill/>
                  <a:prstDash val="solid"/>
                </a:ln>
                <a:solidFill>
                  <a:schemeClr val="bg1"/>
                </a:solidFill>
                <a:latin typeface="DIN Pro Bold"/>
                <a:cs typeface="DIN Pro Bold"/>
              </a:rPr>
              <a:t>Потребительский рынок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 bwMode="auto">
          <a:xfrm>
            <a:off x="1044030" y="-2595"/>
            <a:ext cx="9396958" cy="490948"/>
            <a:chOff x="-2" y="254069"/>
            <a:chExt cx="10440990" cy="490948"/>
          </a:xfrm>
        </p:grpSpPr>
        <p:sp>
          <p:nvSpPr>
            <p:cNvPr id="3" name="Прямоугольник 2"/>
            <p:cNvSpPr/>
            <p:nvPr/>
          </p:nvSpPr>
          <p:spPr bwMode="auto">
            <a:xfrm flipH="1">
              <a:off x="-2" y="302671"/>
              <a:ext cx="10440990" cy="442346"/>
            </a:xfrm>
            <a:prstGeom prst="rect">
              <a:avLst/>
            </a:prstGeom>
            <a:gradFill>
              <a:gsLst>
                <a:gs pos="70000">
                  <a:srgbClr val="00B050"/>
                </a:gs>
                <a:gs pos="100000">
                  <a:srgbClr val="60D5C5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 sz="2500"/>
            </a:p>
          </p:txBody>
        </p:sp>
        <p:sp>
          <p:nvSpPr>
            <p:cNvPr id="4" name="Прямоугольник 3"/>
            <p:cNvSpPr/>
            <p:nvPr/>
          </p:nvSpPr>
          <p:spPr bwMode="auto">
            <a:xfrm>
              <a:off x="683990" y="254069"/>
              <a:ext cx="1904689" cy="461665"/>
            </a:xfrm>
            <a:prstGeom prst="rect">
              <a:avLst/>
            </a:prstGeom>
            <a:grpFill/>
            <a:ln>
              <a:noFill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400" b="1" i="1">
                  <a:ln w="9525">
                    <a:noFill/>
                    <a:prstDash val="solid"/>
                  </a:ln>
                  <a:solidFill>
                    <a:schemeClr val="bg1"/>
                  </a:solidFill>
                  <a:latin typeface="DIN Pro Bold"/>
                  <a:cs typeface="DIN Pro Bold"/>
                </a:rPr>
                <a:t>Рынок труда</a:t>
              </a:r>
              <a:endParaRPr/>
            </a:p>
          </p:txBody>
        </p:sp>
      </p:grpSp>
      <p:graphicFrame>
        <p:nvGraphicFramePr>
          <p:cNvPr id="1508899150" name="Диаграмма 1508899149"/>
          <p:cNvGraphicFramePr>
            <a:graphicFrameLocks xmlns:a="http://schemas.openxmlformats.org/drawingml/2006/main"/>
          </p:cNvGraphicFramePr>
          <p:nvPr/>
        </p:nvGraphicFramePr>
        <p:xfrm>
          <a:off x="5652539" y="1099612"/>
          <a:ext cx="4176459" cy="2520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79934" y="4266208"/>
            <a:ext cx="3672408" cy="2883586"/>
          </a:xfrm>
          <a:prstGeom prst="rect">
            <a:avLst/>
          </a:prstGeom>
        </p:spPr>
      </p:pic>
      <p:graphicFrame>
        <p:nvGraphicFramePr>
          <p:cNvPr id="7" name="Таблица 6"/>
          <p:cNvGraphicFramePr>
            <a:graphicFrameLocks xmlns:a="http://schemas.openxmlformats.org/drawingml/2006/main" noGrp="1"/>
          </p:cNvGraphicFramePr>
          <p:nvPr/>
        </p:nvGraphicFramePr>
        <p:xfrm>
          <a:off x="248418" y="713558"/>
          <a:ext cx="4828060" cy="2895600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{8A107856-5554-42FB-B03E-39F5DBC370BA}</a:tableStyleId>
              </a:tblPr>
              <a:tblGrid>
                <a:gridCol w="2232248"/>
                <a:gridCol w="867620"/>
                <a:gridCol w="936104"/>
                <a:gridCol w="792087"/>
              </a:tblGrid>
              <a:tr h="308254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0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Показатели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Январь-июнь</a:t>
                      </a:r>
                      <a:endParaRPr/>
                    </a:p>
                    <a:p>
                      <a:pPr algn="ctr">
                        <a:defRPr/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2024 года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Январь-июнь 2025 года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%</a:t>
                      </a:r>
                      <a:endParaRPr/>
                    </a:p>
                  </a:txBody>
                  <a:tcPr anchor="ctr">
                    <a:noFill/>
                  </a:tcPr>
                </a:tc>
              </a:tr>
              <a:tr h="440416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Численность экономически активного населения, человек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40 188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42 279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105,20</a:t>
                      </a:r>
                      <a:endParaRPr/>
                    </a:p>
                  </a:txBody>
                  <a:tcPr anchor="ctr">
                    <a:noFill/>
                  </a:tcPr>
                </a:tc>
              </a:tr>
              <a:tr h="287639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Численность занятого в экономике населения, человек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35 330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35 959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101,78</a:t>
                      </a:r>
                      <a:endParaRPr/>
                    </a:p>
                  </a:txBody>
                  <a:tcPr anchor="ctr">
                    <a:noFill/>
                  </a:tcPr>
                </a:tc>
              </a:tr>
              <a:tr h="466438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Численность официально признанных безработными на конец года, человек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33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21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63,6</a:t>
                      </a:r>
                      <a:endParaRPr/>
                    </a:p>
                  </a:txBody>
                  <a:tcPr anchor="ctr">
                    <a:noFill/>
                  </a:tcPr>
                </a:tc>
              </a:tr>
              <a:tr h="792748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Уровень официально зарегистрированной безработицы, % от численности экономически активного населения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0,08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0,05</a:t>
                      </a:r>
                      <a:endParaRPr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*</a:t>
                      </a:r>
                      <a:endParaRPr/>
                    </a:p>
                  </a:txBody>
                  <a:tcPr anchor="ctr">
                    <a:noFill/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 bwMode="auto">
          <a:xfrm>
            <a:off x="4428406" y="3811059"/>
            <a:ext cx="56517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1200">
                <a:ln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latin typeface="Times New Roman"/>
                <a:cs typeface="Times New Roman"/>
              </a:rPr>
              <a:t>Уровень среднемесячной заработной платы по отраслям экономики работников крупных и средних предприятий </a:t>
            </a:r>
            <a:r>
              <a:rPr lang="ru-RU" sz="120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latin typeface="Times New Roman"/>
                <a:cs typeface="Times New Roman"/>
              </a:rPr>
              <a:t>городского округа город Мегион</a:t>
            </a:r>
            <a:endParaRPr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4105882" y="7002052"/>
            <a:ext cx="612068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000">
                <a:latin typeface="Times New Roman"/>
                <a:cs typeface="Times New Roman"/>
              </a:rPr>
              <a:t>* </a:t>
            </a:r>
            <a:r>
              <a:rPr lang="ru-RU" sz="800">
                <a:latin typeface="Times New Roman"/>
                <a:cs typeface="Times New Roman"/>
              </a:rPr>
              <a:t>Предварительные данные</a:t>
            </a:r>
            <a:endParaRPr/>
          </a:p>
        </p:txBody>
      </p:sp>
      <p:graphicFrame>
        <p:nvGraphicFramePr>
          <p:cNvPr id="1416869517" name="Таблица 7"/>
          <p:cNvGraphicFramePr>
            <a:graphicFrameLocks xmlns:a="http://schemas.openxmlformats.org/drawingml/2006/main"/>
          </p:cNvGraphicFramePr>
          <p:nvPr/>
        </p:nvGraphicFramePr>
        <p:xfrm>
          <a:off x="4105881" y="4241389"/>
          <a:ext cx="6120679" cy="2791996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{616DA210-FB5B-4158-B5E0-FEB733F419BA}</a:tableStyleId>
              </a:tblPr>
              <a:tblGrid>
                <a:gridCol w="3177576"/>
                <a:gridCol w="1069624"/>
                <a:gridCol w="1069624"/>
                <a:gridCol w="803852"/>
              </a:tblGrid>
              <a:tr h="216024">
                <a:tc rowSpan="2">
                  <a:txBody>
                    <a:bodyPr/>
                    <a:p>
                      <a:pPr algn="ctr">
                        <a:defRPr/>
                      </a:pP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Показатели</a:t>
                      </a:r>
                      <a:endParaRPr/>
                    </a:p>
                  </a:txBody>
                  <a:tcPr marL="9524" marR="9524" marT="48894" marB="48894" anchor="ctr">
                    <a:lnL w="12699" algn="ctr">
                      <a:solidFill>
                        <a:schemeClr val="tx1"/>
                      </a:solidFill>
                      <a:round/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Январь-июнь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Январь-июнь*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 rowSpan="2">
                  <a:txBody>
                    <a:bodyPr/>
                    <a:p>
                      <a:pPr algn="ctr">
                        <a:defRPr/>
                      </a:pP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16024">
                <a:tc vMerge="1">
                  <a:txBody>
                    <a:bodyPr/>
                    <a:p>
                      <a:pPr>
                        <a:defRPr/>
                      </a:pPr>
                      <a:endParaRPr lang="ru-RU"/>
                    </a:p>
                  </a:txBody>
                  <a:tcPr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202</a:t>
                      </a: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года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202</a:t>
                      </a: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года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p>
                      <a:pPr>
                        <a:defRPr/>
                      </a:pPr>
                      <a:endParaRPr lang="ru-RU"/>
                    </a:p>
                  </a:txBody>
                  <a:tcPr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360040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Среднемесячная заработная плата по крупным и средним предприятиям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118 886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131 520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110,6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  <a:round/>
                    </a:lnB>
                  </a:tcPr>
                </a:tc>
              </a:tr>
              <a:tr h="217802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 том числе по отраслям: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sz="12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sz="12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sz="12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37671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добыча полезных ископаемых 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161 711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175 829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108,7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46516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обрабатывающие производства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86 156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102 804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119,3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37671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строительство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</a:t>
                      </a: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05 593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117 028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110,8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194377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торговля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6</a:t>
                      </a: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3 493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62 984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99,2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37671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95 909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90 634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94,5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37671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здравоохранение</a:t>
                      </a:r>
                      <a:endParaRPr/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115 852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123 248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106,4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  <a:tr h="237671"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Arial"/>
                          <a:cs typeface="Times New Roman"/>
                        </a:rPr>
                        <a:t>Деятельность в области культуры, спорта, организации досуга и развлечений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9524" marR="9524" marT="9524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100 341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102 351</a:t>
                      </a:r>
                      <a:endParaRPr sz="12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1018275">
                        <a:spcAft>
                          <a:spcPts val="0"/>
                        </a:spcAft>
                        <a:defRPr/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102,0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chemeClr val="tx1"/>
                      </a:solidFill>
                    </a:lnL>
                    <a:lnR w="12699" algn="ctr">
                      <a:solidFill>
                        <a:schemeClr val="tx1"/>
                      </a:solidFill>
                    </a:lnR>
                    <a:lnT w="12699" algn="ctr">
                      <a:solidFill>
                        <a:schemeClr val="tx1"/>
                      </a:solidFill>
                    </a:lnT>
                    <a:lnB w="12699" algn="ctr">
                      <a:solidFill>
                        <a:schemeClr val="tx1"/>
                      </a:solidFill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Arial"/>
        <a:cs typeface="Arial"/>
      </a:majorFont>
      <a:minorFont>
        <a:latin typeface="Trebuchet MS"/>
        <a:ea typeface="Arial"/>
        <a:cs typeface="Arial"/>
      </a:minorFont>
    </a:fontScheme>
    <a:fmtScheme name="Воздушный поток">
      <a:fillStyleLst>
        <a:solidFill>
          <a:schemeClr val="phClr"/>
        </a:solidFill>
        <a:gradFill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/>
        </a:gradFill>
        <a:gradFill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Техническая">
      <a:fillStyleLst>
        <a:solidFill>
          <a:schemeClr val="phClr"/>
        </a:solidFill>
        <a:gradFill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0</Words>
  <Application>Р7-Офис/2024.3.2.551</Application>
  <DocSecurity>0</DocSecurity>
  <PresentationFormat>Произвольный</PresentationFormat>
  <Paragraphs>0</Paragraphs>
  <Slides>7</Slides>
  <Notes>7</Notes>
  <HiddenSlides>0</HiddenSlides>
  <MMClips>2</MMClips>
  <ScaleCrop>0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Theme 1</vt:lpstr>
      <vt:lpstr>Theme 2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Manager/>
  <Company>Администрация г.Мегион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Показатели оплаты труда по отраслям экономики городского округа город Мегион</dc:title>
  <dc:subject/>
  <dc:creator>Суяримбетова Галия Нуримановна</dc:creator>
  <cp:keywords/>
  <dc:description/>
  <dc:identifier/>
  <dc:language/>
  <cp:lastModifiedBy/>
  <cp:revision>1266</cp:revision>
  <dcterms:created xsi:type="dcterms:W3CDTF">2015-03-02T11:51:42Z</dcterms:created>
  <dcterms:modified xsi:type="dcterms:W3CDTF">2025-08-01T04:56:39Z</dcterms:modified>
  <cp:category/>
  <cp:contentStatus/>
  <cp:version/>
</cp:coreProperties>
</file>