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Layouts/slideLayout2.xml" ContentType="application/vnd.openxmlformats-officedocument.presentationml.slideLayout+xml"/>
  <Override PartName="/ppt/diagrams/quickStyle2.xml" ContentType="application/vnd.openxmlformats-officedocument.drawingml.diagramQuickStyle+xml"/>
  <Override PartName="/ppt/slideLayouts/slideLayout18.xml" ContentType="application/vnd.openxmlformats-officedocument.presentationml.slideLayout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openxmlformats-officedocument.drawingml.diagramDrawing+xml"/>
  <Override PartName="/ppt/slides/slide5.xml" ContentType="application/vnd.openxmlformats-officedocument.presentationml.slide+xml"/>
  <Override PartName="/ppt/diagrams/quickStyle1.xml" ContentType="application/vnd.openxmlformats-officedocument.drawingml.diagramQuick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diagrams/colors2.xml" ContentType="application/vnd.openxmlformats-officedocument.drawingml.diagramColors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diagrams/drawing1.xml" ContentType="application/vnd.openxmlformats-officedocument.drawingml.diagramDrawing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  <p:sldMasterId id="2147483660" r:id="rId2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0440988" cy="7380288"/>
  <p:notesSz cx="10440988" cy="7380288"/>
  <p:defaultTextStyle>
    <a:defPPr>
      <a:defRPr lang="ru-RU"/>
    </a:defPPr>
    <a:lvl1pPr algn="l" defTabSz="1017588">
      <a:spcBef>
        <a:spcPts val="0"/>
      </a:spcBef>
      <a:spcAft>
        <a:spcPts val="0"/>
      </a:spcAft>
      <a:defRPr sz="2000">
        <a:solidFill>
          <a:schemeClr val="tx1"/>
        </a:solidFill>
        <a:latin typeface="Calibri"/>
        <a:ea typeface="+mn-ea"/>
        <a:cs typeface="Arial"/>
      </a:defRPr>
    </a:lvl1pPr>
    <a:lvl2pPr marL="508000" indent="-50800" algn="l" defTabSz="1017588">
      <a:spcBef>
        <a:spcPts val="0"/>
      </a:spcBef>
      <a:spcAft>
        <a:spcPts val="0"/>
      </a:spcAft>
      <a:defRPr sz="2000">
        <a:solidFill>
          <a:schemeClr val="tx1"/>
        </a:solidFill>
        <a:latin typeface="Calibri"/>
        <a:ea typeface="+mn-ea"/>
        <a:cs typeface="Arial"/>
      </a:defRPr>
    </a:lvl2pPr>
    <a:lvl3pPr marL="1017588" indent="-103188" algn="l" defTabSz="1017588">
      <a:spcBef>
        <a:spcPts val="0"/>
      </a:spcBef>
      <a:spcAft>
        <a:spcPts val="0"/>
      </a:spcAft>
      <a:defRPr sz="2000">
        <a:solidFill>
          <a:schemeClr val="tx1"/>
        </a:solidFill>
        <a:latin typeface="Calibri"/>
        <a:ea typeface="+mn-ea"/>
        <a:cs typeface="Arial"/>
      </a:defRPr>
    </a:lvl3pPr>
    <a:lvl4pPr marL="1527175" indent="-155575" algn="l" defTabSz="1017588">
      <a:spcBef>
        <a:spcPts val="0"/>
      </a:spcBef>
      <a:spcAft>
        <a:spcPts val="0"/>
      </a:spcAft>
      <a:defRPr sz="2000">
        <a:solidFill>
          <a:schemeClr val="tx1"/>
        </a:solidFill>
        <a:latin typeface="Calibri"/>
        <a:ea typeface="+mn-ea"/>
        <a:cs typeface="Arial"/>
      </a:defRPr>
    </a:lvl4pPr>
    <a:lvl5pPr marL="2035175" indent="-206375" algn="l" defTabSz="1017588">
      <a:spcBef>
        <a:spcPts val="0"/>
      </a:spcBef>
      <a:spcAft>
        <a:spcPts val="0"/>
      </a:spcAft>
      <a:defRPr sz="2000">
        <a:solidFill>
          <a:schemeClr val="tx1"/>
        </a:solidFill>
        <a:latin typeface="Calibri"/>
        <a:ea typeface="+mn-ea"/>
        <a:cs typeface="Arial"/>
      </a:defRPr>
    </a:lvl5pPr>
    <a:lvl6pPr marL="2286000" algn="l" defTabSz="914400">
      <a:defRPr sz="2000">
        <a:solidFill>
          <a:schemeClr val="tx1"/>
        </a:solidFill>
        <a:latin typeface="Calibri"/>
        <a:ea typeface="+mn-ea"/>
        <a:cs typeface="Arial"/>
      </a:defRPr>
    </a:lvl6pPr>
    <a:lvl7pPr marL="2743200" algn="l" defTabSz="914400">
      <a:defRPr sz="2000">
        <a:solidFill>
          <a:schemeClr val="tx1"/>
        </a:solidFill>
        <a:latin typeface="Calibri"/>
        <a:ea typeface="+mn-ea"/>
        <a:cs typeface="Arial"/>
      </a:defRPr>
    </a:lvl7pPr>
    <a:lvl8pPr marL="3200400" algn="l" defTabSz="914400">
      <a:defRPr sz="2000">
        <a:solidFill>
          <a:schemeClr val="tx1"/>
        </a:solidFill>
        <a:latin typeface="Calibri"/>
        <a:ea typeface="+mn-ea"/>
        <a:cs typeface="Arial"/>
      </a:defRPr>
    </a:lvl8pPr>
    <a:lvl9pPr marL="3657600" algn="l" defTabSz="914400">
      <a:defRPr sz="2000">
        <a:solidFill>
          <a:schemeClr val="tx1"/>
        </a:solidFill>
        <a:latin typeface="Calibri"/>
        <a:ea typeface="+mn-ea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616DA210-FB5B-4158-B5E0-FEB733F419BA}">
  <a:tblStyle styleId="{5A111915-BE36-4E01-A7E5-04B1672EAD32}" styleName="Светлый стиль 2 - акцент 5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2H>
      <a:tcStyle>
        <a:tcBdr/>
      </a:tcStyle>
    </a:band2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5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accent5"/>
        </a:fillRef>
      </a:tcStyle>
    </a:firstRow>
    <a:neCell>
      <a:tcStyle>
        <a:tcBdr/>
      </a:tcStyle>
    </a:neCell>
    <a:nwCell>
      <a:tcStyle>
        <a:tcBdr/>
      </a:tcStyle>
    </a:nwCell>
  </a:tblStyle>
  <a:tblStyle styleId="{616DA210-FB5B-4158-B5E0-FEB733F419BA}" styleName="Light Style 3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  <a:fill>
          <a:solidFill>
            <a:schemeClr val="dk1">
              <a:tint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dk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dk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8A107856-5554-42FB-B03E-39F5DBC370BA}" styleName="Средний стиль 4 - акцент 2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2"/>
              </a:solidFill>
            </a:ln>
          </a:left>
          <a:right>
            <a:ln w="12700">
              <a:solidFill>
                <a:schemeClr val="accent2"/>
              </a:solidFill>
            </a:ln>
          </a:right>
          <a:top>
            <a:ln w="12700">
              <a:solidFill>
                <a:schemeClr val="accent2"/>
              </a:solidFill>
            </a:ln>
          </a:top>
          <a:bottom>
            <a:ln w="12700">
              <a:solidFill>
                <a:schemeClr val="accent2"/>
              </a:solidFill>
            </a:ln>
          </a:bottom>
          <a:insideH>
            <a:ln w="12700">
              <a:solidFill>
                <a:schemeClr val="accent2"/>
              </a:solidFill>
            </a:ln>
          </a:insideH>
          <a:insideV>
            <a:ln w="12700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2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3" d="100"/>
          <a:sy n="103" d="100"/>
        </p:scale>
        <p:origin x="1440" y="0"/>
      </p:cViewPr>
      <p:guideLst>
        <p:guide pos="2325" orient="horz"/>
        <p:guide pos="3289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480"/>
          <c:y val="0.132340"/>
          <c:w val="0.675140"/>
          <c:h val="0.604190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 xml:space="preserve">Январь-сентябрь 2024 года</c:v>
                </c:pt>
                <c:pt idx="1">
                  <c:v xml:space="preserve">Январь-сентябрь 2025 года</c:v>
                </c:pt>
              </c:strCache>
            </c:strRef>
          </c:cat>
          <c:val>
            <c:numRef>
              <c:f>Sheet1!#ССЫЛКА!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val</c:v>
                </c:pt>
              </c:strCache>
            </c:strRef>
          </c:tx>
          <c:invertIfNegative val="0"/>
          <c:dLbls>
            <c:dLbl>
              <c:idx val="0"/>
              <c:dLblPos val="ctr"/>
              <c:layout>
                <c:manualLayout>
                  <c:x val="-0.084410"/>
                  <c:y val="-0.00922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  <c:spPr bwMode="auto"/>
              <c:tx>
                <c:rich>
                  <a:bodyPr/>
                  <a:lstStyle/>
                  <a:p>
                    <a:pPr>
                      <a:lnSpc>
                        <a:spcPct val="75000"/>
                      </a:lnSpc>
                      <a:defRPr sz="1400" b="1"/>
                    </a:pPr>
                    <a:r>
                      <a:rPr lang="ru-RU"/>
                      <a:t>2 251,</a:t>
                    </a:r>
                    <a:r>
                      <a:rPr lang="ru-RU"/>
                      <a:t>9</a:t>
                    </a:r>
                    <a:endParaRPr lang="ru-RU"/>
                  </a:p>
                  <a:p>
                    <a:pPr>
                      <a:lnSpc>
                        <a:spcPct val="75000"/>
                      </a:lnSpc>
                      <a:defRPr sz="1400" b="1"/>
                    </a:pPr>
                    <a:r>
                      <a:rPr lang="ru-RU"/>
                      <a:t>млн  рублей </a:t>
                    </a:r>
                    <a:endParaRPr/>
                  </a:p>
                </c:rich>
              </c:tx>
              <c:extLst>
                <c:ext uri="{CE6537A1-D6FC-4f65-9D91-7224C49458BB}">
                  <c15:showDataLabelsRange val="0"/>
                </c:ext>
              </c:extLst>
            </c:dLbl>
            <c:dLbl>
              <c:idx val="1"/>
              <c:dLblPos val="ctr"/>
              <c:layout>
                <c:manualLayout>
                  <c:x val="-0.026310"/>
                  <c:y val="0.09659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  <c:spPr bwMode="auto"/>
              <c:tx>
                <c:rich>
                  <a:bodyPr/>
                  <a:lstStyle/>
                  <a:p>
                    <a:pPr>
                      <a:lnSpc>
                        <a:spcPct val="74000"/>
                      </a:lnSpc>
                      <a:defRPr sz="1400" b="1"/>
                    </a:pPr>
                    <a:r>
                      <a:rPr lang="ru-RU"/>
                      <a:t>3 317,7      млн  рублей  </a:t>
                    </a:r>
                    <a:endParaRPr/>
                  </a:p>
                  <a:p>
                    <a:pPr>
                      <a:lnSpc>
                        <a:spcPct val="74000"/>
                      </a:lnSpc>
                      <a:defRPr sz="1400" b="1"/>
                    </a:pPr>
                    <a:endParaRPr lang="ru-RU"/>
                  </a:p>
                </c:rich>
              </c:tx>
              <c:extLst>
                <c:ext uri="{CE6537A1-D6FC-4f65-9D91-7224C49458BB}">
                  <c15:showDataLabelsRange val="0"/>
                </c:ext>
              </c:extLst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  <a:miter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</c:dLbls>
          <c:cat>
            <c:strRef>
              <c:f>Sheet1!$B$1:$C$1</c:f>
              <c:strCache>
                <c:ptCount val="2"/>
                <c:pt idx="0">
                  <c:v xml:space="preserve">Январь-сентябрь 2024 года</c:v>
                </c:pt>
                <c:pt idx="1">
                  <c:v xml:space="preserve">Январь-сентябрь 2025 года</c:v>
                </c:pt>
              </c:strCache>
            </c:strRef>
          </c:cat>
          <c:val>
            <c:numRef>
              <c:f>Sheet1!$B$2:$C$2</c:f>
              <c:numCache>
                <c:formatCode xml:space="preserve">#\ ##0.0</c:formatCode>
                <c:ptCount val="2"/>
                <c:pt idx="0">
                  <c:v>2381.8</c:v>
                </c:pt>
                <c:pt idx="1">
                  <c:v>1895</c:v>
                </c:pt>
              </c:numCache>
            </c:numRef>
          </c:val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 xml:space="preserve">Январь-сентябрь 2024 года</c:v>
                </c:pt>
                <c:pt idx="1">
                  <c:v xml:space="preserve">Январь-сентябрь 2025 года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cat>
            <c:strRef>
              <c:f>Sheet1!$B$1:$C$1</c:f>
              <c:strCache>
                <c:ptCount val="2"/>
                <c:pt idx="0">
                  <c:v xml:space="preserve">Январь-сентябрь 2024 года</c:v>
                </c:pt>
                <c:pt idx="1">
                  <c:v xml:space="preserve">Январь-сентябрь 2025 года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overlap val="100"/>
        <c:axId val="400324875"/>
        <c:axId val="400324876"/>
      </c:barChart>
      <c:catAx>
        <c:axId val="400324875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>
                <a:latin typeface="Times New Roman"/>
                <a:cs typeface="Times New Roman"/>
              </a:defRPr>
            </a:pPr>
            <a:endParaRPr lang="ru-RU"/>
          </a:p>
        </c:txPr>
        <c:crossAx val="4003248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03248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0324875"/>
        <c:crosses val="autoZero"/>
        <c:crossBetween val="between"/>
      </c:valAx>
      <c:spPr bwMode="auto">
        <a:prstGeom prst="rect">
          <a:avLst/>
        </a:prstGeom>
        <a:noFill/>
        <a:ln w="19751">
          <a:noFill/>
          <a:round/>
        </a:ln>
      </c:spPr>
    </c:plotArea>
    <c:plotVisOnly val="1"/>
    <c:dispBlanksAs val="gap"/>
    <c:showDLblsOverMax val="0"/>
  </c:chart>
  <c:spPr bwMode="auto">
    <a:xfrm>
      <a:off x="76623" y="4903065"/>
      <a:ext cx="5853979" cy="2662308"/>
    </a:xfrm>
  </c:spPr>
  <c:txPr>
    <a:bodyPr/>
    <a:lstStyle/>
    <a:p>
      <a:pPr>
        <a:defRPr sz="950"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Показатели безработицы</a:t>
            </a:r>
            <a:endParaRPr/>
          </a:p>
        </c:rich>
      </c:tx>
      <c:layout>
        <c:manualLayout>
          <c:xMode val="edge"/>
          <c:yMode val="edge"/>
          <c:x val="0.384610"/>
          <c:y val="0.08285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72060"/>
          <c:y val="0.027160"/>
          <c:w val="0.840700"/>
          <c:h val="0.685490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 xml:space="preserve">Число официально признанных безработными граждан, тыс.человек на конец года</c:v>
                </c:pt>
              </c:strCache>
            </c:strRef>
          </c:tx>
          <c:spPr bwMode="auto">
            <a:prstGeom prst="rect">
              <a:avLst/>
            </a:prstGeom>
            <a:solidFill>
              <a:srgbClr val="B6933C"/>
            </a:solidFill>
          </c:spPr>
          <c:invertIfNegative val="0"/>
          <c:dLbls>
            <c:dLbl>
              <c:idx val="0"/>
              <c:layout>
                <c:manualLayout>
                  <c:x val="-0.046370"/>
                  <c:y val="0.10003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28</a:t>
                    </a:r>
                    <a:endParaRPr/>
                  </a:p>
                </c:rich>
              </c:tx>
            </c:dLbl>
            <c:dLbl>
              <c:idx val="1"/>
              <c:layout>
                <c:manualLayout>
                  <c:x val="0.042770"/>
                  <c:y val="0.09499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53</a:t>
                    </a:r>
                    <a:endParaRPr/>
                  </a:p>
                </c:rich>
              </c:tx>
            </c:dLbl>
            <c:dLbl>
              <c:idx val="2"/>
              <c:layout>
                <c:manualLayout>
                  <c:x val="0.000120"/>
                  <c:y val="0.01193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-0.001010"/>
                  <c:y val="0.01286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0.002660"/>
                  <c:y val="0.01221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</c:dLbls>
          <c:cat>
            <c:strRef>
              <c:f>Лист1!$A$2:$A$3</c:f>
              <c:strCache>
                <c:ptCount val="2"/>
                <c:pt idx="0">
                  <c:v xml:space="preserve">январь-сентябрь 2025 года</c:v>
                </c:pt>
                <c:pt idx="1">
                  <c:v xml:space="preserve">январь-сентябрь 2026 года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28</c:v>
                </c:pt>
                <c:pt idx="1">
                  <c:v>53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50"/>
        <c:axId val="383959200"/>
        <c:axId val="382910440"/>
      </c:barChar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 xml:space="preserve">Уровень безработицы, % от числа экономически активного населения</c:v>
                </c:pt>
              </c:strCache>
            </c:strRef>
          </c:tx>
          <c:marker>
            <c:spPr bwMode="auto">
              <a:prstGeom prst="rect">
                <a:avLst/>
              </a:prstGeom>
              <a:solidFill>
                <a:srgbClr val="BA3655"/>
              </a:solidFill>
              <a:ln>
                <a:solidFill>
                  <a:srgbClr val="C00000"/>
                </a:solidFill>
                <a:round/>
              </a:ln>
            </c:spPr>
          </c:marker>
          <c:dPt>
            <c:idx val="1"/>
            <c:bubble3D val="0"/>
            <c:spPr bwMode="auto">
              <a:prstGeom prst="rect">
                <a:avLst/>
              </a:prstGeom>
              <a:ln>
                <a:solidFill>
                  <a:srgbClr val="C00000"/>
                </a:solidFill>
                <a:round/>
              </a:ln>
            </c:spPr>
          </c:dPt>
          <c:dLbls>
            <c:dLbl>
              <c:idx val="0"/>
              <c:layout>
                <c:manualLayout>
                  <c:x val="-0.065850"/>
                  <c:y val="-0.07317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0,</a:t>
                    </a:r>
                    <a:r>
                      <a:rPr lang="ru-RU"/>
                      <a:t>07</a:t>
                    </a:r>
                    <a:endParaRPr/>
                  </a:p>
                </c:rich>
              </c:tx>
            </c:dLbl>
            <c:dLbl>
              <c:idx val="1"/>
              <c:layout>
                <c:manualLayout>
                  <c:x val="-0.065480"/>
                  <c:y val="-0.08829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0,</a:t>
                    </a:r>
                    <a:r>
                      <a:rPr lang="ru-RU"/>
                      <a:t>13</a:t>
                    </a:r>
                    <a:endParaRPr/>
                  </a:p>
                </c:rich>
              </c:tx>
            </c:dLbl>
            <c:dLbl>
              <c:idx val="2"/>
              <c:layout>
                <c:manualLayout>
                  <c:x val="-0.035220"/>
                  <c:y val="-0.04810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-0.024760"/>
                  <c:y val="-0.06814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-0.028360"/>
                  <c:y val="-0.06413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</c:dLbls>
          <c:cat>
            <c:strRef>
              <c:f>Лист1!$A$2:$A$3</c:f>
              <c:strCache>
                <c:ptCount val="2"/>
                <c:pt idx="0">
                  <c:v xml:space="preserve">январь-сентябрь 2025 года</c:v>
                </c:pt>
                <c:pt idx="1">
                  <c:v xml:space="preserve">январь-сентябрь 2026 года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0.07</c:v>
                </c:pt>
                <c:pt idx="1">
                  <c:v>0.13</c:v>
                </c:pt>
              </c:numCache>
            </c:numRef>
          </c:val>
          <c:smooth val="0"/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marker val="1"/>
        <c:smooth val="0"/>
        <c:axId val="382904168"/>
        <c:axId val="382908872"/>
      </c:lineChart>
      <c:catAx>
        <c:axId val="382904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2908872"/>
        <c:crosses val="autoZero"/>
        <c:auto val="1"/>
        <c:lblAlgn val="ctr"/>
        <c:lblOffset val="100"/>
        <c:noMultiLvlLbl val="0"/>
      </c:catAx>
      <c:valAx>
        <c:axId val="382908872"/>
        <c:scaling>
          <c:orientation val="minMax"/>
          <c:max val="4.000000"/>
        </c:scaling>
        <c:delete val="0"/>
        <c:axPos val="l"/>
        <c:numFmt formatCode="General" sourceLinked="1"/>
        <c:majorTickMark val="out"/>
        <c:minorTickMark val="none"/>
        <c:tickLblPos val="nextTo"/>
        <c:crossAx val="382904168"/>
        <c:crosses val="autoZero"/>
        <c:crossBetween val="between"/>
      </c:valAx>
      <c:valAx>
        <c:axId val="382910440"/>
        <c:scaling>
          <c:orientation val="minMax"/>
          <c:max val="1000.000000"/>
          <c:min val="0.000000"/>
        </c:scaling>
        <c:delete val="0"/>
        <c:axPos val="r"/>
        <c:numFmt formatCode="General" sourceLinked="1"/>
        <c:majorTickMark val="out"/>
        <c:minorTickMark val="none"/>
        <c:tickLblPos val="nextTo"/>
        <c:crossAx val="383959200"/>
        <c:crosses val="max"/>
        <c:crossBetween val="between"/>
      </c:valAx>
      <c:catAx>
        <c:axId val="383959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2910440"/>
        <c:crosses val="autoZero"/>
        <c:auto val="1"/>
        <c:lblAlgn val="ctr"/>
        <c:lblOffset val="100"/>
        <c:noMultiLvlLbl val="0"/>
      </c:catAx>
    </c:plotArea>
    <c:legend>
      <c:legendPos val="b"/>
      <c:legendEntry>
        <c:idx val="0"/>
        <c:txPr>
          <a:bodyPr/>
          <a:lstStyle/>
          <a:p>
            <a:pPr>
              <a:defRPr sz="8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800"/>
            </a:pPr>
            <a:endParaRPr lang="ru-RU"/>
          </a:p>
        </c:txPr>
      </c:legendEntry>
      <c:layout>
        <c:manualLayout>
          <c:xMode val="edge"/>
          <c:yMode val="edge"/>
          <c:x val="0.000000"/>
          <c:y val="0.826340"/>
          <c:w val="1.000000"/>
          <c:h val="0.143270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zero"/>
    <c:showDLblsOverMax val="0"/>
  </c:chart>
  <c:spPr bwMode="auto">
    <a:xfrm>
      <a:off x="5652535" y="1099611"/>
      <a:ext cx="4176459" cy="2520279"/>
    </a:xfrm>
  </c:spPr>
  <c:txPr>
    <a:bodyPr/>
    <a:lstStyle/>
    <a:p>
      <a:pPr>
        <a:defRPr sz="1000"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diagrams/_rels/data1.xml.rels><?xml version="1.0" encoding="UTF-8" standalone="yes"?><Relationships xmlns="http://schemas.openxmlformats.org/package/2006/relationships"><Relationship Id="rId1" Type="http://schemas.microsoft.com/office/2007/relationships/diagramDrawing" Target="../diagrams/drawing1.xml" /></Relationships>
</file>

<file path=ppt/diagrams/_rels/data2.xml.rels><?xml version="1.0" encoding="UTF-8" standalone="yes"?><Relationships xmlns="http://schemas.openxmlformats.org/package/2006/relationships"><Relationship Id="rId1" Type="http://schemas.microsoft.com/office/2007/relationships/diagramDrawing" Target="../diagrams/drawing2.xml" /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4BA884AB-641A-4B4D-AB2B-BB76327BDAD2}" type="doc">
      <dgm:prSet loTypeId="urn:microsoft.com/office/officeart/2005/8/layout/matrix2" loCatId="matrix" qsTypeId="urn:microsoft.com/office/officeart/2005/8/quickstyle/3d3" qsCatId="3D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57A741EC-38BC-4300-9B43-C5F4986E8150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u="sng">
            <a:latin typeface="Times New Roman"/>
            <a:cs typeface="Times New Roman"/>
          </a:endParaRPr>
        </a:p>
        <a:p>
          <a:pPr marL="114300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Январь-март 2025 года                      2</a:t>
          </a:r>
          <a:r>
            <a:rPr lang="en-US" sz="1300">
              <a:latin typeface="Times New Roman"/>
              <a:cs typeface="Times New Roman"/>
            </a:rPr>
            <a:t> </a:t>
          </a:r>
          <a:r>
            <a:rPr lang="ru-RU" sz="1300">
              <a:latin typeface="Times New Roman"/>
              <a:cs typeface="Times New Roman"/>
            </a:rPr>
            <a:t>034,6</a:t>
          </a:r>
          <a:r>
            <a:rPr lang="ru-RU" sz="1300" u="sng">
              <a:latin typeface="Times New Roman"/>
              <a:cs typeface="Times New Roman"/>
            </a:rPr>
            <a:t>  млн рублей</a:t>
          </a:r>
          <a:endParaRPr/>
        </a:p>
      </dgm:t>
    </dgm:pt>
    <dgm:pt modelId="{21B1E65F-4971-4BCC-BD65-473440CD5469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b="1">
            <a:latin typeface="Times New Roman"/>
            <a:cs typeface="Times New Roman"/>
          </a:endParaRPr>
        </a:p>
      </dgm:t>
    </dgm:pt>
    <dgm:pt modelId="{4E2DBB66-F8E8-4A8B-A350-00D5423738D4}" type="sibTrans" cxnId="{0688E0CB-BFF6-4D9D-8C13-6D54962C350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C8E41D4-7F46-41D9-B55B-390F70FC1F17}" type="parTrans" cxnId="{0688E0CB-BFF6-4D9D-8C13-6D54962C350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A014434-535A-46EE-BBD6-ABBDD0943465}" type="sibTrans" cxnId="{5CDD13F6-EA3E-4ABA-A10B-5027E451900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5E9E66E-B5B8-4B03-9F55-89ED605F5A9B}" type="parTrans" cxnId="{5CDD13F6-EA3E-4ABA-A10B-5027E451900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39AC1C2-1F2D-4300-897F-C52C559185E6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Добыча полезных ископаемых</a:t>
          </a:r>
          <a:endParaRPr/>
        </a:p>
      </dgm:t>
    </dgm:pt>
    <dgm:pt modelId="{E4FADDFC-8D28-403F-AAD1-A328759E94AD}" type="sibTrans" cxnId="{84261BE3-68DF-40D2-B9B8-CE7662917D4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804FA38-4A3C-4932-AF23-AFDCCB6C951B}" type="parTrans" cxnId="{84261BE3-68DF-40D2-B9B8-CE7662917D4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8C9135E-1D2C-44D0-8C06-BFEAA90EF036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 март 2024года                        2 475,8 </a:t>
          </a:r>
          <a:r>
            <a:rPr lang="ru-RU" sz="1300" u="sng">
              <a:latin typeface="Times New Roman"/>
              <a:cs typeface="Times New Roman"/>
            </a:rPr>
            <a:t>млн рублей</a:t>
          </a:r>
          <a:endParaRPr/>
        </a:p>
      </dgm:t>
    </dgm:pt>
    <dgm:pt modelId="{F280C5CE-8661-437C-9F2B-6C6DA183A6CB}" type="parTrans" cxnId="{055CDC39-9A2F-4F3A-93DA-37E203BFBD3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1CA7FC9-7074-4896-A7E7-B8E14F21A8AE}" type="sibTrans" cxnId="{055CDC39-9A2F-4F3A-93DA-37E203BFBD3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D32DB09-8EBC-4F27-BBBB-AD74F517D0BD}">
      <dgm:prSet phldrT="[Текст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b="1">
            <a:latin typeface="Times New Roman"/>
            <a:cs typeface="Times New Roman"/>
          </a:endParaRPr>
        </a:p>
      </dgm:t>
    </dgm:pt>
    <dgm:pt modelId="{AB072D5F-8103-4910-BA73-7BB93D15ED52}" type="sibTrans" cxnId="{CE6B817B-3F69-4560-BAD7-61DC36183FE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CBA65B1-1BE7-40F2-ADB1-09CA38FDC1E8}" type="parTrans" cxnId="{CE6B817B-3F69-4560-BAD7-61DC36183FE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7C4F95C-F32E-4417-A5A4-CB0D33AA2866}">
      <dgm:prSet phldrT="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Обрабатывающие производства</a:t>
          </a:r>
          <a:endParaRPr/>
        </a:p>
      </dgm:t>
    </dgm:pt>
    <dgm:pt modelId="{234A0B54-EF93-4554-89E4-E510D88E8A2A}" type="sibTrans" cxnId="{86A24EF3-FF2D-4C44-AD56-D4CFE37436D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34E1943-19E2-47D0-83E4-5E69123A8E44}" type="parTrans" cxnId="{86A24EF3-FF2D-4C44-AD56-D4CFE37436D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7577A4D-02A7-47A9-A722-CA5DA797FA27}">
      <dgm:prSet phldrT="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Январь-март 2024 года                      480,8 </a:t>
          </a:r>
          <a:r>
            <a:rPr lang="ru-RU" sz="1300" u="sng">
              <a:latin typeface="Times New Roman"/>
              <a:cs typeface="Times New Roman"/>
            </a:rPr>
            <a:t> млн рублей</a:t>
          </a:r>
          <a:endParaRPr/>
        </a:p>
      </dgm:t>
    </dgm:pt>
    <dgm:pt modelId="{2912893C-F551-42E2-BB64-F6960D2960E7}" type="sibTrans" cxnId="{387A88C3-A9C7-4AFB-A2D4-ADAEB2A7491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98EA7C1-9CF4-4505-A3B0-902D0E31EECE}" type="parTrans" cxnId="{387A88C3-A9C7-4AFB-A2D4-ADAEB2A7491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4C26001-F34B-4C84-8257-D28BE33ABA7B}">
      <dgm:prSet phldrT="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>
            <a:latin typeface="Times New Roman"/>
            <a:cs typeface="Times New Roman"/>
          </a:endParaRPr>
        </a:p>
        <a:p>
          <a:pPr marL="114300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Январь-март 2025 года                       520,8</a:t>
          </a:r>
          <a:r>
            <a:rPr lang="ru-RU" sz="1300" u="sng">
              <a:latin typeface="Times New Roman"/>
              <a:cs typeface="Times New Roman"/>
            </a:rPr>
            <a:t> млн рублей</a:t>
          </a:r>
          <a:endParaRPr/>
        </a:p>
      </dgm:t>
    </dgm:pt>
    <dgm:pt modelId="{377F96AD-09C7-4EAA-92D7-1258BA554288}" type="sibTrans" cxnId="{5FB6348A-81FE-4EC6-B4A2-E2C548008A5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12D6BB0-3F50-46A4-84A8-EEC2AE4A0D70}" type="parTrans" cxnId="{5FB6348A-81FE-4EC6-B4A2-E2C548008A5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C5F1C50-17C2-4FBF-82FB-B33465DD0AE2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50" b="1">
              <a:latin typeface="Times New Roman"/>
              <a:cs typeface="Times New Roman"/>
            </a:rPr>
            <a:t>Водоснабжение, водоотведение, организация сбора и утилизации отходов, деятельность по ликвидации загрязнений</a:t>
          </a:r>
          <a:endParaRPr/>
        </a:p>
      </dgm:t>
    </dgm:pt>
    <dgm:pt modelId="{C3BDE9A5-4CE1-4F4C-AD8E-91AC42320FE7}" type="sibTrans" cxnId="{22F7912D-C43F-415F-9D46-E25ABA44D6E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A9C61DE-0FDF-4A51-8522-5A33D3BA41BC}" type="parTrans" cxnId="{22F7912D-C43F-415F-9D46-E25ABA44D6E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B6A5CD3-5AA0-4E14-9898-6ADE4DE65774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50">
              <a:latin typeface="Times New Roman"/>
              <a:cs typeface="Times New Roman"/>
            </a:rPr>
            <a:t>Январь-март 20</a:t>
          </a:r>
          <a:r>
            <a:rPr lang="en-US" sz="1250">
              <a:latin typeface="Times New Roman"/>
              <a:cs typeface="Times New Roman"/>
            </a:rPr>
            <a:t>2</a:t>
          </a:r>
          <a:r>
            <a:rPr lang="ru-RU" sz="1250">
              <a:latin typeface="Times New Roman"/>
              <a:cs typeface="Times New Roman"/>
            </a:rPr>
            <a:t>4 года                  88,1</a:t>
          </a:r>
          <a:r>
            <a:rPr lang="ru-RU" sz="1250" u="sng">
              <a:latin typeface="Times New Roman"/>
              <a:cs typeface="Times New Roman"/>
            </a:rPr>
            <a:t> млн рублей</a:t>
          </a:r>
          <a:endParaRPr lang="ru-RU" sz="1250" u="sng"/>
        </a:p>
      </dgm:t>
    </dgm:pt>
    <dgm:pt modelId="{AB00B490-335D-455B-B7CA-651AEB3B8E44}" type="sibTrans" cxnId="{12A53E7F-A7BC-44AF-8B86-E84CFBB4CA5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2B4996C-98E6-4532-8819-A043046504BE}" type="parTrans" cxnId="{12A53E7F-A7BC-44AF-8B86-E84CFBB4CA5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F0D9507-17B9-4B6A-95EC-CA86078082FC}">
      <dgm:prSet phldrT="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50">
              <a:latin typeface="Times New Roman"/>
              <a:cs typeface="Times New Roman"/>
            </a:rPr>
            <a:t>Январь-март 2024 года                    88,6</a:t>
          </a:r>
          <a:r>
            <a:rPr lang="ru-RU" sz="1250" u="sng">
              <a:latin typeface="Times New Roman"/>
              <a:cs typeface="Times New Roman"/>
            </a:rPr>
            <a:t> млн рублей</a:t>
          </a:r>
          <a:endParaRPr/>
        </a:p>
      </dgm:t>
    </dgm:pt>
    <dgm:pt modelId="{9212FFCB-3882-4644-ABA4-6417214A0F49}" type="sibTrans" cxnId="{B727AEC0-9231-4E80-825E-269B34E5BE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5683097-0DA7-43E8-971F-3B3E61833045}" type="parTrans" cxnId="{B727AEC0-9231-4E80-825E-269B34E5BE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D86FB1A-8F1B-4822-8F81-448411CAD3D1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 bwMode="auto">
        <a:effectLst/>
      </dgm:spPr>
      <dgm:t>
        <a:bodyPr vert="horz" anchor="t"/>
        <a:lstStyle/>
        <a:p>
          <a:pPr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Обеспечение электроэнергией, газом и паром; кондиционирование воздуха                 </a:t>
          </a:r>
          <a:endParaRPr/>
        </a:p>
        <a:p>
          <a:pPr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Январь-март </a:t>
          </a:r>
          <a:r>
            <a:rPr lang="ru-RU" sz="1300">
              <a:latin typeface="Times New Roman"/>
              <a:cs typeface="Times New Roman"/>
            </a:rPr>
            <a:t>20</a:t>
          </a:r>
          <a:r>
            <a:rPr lang="en-US" sz="1300">
              <a:latin typeface="Times New Roman"/>
              <a:cs typeface="Times New Roman"/>
            </a:rPr>
            <a:t>2</a:t>
          </a:r>
          <a:r>
            <a:rPr lang="ru-RU" sz="1300">
              <a:latin typeface="Times New Roman"/>
              <a:cs typeface="Times New Roman"/>
            </a:rPr>
            <a:t>4 года                          1 256,9</a:t>
          </a:r>
          <a:r>
            <a:rPr lang="ru-RU" sz="1300" u="sng">
              <a:latin typeface="Times New Roman"/>
              <a:cs typeface="Times New Roman"/>
            </a:rPr>
            <a:t> млн рублей</a:t>
          </a:r>
          <a:endParaRPr/>
        </a:p>
      </dgm:t>
    </dgm:pt>
    <dgm:pt modelId="{12F01DDE-602F-42FE-87CD-F908569B1F4D}" type="sibTrans" cxnId="{73334C84-362B-4CDF-92A7-CB3E02016F4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1791761-F695-4AD3-9BA6-A2A9A590DB59}" type="parTrans" cxnId="{73334C84-362B-4CDF-92A7-CB3E02016F4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871130A-D2E9-4FB3-9BF9-51F4568EDA87}">
      <dgm:prSet phldrT="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 bwMode="auto">
        <a:effectLst/>
      </dgm:spPr>
      <dgm:t>
        <a:bodyPr vert="horz" anchor="t"/>
        <a:lstStyle/>
        <a:p>
          <a:pPr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b="1">
            <a:latin typeface="Times New Roman"/>
            <a:cs typeface="Times New Roman"/>
          </a:endParaRPr>
        </a:p>
        <a:p>
          <a:pPr marL="114300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Январь-март 2025 года                                1 139,6</a:t>
          </a:r>
          <a:r>
            <a:rPr lang="ru-RU" sz="1300" u="sng">
              <a:latin typeface="Times New Roman"/>
              <a:cs typeface="Times New Roman"/>
            </a:rPr>
            <a:t>   млн рублей</a:t>
          </a:r>
          <a:endParaRPr/>
        </a:p>
      </dgm:t>
    </dgm:pt>
    <dgm:pt modelId="{0686E7E0-229B-4A07-B054-5F1D99BCE3E3}" type="sibTrans" cxnId="{04D5EC50-F73D-4F66-AF43-D9E9860FEEC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8B084E8-F1A6-41D5-B445-F1413DFFC83E}" type="parTrans" cxnId="{04D5EC50-F73D-4F66-AF43-D9E9860FEEC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D488444-ACE6-4C70-A0AF-E32CB677CFC2}" type="pres">
      <dgm:prSet presAssocID="{4BA884AB-641A-4B4D-AB2B-BB76327BDAD2}" presName="matrix" presStyleCnt="0">
        <dgm:presLayoutVars>
          <dgm:chMax val="1"/>
          <dgm:dir val="norm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066165A-3451-47C9-8ECF-BD6B33B1420E}" type="pres">
      <dgm:prSet presAssocID="{4BA884AB-641A-4B4D-AB2B-BB76327BDAD2}" presName="axisShape" presStyleLbl="bgShp" presStyleIdx="0" presStyleCnt="1"/>
      <dgm:spPr bwMode="auto"/>
      <dgm:t>
        <a:bodyPr/>
        <a:lstStyle/>
        <a:p>
          <a:pPr>
            <a:defRPr/>
          </a:pPr>
          <a:endParaRPr lang="ru-RU"/>
        </a:p>
      </dgm:t>
    </dgm:pt>
    <dgm:pt modelId="{F459B1CB-232C-4316-8015-C13AB51438E8}" type="pres">
      <dgm:prSet custLinFactNeighborX="1991" custLinFactNeighborY="4093" presAssocID="{4BA884AB-641A-4B4D-AB2B-BB76327BDAD2}" presName="rect1" presStyleLbl="node1" presStyleIdx="0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090F1C0-680C-47F3-A607-BE2ABFFF4BE0}" type="pres">
      <dgm:prSet custLinFactNeighborX="2547" custLinFactNeighborY="3561" presAssocID="{4BA884AB-641A-4B4D-AB2B-BB76327BDAD2}" presName="rect2" presStyleLbl="node1" presStyleIdx="1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3875FFD5-1152-4E9E-B0BF-9B92DCD27D59}" type="pres">
      <dgm:prSet custLinFactNeighborX="2589" custLinFactNeighborY="2029" custScaleX="101194" custScaleY="114614" presAssocID="{4BA884AB-641A-4B4D-AB2B-BB76327BDAD2}" presName="rect3" presStyleLbl="node1" presStyleIdx="2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77E41FC-0488-428B-BDE8-8417A0C22814}" type="pres">
      <dgm:prSet custLinFactNeighborX="2547" custLinFactNeighborY="1192" custScaleY="110000" presAssocID="{4BA884AB-641A-4B4D-AB2B-BB76327BDAD2}" presName="rect4" presStyleLbl="node1" presStyleIdx="3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84261BE3-68DF-40D2-B9B8-CE7662917D41}" srcId="{21B1E65F-4971-4BCC-BD65-473440CD5469}" destId="{D39AC1C2-1F2D-4300-897F-C52C559185E6}" srcOrd="0" destOrd="0" parTransId="{A804FA38-4A3C-4932-AF23-AFDCCB6C951B}" sibTransId="{E4FADDFC-8D28-403F-AAD1-A328759E94AD}"/>
    <dgm:cxn modelId="{5FB6348A-81FE-4EC6-B4A2-E2C548008A52}" srcId="{5D32DB09-8EBC-4F27-BBBB-AD74F517D0BD}" destId="{64C26001-F34B-4C84-8257-D28BE33ABA7B}" srcOrd="2" destOrd="0" parTransId="{712D6BB0-3F50-46A4-84A8-EEC2AE4A0D70}" sibTransId="{377F96AD-09C7-4EAA-92D7-1258BA554288}"/>
    <dgm:cxn modelId="{DBB234F3-FA52-49A8-A9A0-EC74D823FFDA}" type="presOf" srcId="{4BA884AB-641A-4B4D-AB2B-BB76327BDAD2}" destId="{4D488444-ACE6-4C70-A0AF-E32CB677CFC2}" srcOrd="0" destOrd="0" presId="urn:microsoft.com/office/officeart/2005/8/layout/matrix2"/>
    <dgm:cxn modelId="{12A53E7F-A7BC-44AF-8B86-E84CFBB4CA5F}" srcId="{DC5F1C50-17C2-4FBF-82FB-B33465DD0AE2}" destId="{9B6A5CD3-5AA0-4E14-9898-6ADE4DE65774}" srcOrd="0" destOrd="0" parTransId="{A2B4996C-98E6-4532-8819-A043046504BE}" sibTransId="{AB00B490-335D-455B-B7CA-651AEB3B8E44}"/>
    <dgm:cxn modelId="{387A88C3-A9C7-4AFB-A2D4-ADAEB2A7491B}" srcId="{5D32DB09-8EBC-4F27-BBBB-AD74F517D0BD}" destId="{27577A4D-02A7-47A9-A722-CA5DA797FA27}" srcOrd="1" destOrd="0" parTransId="{198EA7C1-9CF4-4505-A3B0-902D0E31EECE}" sibTransId="{2912893C-F551-42E2-BB64-F6960D2960E7}"/>
    <dgm:cxn modelId="{86A24EF3-FF2D-4C44-AD56-D4CFE37436D1}" srcId="{5D32DB09-8EBC-4F27-BBBB-AD74F517D0BD}" destId="{A7C4F95C-F32E-4417-A5A4-CB0D33AA2866}" srcOrd="0" destOrd="0" parTransId="{634E1943-19E2-47D0-83E4-5E69123A8E44}" sibTransId="{234A0B54-EF93-4554-89E4-E510D88E8A2A}"/>
    <dgm:cxn modelId="{1283BC07-35B1-4F93-A001-EDB1FA034FE4}" type="presOf" srcId="{0D86FB1A-8F1B-4822-8F81-448411CAD3D1}" destId="{C77E41FC-0488-428B-BDE8-8417A0C22814}" srcOrd="0" destOrd="0" presId="urn:microsoft.com/office/officeart/2005/8/layout/matrix2"/>
    <dgm:cxn modelId="{5CDD13F6-EA3E-4ABA-A10B-5027E4519001}" srcId="{21B1E65F-4971-4BCC-BD65-473440CD5469}" destId="{57A741EC-38BC-4300-9B43-C5F4986E8150}" srcOrd="2" destOrd="0" parTransId="{D5E9E66E-B5B8-4B03-9F55-89ED605F5A9B}" sibTransId="{CA014434-535A-46EE-BBD6-ABBDD0943465}"/>
    <dgm:cxn modelId="{D6560793-4857-4A2D-BC8D-BBE77C245618}" type="presOf" srcId="{D39AC1C2-1F2D-4300-897F-C52C559185E6}" destId="{F459B1CB-232C-4316-8015-C13AB51438E8}" srcOrd="0" destOrd="1" presId="urn:microsoft.com/office/officeart/2005/8/layout/matrix2"/>
    <dgm:cxn modelId="{2EB76B23-AD4D-403F-8FF8-CF895C6B0F36}" type="presOf" srcId="{6871130A-D2E9-4FB3-9BF9-51F4568EDA87}" destId="{C77E41FC-0488-428B-BDE8-8417A0C22814}" srcOrd="0" destOrd="1" presId="urn:microsoft.com/office/officeart/2005/8/layout/matrix2"/>
    <dgm:cxn modelId="{D5186B75-9B4E-4DCF-AB4A-E0696AEAD4D2}" type="presOf" srcId="{64C26001-F34B-4C84-8257-D28BE33ABA7B}" destId="{9090F1C0-680C-47F3-A607-BE2ABFFF4BE0}" srcOrd="0" destOrd="3" presId="urn:microsoft.com/office/officeart/2005/8/layout/matrix2"/>
    <dgm:cxn modelId="{BC2F3C77-7632-431C-88A6-AA85A146E581}" type="presOf" srcId="{57A741EC-38BC-4300-9B43-C5F4986E8150}" destId="{F459B1CB-232C-4316-8015-C13AB51438E8}" srcOrd="0" destOrd="3" presId="urn:microsoft.com/office/officeart/2005/8/layout/matrix2"/>
    <dgm:cxn modelId="{5FF52F41-A53B-4067-BD95-5E7562EE71DC}" type="presOf" srcId="{21B1E65F-4971-4BCC-BD65-473440CD5469}" destId="{F459B1CB-232C-4316-8015-C13AB51438E8}" srcOrd="0" destOrd="0" presId="urn:microsoft.com/office/officeart/2005/8/layout/matrix2"/>
    <dgm:cxn modelId="{CE6B817B-3F69-4560-BAD7-61DC36183FE3}" srcId="{4BA884AB-641A-4B4D-AB2B-BB76327BDAD2}" destId="{5D32DB09-8EBC-4F27-BBBB-AD74F517D0BD}" srcOrd="1" destOrd="0" parTransId="{1CBA65B1-1BE7-40F2-ADB1-09CA38FDC1E8}" sibTransId="{AB072D5F-8103-4910-BA73-7BB93D15ED52}"/>
    <dgm:cxn modelId="{1F92C0A2-AB18-40B1-BE80-50E880F5EE7F}" type="presOf" srcId="{27577A4D-02A7-47A9-A722-CA5DA797FA27}" destId="{9090F1C0-680C-47F3-A607-BE2ABFFF4BE0}" srcOrd="0" destOrd="2" presId="urn:microsoft.com/office/officeart/2005/8/layout/matrix2"/>
    <dgm:cxn modelId="{D5F43686-87E9-4E58-8898-B24D7011EDED}" type="presOf" srcId="{5D32DB09-8EBC-4F27-BBBB-AD74F517D0BD}" destId="{9090F1C0-680C-47F3-A607-BE2ABFFF4BE0}" srcOrd="0" destOrd="0" presId="urn:microsoft.com/office/officeart/2005/8/layout/matrix2"/>
    <dgm:cxn modelId="{055CDC39-9A2F-4F3A-93DA-37E203BFBD3D}" srcId="{21B1E65F-4971-4BCC-BD65-473440CD5469}" destId="{18C9135E-1D2C-44D0-8C06-BFEAA90EF036}" srcOrd="1" destOrd="0" parTransId="{F280C5CE-8661-437C-9F2B-6C6DA183A6CB}" sibTransId="{21CA7FC9-7074-4896-A7E7-B8E14F21A8AE}"/>
    <dgm:cxn modelId="{C043522E-F55B-49BA-ADCD-4CADEB8654ED}" type="presOf" srcId="{FF0D9507-17B9-4B6A-95EC-CA86078082FC}" destId="{3875FFD5-1152-4E9E-B0BF-9B92DCD27D59}" srcOrd="0" destOrd="2" presId="urn:microsoft.com/office/officeart/2005/8/layout/matrix2"/>
    <dgm:cxn modelId="{0688E0CB-BFF6-4D9D-8C13-6D54962C350C}" srcId="{4BA884AB-641A-4B4D-AB2B-BB76327BDAD2}" destId="{21B1E65F-4971-4BCC-BD65-473440CD5469}" srcOrd="0" destOrd="0" parTransId="{BC8E41D4-7F46-41D9-B55B-390F70FC1F17}" sibTransId="{4E2DBB66-F8E8-4A8B-A350-00D5423738D4}"/>
    <dgm:cxn modelId="{BDDB067E-54BE-455A-94EB-1D4786CD3D71}" type="presOf" srcId="{9B6A5CD3-5AA0-4E14-9898-6ADE4DE65774}" destId="{3875FFD5-1152-4E9E-B0BF-9B92DCD27D59}" srcOrd="0" destOrd="1" presId="urn:microsoft.com/office/officeart/2005/8/layout/matrix2"/>
    <dgm:cxn modelId="{73334C84-362B-4CDF-92A7-CB3E02016F4B}" srcId="{4BA884AB-641A-4B4D-AB2B-BB76327BDAD2}" destId="{0D86FB1A-8F1B-4822-8F81-448411CAD3D1}" srcOrd="3" destOrd="0" parTransId="{C1791761-F695-4AD3-9BA6-A2A9A590DB59}" sibTransId="{12F01DDE-602F-42FE-87CD-F908569B1F4D}"/>
    <dgm:cxn modelId="{8D5ABB14-9C4E-4057-BEBE-F31577348298}" type="presOf" srcId="{DC5F1C50-17C2-4FBF-82FB-B33465DD0AE2}" destId="{3875FFD5-1152-4E9E-B0BF-9B92DCD27D59}" srcOrd="0" destOrd="0" presId="urn:microsoft.com/office/officeart/2005/8/layout/matrix2"/>
    <dgm:cxn modelId="{95732013-CD4C-4DE8-9B17-80B412291074}" type="presOf" srcId="{18C9135E-1D2C-44D0-8C06-BFEAA90EF036}" destId="{F459B1CB-232C-4316-8015-C13AB51438E8}" srcOrd="0" destOrd="2" presId="urn:microsoft.com/office/officeart/2005/8/layout/matrix2"/>
    <dgm:cxn modelId="{04D5EC50-F73D-4F66-AF43-D9E9860FEEC1}" srcId="{0D86FB1A-8F1B-4822-8F81-448411CAD3D1}" destId="{6871130A-D2E9-4FB3-9BF9-51F4568EDA87}" srcOrd="0" destOrd="0" parTransId="{58B084E8-F1A6-41D5-B445-F1413DFFC83E}" sibTransId="{0686E7E0-229B-4A07-B054-5F1D99BCE3E3}"/>
    <dgm:cxn modelId="{22F7912D-C43F-415F-9D46-E25ABA44D6E4}" srcId="{4BA884AB-641A-4B4D-AB2B-BB76327BDAD2}" destId="{DC5F1C50-17C2-4FBF-82FB-B33465DD0AE2}" srcOrd="2" destOrd="0" parTransId="{3A9C61DE-0FDF-4A51-8522-5A33D3BA41BC}" sibTransId="{C3BDE9A5-4CE1-4F4C-AD8E-91AC42320FE7}"/>
    <dgm:cxn modelId="{B727AEC0-9231-4E80-825E-269B34E5BE15}" srcId="{DC5F1C50-17C2-4FBF-82FB-B33465DD0AE2}" destId="{FF0D9507-17B9-4B6A-95EC-CA86078082FC}" srcOrd="1" destOrd="0" parTransId="{35683097-0DA7-43E8-971F-3B3E61833045}" sibTransId="{9212FFCB-3882-4644-ABA4-6417214A0F49}"/>
    <dgm:cxn modelId="{D79F3CD6-3DA5-47FC-B362-4E836C303CD0}" type="presOf" srcId="{A7C4F95C-F32E-4417-A5A4-CB0D33AA2866}" destId="{9090F1C0-680C-47F3-A607-BE2ABFFF4BE0}" srcOrd="0" destOrd="1" presId="urn:microsoft.com/office/officeart/2005/8/layout/matrix2"/>
    <dgm:cxn modelId="{A17A02D7-908A-486A-90A4-D3F36F1D507C}" type="presParOf" srcId="{4D488444-ACE6-4C70-A0AF-E32CB677CFC2}" destId="{1066165A-3451-47C9-8ECF-BD6B33B1420E}" srcOrd="0" destOrd="0" presId="urn:microsoft.com/office/officeart/2005/8/layout/matrix2"/>
    <dgm:cxn modelId="{379AB279-B41E-4978-AB5F-15446FD4A07A}" type="presParOf" srcId="{4D488444-ACE6-4C70-A0AF-E32CB677CFC2}" destId="{F459B1CB-232C-4316-8015-C13AB51438E8}" srcOrd="1" destOrd="0" presId="urn:microsoft.com/office/officeart/2005/8/layout/matrix2"/>
    <dgm:cxn modelId="{04A86D03-4182-43DD-BB96-76F02B2F0B1D}" type="presParOf" srcId="{4D488444-ACE6-4C70-A0AF-E32CB677CFC2}" destId="{9090F1C0-680C-47F3-A607-BE2ABFFF4BE0}" srcOrd="2" destOrd="0" presId="urn:microsoft.com/office/officeart/2005/8/layout/matrix2"/>
    <dgm:cxn modelId="{6C0444B6-F498-4308-A178-54DED81E2921}" type="presParOf" srcId="{4D488444-ACE6-4C70-A0AF-E32CB677CFC2}" destId="{3875FFD5-1152-4E9E-B0BF-9B92DCD27D59}" srcOrd="3" destOrd="0" presId="urn:microsoft.com/office/officeart/2005/8/layout/matrix2"/>
    <dgm:cxn modelId="{DD57A1DB-FFAE-4DE2-9EE0-DD1D40A89E41}" type="presParOf" srcId="{4D488444-ACE6-4C70-A0AF-E32CB677CFC2}" destId="{C77E41FC-0488-428B-BDE8-8417A0C22814}" srcOrd="4" destOrd="0" presId="urn:microsoft.com/office/officeart/2005/8/layout/matrix2"/>
  </dgm:cxnLst>
  <dgm:bg/>
  <dgm:whole>
    <a:ln w="9525" cap="flat" cmpd="sng" algn="ctr">
      <a:solidFill>
        <a:schemeClr val="accent1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4BA884AB-641A-4B4D-AB2B-BB76327BDAD2}" type="doc">
      <dgm:prSet loTypeId="urn:microsoft.com/office/officeart/2005/8/layout/matrix2" loCatId="matrix" qsTypeId="urn:microsoft.com/office/officeart/2005/8/quickstyle/3d3" qsCatId="3D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57A741EC-38BC-4300-9B43-C5F4986E8150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u="sng">
            <a:latin typeface="Times New Roman"/>
            <a:cs typeface="Times New Roman"/>
          </a:endParaRPr>
        </a:p>
        <a:p>
          <a:pPr marL="114300" indent="-114300"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Январь-сентябрь    2026 года                      10 012,8 </a:t>
          </a:r>
          <a:r>
            <a:rPr lang="ru-RU" sz="1300" u="sng">
              <a:latin typeface="Times New Roman"/>
              <a:cs typeface="Times New Roman"/>
            </a:rPr>
            <a:t>млн рублей</a:t>
          </a:r>
          <a:endParaRPr lang="ru-RU" sz="1300" u="sng">
            <a:latin typeface="Times New Roman"/>
            <a:cs typeface="Times New Roman"/>
          </a:endParaRPr>
        </a:p>
      </dgm:t>
    </dgm:pt>
    <dgm:pt modelId="{21B1E65F-4971-4BCC-BD65-473440CD5469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b="1">
            <a:latin typeface="Times New Roman"/>
            <a:cs typeface="Times New Roman"/>
          </a:endParaRPr>
        </a:p>
      </dgm:t>
    </dgm:pt>
    <dgm:pt modelId="{4E2DBB66-F8E8-4A8B-A350-00D5423738D4}" type="sibTrans" cxnId="{0688E0CB-BFF6-4D9D-8C13-6D54962C350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C8E41D4-7F46-41D9-B55B-390F70FC1F17}" type="parTrans" cxnId="{0688E0CB-BFF6-4D9D-8C13-6D54962C350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A014434-535A-46EE-BBD6-ABBDD0943465}" type="sibTrans" cxnId="{5CDD13F6-EA3E-4ABA-A10B-5027E451900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5E9E66E-B5B8-4B03-9F55-89ED605F5A9B}" type="parTrans" cxnId="{5CDD13F6-EA3E-4ABA-A10B-5027E451900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39AC1C2-1F2D-4300-897F-C52C559185E6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Добыча полезных ископаемых</a:t>
          </a:r>
          <a:endParaRPr lang="ru-RU" sz="1300" b="1">
            <a:latin typeface="Times New Roman"/>
            <a:cs typeface="Times New Roman"/>
          </a:endParaRPr>
        </a:p>
      </dgm:t>
    </dgm:pt>
    <dgm:pt modelId="{E4FADDFC-8D28-403F-AAD1-A328759E94AD}" type="sibTrans" cxnId="{84261BE3-68DF-40D2-B9B8-CE7662917D4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804FA38-4A3C-4932-AF23-AFDCCB6C951B}" type="parTrans" cxnId="{84261BE3-68DF-40D2-B9B8-CE7662917D4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8C9135E-1D2C-44D0-8C06-BFEAA90EF036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 сентябрь 2025года                        7 165,2 </a:t>
          </a:r>
          <a:r>
            <a:rPr lang="ru-RU" sz="1300" u="sng">
              <a:latin typeface="Times New Roman"/>
              <a:cs typeface="Times New Roman"/>
            </a:rPr>
            <a:t>млн рублей</a:t>
          </a:r>
          <a:endParaRPr lang="ru-RU" sz="1300" u="sng">
            <a:latin typeface="Times New Roman"/>
            <a:cs typeface="Times New Roman"/>
          </a:endParaRPr>
        </a:p>
      </dgm:t>
    </dgm:pt>
    <dgm:pt modelId="{F280C5CE-8661-437C-9F2B-6C6DA183A6CB}" type="parTrans" cxnId="{055CDC39-9A2F-4F3A-93DA-37E203BFBD3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1CA7FC9-7074-4896-A7E7-B8E14F21A8AE}" type="sibTrans" cxnId="{055CDC39-9A2F-4F3A-93DA-37E203BFBD3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D32DB09-8EBC-4F27-BBBB-AD74F517D0BD}">
      <dgm:prSet phldrT="[Текст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b="1">
            <a:latin typeface="Times New Roman"/>
            <a:cs typeface="Times New Roman"/>
          </a:endParaRPr>
        </a:p>
      </dgm:t>
    </dgm:pt>
    <dgm:pt modelId="{AB072D5F-8103-4910-BA73-7BB93D15ED52}" type="sibTrans" cxnId="{CE6B817B-3F69-4560-BAD7-61DC36183FE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CBA65B1-1BE7-40F2-ADB1-09CA38FDC1E8}" type="parTrans" cxnId="{CE6B817B-3F69-4560-BAD7-61DC36183FE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7C4F95C-F32E-4417-A5A4-CB0D33AA2866}">
      <dgm:prSet phldrT="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Обрабатывающие производства</a:t>
          </a:r>
          <a:endParaRPr lang="ru-RU" sz="1300" b="1">
            <a:latin typeface="Times New Roman"/>
            <a:cs typeface="Times New Roman"/>
          </a:endParaRPr>
        </a:p>
      </dgm:t>
    </dgm:pt>
    <dgm:pt modelId="{234A0B54-EF93-4554-89E4-E510D88E8A2A}" type="sibTrans" cxnId="{86A24EF3-FF2D-4C44-AD56-D4CFE37436D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34E1943-19E2-47D0-83E4-5E69123A8E44}" type="parTrans" cxnId="{86A24EF3-FF2D-4C44-AD56-D4CFE37436D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7577A4D-02A7-47A9-A722-CA5DA797FA27}">
      <dgm:prSet phldrT="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Январь-сентябрь    2025 года                      1 582,5 </a:t>
          </a:r>
          <a:r>
            <a:rPr lang="ru-RU" sz="1300" u="sng">
              <a:latin typeface="Times New Roman"/>
              <a:cs typeface="Times New Roman"/>
            </a:rPr>
            <a:t> млн рублей</a:t>
          </a:r>
          <a:endParaRPr lang="ru-RU" sz="1300" u="sng">
            <a:latin typeface="Times New Roman"/>
            <a:cs typeface="Times New Roman"/>
          </a:endParaRPr>
        </a:p>
      </dgm:t>
    </dgm:pt>
    <dgm:pt modelId="{2912893C-F551-42E2-BB64-F6960D2960E7}" type="sibTrans" cxnId="{387A88C3-A9C7-4AFB-A2D4-ADAEB2A7491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98EA7C1-9CF4-4505-A3B0-902D0E31EECE}" type="parTrans" cxnId="{387A88C3-A9C7-4AFB-A2D4-ADAEB2A7491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4C26001-F34B-4C84-8257-D28BE33ABA7B}">
      <dgm:prSet phldrT="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>
            <a:latin typeface="Times New Roman"/>
            <a:cs typeface="Times New Roman"/>
          </a:endParaRPr>
        </a:p>
        <a:p>
          <a:pPr marL="114300" indent="-114300"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>
              <a:latin typeface="Times New Roman"/>
              <a:cs typeface="Times New Roman"/>
            </a:rPr>
            <a:t>Январь-сентябрь    2026 года                       1 585,1</a:t>
          </a:r>
          <a:r>
            <a:rPr lang="ru-RU" sz="1300" u="sng">
              <a:latin typeface="Times New Roman"/>
              <a:cs typeface="Times New Roman"/>
            </a:rPr>
            <a:t> млн рублей</a:t>
          </a:r>
          <a:endParaRPr lang="ru-RU" sz="1300" u="sng">
            <a:latin typeface="Times New Roman"/>
            <a:cs typeface="Times New Roman"/>
          </a:endParaRPr>
        </a:p>
      </dgm:t>
    </dgm:pt>
    <dgm:pt modelId="{377F96AD-09C7-4EAA-92D7-1258BA554288}" type="sibTrans" cxnId="{5FB6348A-81FE-4EC6-B4A2-E2C548008A5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12D6BB0-3F50-46A4-84A8-EEC2AE4A0D70}" type="parTrans" cxnId="{5FB6348A-81FE-4EC6-B4A2-E2C548008A5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C5F1C50-17C2-4FBF-82FB-B33465DD0AE2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50" b="1">
              <a:latin typeface="Times New Roman"/>
              <a:cs typeface="Times New Roman"/>
            </a:rPr>
            <a:t>Водоснабжение, водоотведение, организация сбора и утилизации отходов, деятельность по ликвидации загрязнений</a:t>
          </a:r>
          <a:endParaRPr lang="ru-RU" sz="1250" b="1">
            <a:latin typeface="Times New Roman"/>
            <a:cs typeface="Times New Roman"/>
          </a:endParaRPr>
        </a:p>
      </dgm:t>
    </dgm:pt>
    <dgm:pt modelId="{C3BDE9A5-4CE1-4F4C-AD8E-91AC42320FE7}" type="sibTrans" cxnId="{22F7912D-C43F-415F-9D46-E25ABA44D6E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A9C61DE-0FDF-4A51-8522-5A33D3BA41BC}" type="parTrans" cxnId="{22F7912D-C43F-415F-9D46-E25ABA44D6E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B6A5CD3-5AA0-4E14-9898-6ADE4DE65774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50">
              <a:latin typeface="Times New Roman"/>
              <a:cs typeface="Times New Roman"/>
            </a:rPr>
            <a:t>Январь-сентябрь      20</a:t>
          </a:r>
          <a:r>
            <a:rPr lang="en-US" sz="1250">
              <a:latin typeface="Times New Roman"/>
              <a:cs typeface="Times New Roman"/>
            </a:rPr>
            <a:t>2</a:t>
          </a:r>
          <a:r>
            <a:rPr lang="ru-RU" sz="1250">
              <a:latin typeface="Times New Roman"/>
              <a:cs typeface="Times New Roman"/>
            </a:rPr>
            <a:t>5 года                  459,7 </a:t>
          </a:r>
          <a:r>
            <a:rPr lang="ru-RU" sz="1250" u="sng">
              <a:latin typeface="Times New Roman"/>
              <a:cs typeface="Times New Roman"/>
            </a:rPr>
            <a:t>млн рублей</a:t>
          </a:r>
          <a:endParaRPr lang="ru-RU" sz="1250" u="sng"/>
        </a:p>
      </dgm:t>
    </dgm:pt>
    <dgm:pt modelId="{AB00B490-335D-455B-B7CA-651AEB3B8E44}" type="sibTrans" cxnId="{12A53E7F-A7BC-44AF-8B86-E84CFBB4CA5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2B4996C-98E6-4532-8819-A043046504BE}" type="parTrans" cxnId="{12A53E7F-A7BC-44AF-8B86-E84CFBB4CA5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F0D9507-17B9-4B6A-95EC-CA86078082FC}">
      <dgm:prSet phldrT="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 bwMode="auto"/>
      <dgm:t>
        <a:bodyPr vert="horz" anchor="t"/>
        <a:lstStyle/>
        <a:p>
          <a:pPr marL="114300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50">
              <a:latin typeface="Times New Roman"/>
              <a:cs typeface="Times New Roman"/>
            </a:rPr>
            <a:t>Январь-сентябрь      2026 года                    541,7 </a:t>
          </a:r>
          <a:r>
            <a:rPr lang="ru-RU" sz="1250" u="sng">
              <a:latin typeface="Times New Roman"/>
              <a:cs typeface="Times New Roman"/>
            </a:rPr>
            <a:t> млн рублей</a:t>
          </a:r>
          <a:endParaRPr lang="ru-RU" sz="1250" u="sng">
            <a:latin typeface="Times New Roman"/>
            <a:cs typeface="Times New Roman"/>
          </a:endParaRPr>
        </a:p>
      </dgm:t>
    </dgm:pt>
    <dgm:pt modelId="{9212FFCB-3882-4644-ABA4-6417214A0F49}" type="sibTrans" cxnId="{B727AEC0-9231-4E80-825E-269B34E5BE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5683097-0DA7-43E8-971F-3B3E61833045}" type="parTrans" cxnId="{B727AEC0-9231-4E80-825E-269B34E5BE1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D86FB1A-8F1B-4822-8F81-448411CAD3D1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 bwMode="auto">
        <a:effectLst/>
      </dgm:spPr>
      <dgm:t>
        <a:bodyPr vert="horz" anchor="t"/>
        <a:lstStyle/>
        <a:p>
          <a:pPr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Обеспечение электроэнергией, газом и паром; кондиционирование воздуха                 </a:t>
          </a:r>
          <a:endParaRPr/>
        </a:p>
        <a:p>
          <a:pPr marL="114300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Январь-сентябрь      20</a:t>
          </a:r>
          <a:r>
            <a:rPr lang="en-US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2</a:t>
          </a:r>
          <a:r>
            <a:rPr lang="ru-RU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5 года                      3 400,8</a:t>
          </a:r>
          <a:r>
            <a:rPr lang="ru-RU" sz="1300" b="0" i="0" u="sng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 млн рублей</a:t>
          </a:r>
          <a:endParaRPr sz="1300" u="sng"/>
        </a:p>
      </dgm:t>
    </dgm:pt>
    <dgm:pt modelId="{12F01DDE-602F-42FE-87CD-F908569B1F4D}" type="sibTrans" cxnId="{73334C84-362B-4CDF-92A7-CB3E02016F4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1791761-F695-4AD3-9BA6-A2A9A590DB59}" type="parTrans" cxnId="{73334C84-362B-4CDF-92A7-CB3E02016F4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871130A-D2E9-4FB3-9BF9-51F4568EDA87}">
      <dgm:prSet phldrT="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 bwMode="auto">
        <a:effectLst/>
      </dgm:spPr>
      <dgm:t>
        <a:bodyPr vert="horz" anchor="t"/>
        <a:lstStyle/>
        <a:p>
          <a:pPr marL="114300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Январь-сентябрь      2026 года                       2 972,9</a:t>
          </a:r>
          <a:r>
            <a:rPr lang="ru-RU" sz="1300" b="0" i="0" u="sng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 млн рублей</a:t>
          </a:r>
          <a:endParaRPr sz="1300" u="sng">
            <a:latin typeface="Times New Roman"/>
            <a:cs typeface="Times New Roman"/>
          </a:endParaRPr>
        </a:p>
        <a:p>
          <a:pPr algn="ctr" defTabSz="577847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u="sng">
            <a:latin typeface="Times New Roman"/>
            <a:cs typeface="Times New Roman"/>
          </a:endParaRPr>
        </a:p>
      </dgm:t>
    </dgm:pt>
    <dgm:pt modelId="{0686E7E0-229B-4A07-B054-5F1D99BCE3E3}" type="sibTrans" cxnId="{04D5EC50-F73D-4F66-AF43-D9E9860FEEC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8B084E8-F1A6-41D5-B445-F1413DFFC83E}" type="parTrans" cxnId="{04D5EC50-F73D-4F66-AF43-D9E9860FEEC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D488444-ACE6-4C70-A0AF-E32CB677CFC2}" type="pres">
      <dgm:prSet presAssocID="{4BA884AB-641A-4B4D-AB2B-BB76327BDAD2}" presName="matrix" presStyleCnt="0">
        <dgm:presLayoutVars>
          <dgm:chMax val="1"/>
          <dgm:dir val="norm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066165A-3451-47C9-8ECF-BD6B33B1420E}" type="pres">
      <dgm:prSet presAssocID="{4BA884AB-641A-4B4D-AB2B-BB76327BDAD2}" presName="axisShape" presStyleLbl="bgShp" presStyleIdx="0" presStyleCnt="1"/>
      <dgm:spPr bwMode="auto"/>
      <dgm:t>
        <a:bodyPr/>
        <a:lstStyle/>
        <a:p>
          <a:pPr>
            <a:defRPr/>
          </a:pPr>
          <a:endParaRPr lang="ru-RU"/>
        </a:p>
      </dgm:t>
    </dgm:pt>
    <dgm:pt modelId="{F459B1CB-232C-4316-8015-C13AB51438E8}" type="pres">
      <dgm:prSet custLinFactNeighborX="1991" custLinFactNeighborY="4093" presAssocID="{4BA884AB-641A-4B4D-AB2B-BB76327BDAD2}" presName="rect1" presStyleLbl="node1" presStyleIdx="0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090F1C0-680C-47F3-A607-BE2ABFFF4BE0}" type="pres">
      <dgm:prSet custLinFactNeighborX="2547" custLinFactNeighborY="3561" presAssocID="{4BA884AB-641A-4B4D-AB2B-BB76327BDAD2}" presName="rect2" presStyleLbl="node1" presStyleIdx="1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3875FFD5-1152-4E9E-B0BF-9B92DCD27D59}" type="pres">
      <dgm:prSet custLinFactNeighborX="2589" custLinFactNeighborY="2029" custScaleX="101194" custScaleY="114614" presAssocID="{4BA884AB-641A-4B4D-AB2B-BB76327BDAD2}" presName="rect3" presStyleLbl="node1" presStyleIdx="2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77E41FC-0488-428B-BDE8-8417A0C22814}" type="pres">
      <dgm:prSet custLinFactNeighborX="2547" custLinFactNeighborY="1192" custScaleY="110000" presAssocID="{4BA884AB-641A-4B4D-AB2B-BB76327BDAD2}" presName="rect4" presStyleLbl="node1" presStyleIdx="3" presStyleCnt="4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84261BE3-68DF-40D2-B9B8-CE7662917D41}" srcId="{21B1E65F-4971-4BCC-BD65-473440CD5469}" destId="{D39AC1C2-1F2D-4300-897F-C52C559185E6}" srcOrd="0" destOrd="0" parTransId="{A804FA38-4A3C-4932-AF23-AFDCCB6C951B}" sibTransId="{E4FADDFC-8D28-403F-AAD1-A328759E94AD}"/>
    <dgm:cxn modelId="{5FB6348A-81FE-4EC6-B4A2-E2C548008A52}" srcId="{5D32DB09-8EBC-4F27-BBBB-AD74F517D0BD}" destId="{64C26001-F34B-4C84-8257-D28BE33ABA7B}" srcOrd="2" destOrd="0" parTransId="{712D6BB0-3F50-46A4-84A8-EEC2AE4A0D70}" sibTransId="{377F96AD-09C7-4EAA-92D7-1258BA554288}"/>
    <dgm:cxn modelId="{DBB234F3-FA52-49A8-A9A0-EC74D823FFDA}" type="presOf" srcId="{4BA884AB-641A-4B4D-AB2B-BB76327BDAD2}" destId="{4D488444-ACE6-4C70-A0AF-E32CB677CFC2}" srcOrd="0" destOrd="0" presId="urn:microsoft.com/office/officeart/2005/8/layout/matrix2"/>
    <dgm:cxn modelId="{12A53E7F-A7BC-44AF-8B86-E84CFBB4CA5F}" srcId="{DC5F1C50-17C2-4FBF-82FB-B33465DD0AE2}" destId="{9B6A5CD3-5AA0-4E14-9898-6ADE4DE65774}" srcOrd="0" destOrd="0" parTransId="{A2B4996C-98E6-4532-8819-A043046504BE}" sibTransId="{AB00B490-335D-455B-B7CA-651AEB3B8E44}"/>
    <dgm:cxn modelId="{387A88C3-A9C7-4AFB-A2D4-ADAEB2A7491B}" srcId="{5D32DB09-8EBC-4F27-BBBB-AD74F517D0BD}" destId="{27577A4D-02A7-47A9-A722-CA5DA797FA27}" srcOrd="1" destOrd="0" parTransId="{198EA7C1-9CF4-4505-A3B0-902D0E31EECE}" sibTransId="{2912893C-F551-42E2-BB64-F6960D2960E7}"/>
    <dgm:cxn modelId="{86A24EF3-FF2D-4C44-AD56-D4CFE37436D1}" srcId="{5D32DB09-8EBC-4F27-BBBB-AD74F517D0BD}" destId="{A7C4F95C-F32E-4417-A5A4-CB0D33AA2866}" srcOrd="0" destOrd="0" parTransId="{634E1943-19E2-47D0-83E4-5E69123A8E44}" sibTransId="{234A0B54-EF93-4554-89E4-E510D88E8A2A}"/>
    <dgm:cxn modelId="{1283BC07-35B1-4F93-A001-EDB1FA034FE4}" type="presOf" srcId="{0D86FB1A-8F1B-4822-8F81-448411CAD3D1}" destId="{C77E41FC-0488-428B-BDE8-8417A0C22814}" srcOrd="0" destOrd="0" presId="urn:microsoft.com/office/officeart/2005/8/layout/matrix2"/>
    <dgm:cxn modelId="{5CDD13F6-EA3E-4ABA-A10B-5027E4519001}" srcId="{21B1E65F-4971-4BCC-BD65-473440CD5469}" destId="{57A741EC-38BC-4300-9B43-C5F4986E8150}" srcOrd="2" destOrd="0" parTransId="{D5E9E66E-B5B8-4B03-9F55-89ED605F5A9B}" sibTransId="{CA014434-535A-46EE-BBD6-ABBDD0943465}"/>
    <dgm:cxn modelId="{D6560793-4857-4A2D-BC8D-BBE77C245618}" type="presOf" srcId="{D39AC1C2-1F2D-4300-897F-C52C559185E6}" destId="{F459B1CB-232C-4316-8015-C13AB51438E8}" srcOrd="0" destOrd="1" presId="urn:microsoft.com/office/officeart/2005/8/layout/matrix2"/>
    <dgm:cxn modelId="{2EB76B23-AD4D-403F-8FF8-CF895C6B0F36}" type="presOf" srcId="{6871130A-D2E9-4FB3-9BF9-51F4568EDA87}" destId="{C77E41FC-0488-428B-BDE8-8417A0C22814}" srcOrd="0" destOrd="1" presId="urn:microsoft.com/office/officeart/2005/8/layout/matrix2"/>
    <dgm:cxn modelId="{D5186B75-9B4E-4DCF-AB4A-E0696AEAD4D2}" type="presOf" srcId="{64C26001-F34B-4C84-8257-D28BE33ABA7B}" destId="{9090F1C0-680C-47F3-A607-BE2ABFFF4BE0}" srcOrd="0" destOrd="3" presId="urn:microsoft.com/office/officeart/2005/8/layout/matrix2"/>
    <dgm:cxn modelId="{BC2F3C77-7632-431C-88A6-AA85A146E581}" type="presOf" srcId="{57A741EC-38BC-4300-9B43-C5F4986E8150}" destId="{F459B1CB-232C-4316-8015-C13AB51438E8}" srcOrd="0" destOrd="3" presId="urn:microsoft.com/office/officeart/2005/8/layout/matrix2"/>
    <dgm:cxn modelId="{5FF52F41-A53B-4067-BD95-5E7562EE71DC}" type="presOf" srcId="{21B1E65F-4971-4BCC-BD65-473440CD5469}" destId="{F459B1CB-232C-4316-8015-C13AB51438E8}" srcOrd="0" destOrd="0" presId="urn:microsoft.com/office/officeart/2005/8/layout/matrix2"/>
    <dgm:cxn modelId="{CE6B817B-3F69-4560-BAD7-61DC36183FE3}" srcId="{4BA884AB-641A-4B4D-AB2B-BB76327BDAD2}" destId="{5D32DB09-8EBC-4F27-BBBB-AD74F517D0BD}" srcOrd="1" destOrd="0" parTransId="{1CBA65B1-1BE7-40F2-ADB1-09CA38FDC1E8}" sibTransId="{AB072D5F-8103-4910-BA73-7BB93D15ED52}"/>
    <dgm:cxn modelId="{1F92C0A2-AB18-40B1-BE80-50E880F5EE7F}" type="presOf" srcId="{27577A4D-02A7-47A9-A722-CA5DA797FA27}" destId="{9090F1C0-680C-47F3-A607-BE2ABFFF4BE0}" srcOrd="0" destOrd="2" presId="urn:microsoft.com/office/officeart/2005/8/layout/matrix2"/>
    <dgm:cxn modelId="{D5F43686-87E9-4E58-8898-B24D7011EDED}" type="presOf" srcId="{5D32DB09-8EBC-4F27-BBBB-AD74F517D0BD}" destId="{9090F1C0-680C-47F3-A607-BE2ABFFF4BE0}" srcOrd="0" destOrd="0" presId="urn:microsoft.com/office/officeart/2005/8/layout/matrix2"/>
    <dgm:cxn modelId="{055CDC39-9A2F-4F3A-93DA-37E203BFBD3D}" srcId="{21B1E65F-4971-4BCC-BD65-473440CD5469}" destId="{18C9135E-1D2C-44D0-8C06-BFEAA90EF036}" srcOrd="1" destOrd="0" parTransId="{F280C5CE-8661-437C-9F2B-6C6DA183A6CB}" sibTransId="{21CA7FC9-7074-4896-A7E7-B8E14F21A8AE}"/>
    <dgm:cxn modelId="{C043522E-F55B-49BA-ADCD-4CADEB8654ED}" type="presOf" srcId="{FF0D9507-17B9-4B6A-95EC-CA86078082FC}" destId="{3875FFD5-1152-4E9E-B0BF-9B92DCD27D59}" srcOrd="0" destOrd="2" presId="urn:microsoft.com/office/officeart/2005/8/layout/matrix2"/>
    <dgm:cxn modelId="{0688E0CB-BFF6-4D9D-8C13-6D54962C350C}" srcId="{4BA884AB-641A-4B4D-AB2B-BB76327BDAD2}" destId="{21B1E65F-4971-4BCC-BD65-473440CD5469}" srcOrd="0" destOrd="0" parTransId="{BC8E41D4-7F46-41D9-B55B-390F70FC1F17}" sibTransId="{4E2DBB66-F8E8-4A8B-A350-00D5423738D4}"/>
    <dgm:cxn modelId="{BDDB067E-54BE-455A-94EB-1D4786CD3D71}" type="presOf" srcId="{9B6A5CD3-5AA0-4E14-9898-6ADE4DE65774}" destId="{3875FFD5-1152-4E9E-B0BF-9B92DCD27D59}" srcOrd="0" destOrd="1" presId="urn:microsoft.com/office/officeart/2005/8/layout/matrix2"/>
    <dgm:cxn modelId="{73334C84-362B-4CDF-92A7-CB3E02016F4B}" srcId="{4BA884AB-641A-4B4D-AB2B-BB76327BDAD2}" destId="{0D86FB1A-8F1B-4822-8F81-448411CAD3D1}" srcOrd="3" destOrd="0" parTransId="{C1791761-F695-4AD3-9BA6-A2A9A590DB59}" sibTransId="{12F01DDE-602F-42FE-87CD-F908569B1F4D}"/>
    <dgm:cxn modelId="{8D5ABB14-9C4E-4057-BEBE-F31577348298}" type="presOf" srcId="{DC5F1C50-17C2-4FBF-82FB-B33465DD0AE2}" destId="{3875FFD5-1152-4E9E-B0BF-9B92DCD27D59}" srcOrd="0" destOrd="0" presId="urn:microsoft.com/office/officeart/2005/8/layout/matrix2"/>
    <dgm:cxn modelId="{95732013-CD4C-4DE8-9B17-80B412291074}" type="presOf" srcId="{18C9135E-1D2C-44D0-8C06-BFEAA90EF036}" destId="{F459B1CB-232C-4316-8015-C13AB51438E8}" srcOrd="0" destOrd="2" presId="urn:microsoft.com/office/officeart/2005/8/layout/matrix2"/>
    <dgm:cxn modelId="{04D5EC50-F73D-4F66-AF43-D9E9860FEEC1}" srcId="{0D86FB1A-8F1B-4822-8F81-448411CAD3D1}" destId="{6871130A-D2E9-4FB3-9BF9-51F4568EDA87}" srcOrd="0" destOrd="0" parTransId="{58B084E8-F1A6-41D5-B445-F1413DFFC83E}" sibTransId="{0686E7E0-229B-4A07-B054-5F1D99BCE3E3}"/>
    <dgm:cxn modelId="{22F7912D-C43F-415F-9D46-E25ABA44D6E4}" srcId="{4BA884AB-641A-4B4D-AB2B-BB76327BDAD2}" destId="{DC5F1C50-17C2-4FBF-82FB-B33465DD0AE2}" srcOrd="2" destOrd="0" parTransId="{3A9C61DE-0FDF-4A51-8522-5A33D3BA41BC}" sibTransId="{C3BDE9A5-4CE1-4F4C-AD8E-91AC42320FE7}"/>
    <dgm:cxn modelId="{B727AEC0-9231-4E80-825E-269B34E5BE15}" srcId="{DC5F1C50-17C2-4FBF-82FB-B33465DD0AE2}" destId="{FF0D9507-17B9-4B6A-95EC-CA86078082FC}" srcOrd="1" destOrd="0" parTransId="{35683097-0DA7-43E8-971F-3B3E61833045}" sibTransId="{9212FFCB-3882-4644-ABA4-6417214A0F49}"/>
    <dgm:cxn modelId="{D79F3CD6-3DA5-47FC-B362-4E836C303CD0}" type="presOf" srcId="{A7C4F95C-F32E-4417-A5A4-CB0D33AA2866}" destId="{9090F1C0-680C-47F3-A607-BE2ABFFF4BE0}" srcOrd="0" destOrd="1" presId="urn:microsoft.com/office/officeart/2005/8/layout/matrix2"/>
    <dgm:cxn modelId="{A17A02D7-908A-486A-90A4-D3F36F1D507C}" type="presParOf" srcId="{4D488444-ACE6-4C70-A0AF-E32CB677CFC2}" destId="{1066165A-3451-47C9-8ECF-BD6B33B1420E}" srcOrd="0" destOrd="0" presId="urn:microsoft.com/office/officeart/2005/8/layout/matrix2"/>
    <dgm:cxn modelId="{379AB279-B41E-4978-AB5F-15446FD4A07A}" type="presParOf" srcId="{4D488444-ACE6-4C70-A0AF-E32CB677CFC2}" destId="{F459B1CB-232C-4316-8015-C13AB51438E8}" srcOrd="1" destOrd="0" presId="urn:microsoft.com/office/officeart/2005/8/layout/matrix2"/>
    <dgm:cxn modelId="{04A86D03-4182-43DD-BB96-76F02B2F0B1D}" type="presParOf" srcId="{4D488444-ACE6-4C70-A0AF-E32CB677CFC2}" destId="{9090F1C0-680C-47F3-A607-BE2ABFFF4BE0}" srcOrd="2" destOrd="0" presId="urn:microsoft.com/office/officeart/2005/8/layout/matrix2"/>
    <dgm:cxn modelId="{6C0444B6-F498-4308-A178-54DED81E2921}" type="presParOf" srcId="{4D488444-ACE6-4C70-A0AF-E32CB677CFC2}" destId="{3875FFD5-1152-4E9E-B0BF-9B92DCD27D59}" srcOrd="3" destOrd="0" presId="urn:microsoft.com/office/officeart/2005/8/layout/matrix2"/>
    <dgm:cxn modelId="{DD57A1DB-FFAE-4DE2-9EE0-DD1D40A89E41}" type="presParOf" srcId="{4D488444-ACE6-4C70-A0AF-E32CB677CFC2}" destId="{C77E41FC-0488-428B-BDE8-8417A0C22814}" srcOrd="4" destOrd="0" presId="urn:microsoft.com/office/officeart/2005/8/layout/matrix2"/>
  </dgm:cxnLst>
  <dgm:bg/>
  <dgm:whole>
    <a:ln w="9525" cap="flat" cmpd="sng" algn="ctr">
      <a:solidFill>
        <a:schemeClr val="accent1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2120286517" name=""/>
      <dsp:cNvGrpSpPr/>
    </dsp:nvGrpSpPr>
    <dsp:grpSpPr bwMode="auto">
      <a:xfrm>
        <a:off x="0" y="0"/>
        <a:ext cx="5538333" cy="5184576"/>
        <a:chOff x="0" y="0"/>
        <a:chExt cx="5538333" cy="5184576"/>
      </a:xfrm>
    </dsp:grpSpPr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259917828" name=""/>
      <dsp:cNvGrpSpPr/>
    </dsp:nvGrpSpPr>
    <dsp:grpSpPr bwMode="auto">
      <a:xfrm>
        <a:off x="0" y="0"/>
        <a:ext cx="5538332" cy="5184576"/>
        <a:chOff x="0" y="0"/>
        <a:chExt cx="5538332" cy="5184576"/>
      </a:xfrm>
    </dsp:grpSpPr>
    <dsp:sp modelId="{1066165A-3451-47C9-8ECF-BD6B33B1420E}">
      <dsp:nvSpPr>
        <dsp:cNvPr id="1718977061" name=""/>
        <dsp:cNvSpPr/>
      </dsp:nvSpPr>
      <dsp:spPr bwMode="auto">
        <a:xfrm>
          <a:off x="176877" y="0"/>
          <a:ext cx="5184576" cy="5184576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F459B1CB-232C-4316-8015-C13AB51438E8}">
      <dsp:nvSpPr>
        <dsp:cNvPr id="1439306607" name=""/>
        <dsp:cNvSpPr/>
      </dsp:nvSpPr>
      <dsp:spPr bwMode="auto">
        <a:xfrm>
          <a:off x="555165" y="421878"/>
          <a:ext cx="2073829" cy="2073829"/>
        </a:xfrm>
        <a:prstGeom prst="roundRect">
          <a:avLst>
            <a:gd name="adj" fmla="val 16667"/>
          </a:avLst>
        </a:prstGeom>
        <a:gradFill>
          <a:gsLst>
            <a:gs pos="0">
              <a:schemeClr val="accent3">
                <a:lumMod val="95000"/>
              </a:schemeClr>
            </a:gs>
            <a:gs pos="100000">
              <a:schemeClr val="accent3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9529" tIns="49529" rIns="49529" bIns="49529" numCol="1" spcCol="1268" anchor="t" anchorCtr="0">
          <a:noAutofit/>
        </a:bodyPr>
        <a:lstStyle/>
        <a:p>
          <a:pPr lvl="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b="1">
            <a:latin typeface="Times New Roman"/>
            <a:cs typeface="Times New Roman"/>
          </a:endParaRPr>
        </a:p>
        <a:p>
          <a:pPr lvl="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Добыча полезных ископаемых</a:t>
          </a:r>
          <a:endParaRPr lang="ru-RU" sz="1300" b="1">
            <a:latin typeface="Times New Roman"/>
            <a:cs typeface="Times New Roman"/>
          </a:endParaRPr>
        </a:p>
        <a:p>
          <a:pPr marL="114300" lvl="1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Times New Roman"/>
              <a:cs typeface="Times New Roman"/>
            </a:rPr>
            <a:t>Январь- сентябрь 2025года                        7 165,2 </a:t>
          </a:r>
          <a:r>
            <a:rPr lang="ru-RU" sz="1300" u="sng">
              <a:latin typeface="Times New Roman"/>
              <a:cs typeface="Times New Roman"/>
            </a:rPr>
            <a:t>млн рублей</a:t>
          </a:r>
          <a:endParaRPr lang="ru-RU" sz="1300" u="sng">
            <a:latin typeface="Times New Roman"/>
            <a:cs typeface="Times New Roman"/>
          </a:endParaRPr>
        </a:p>
        <a:p>
          <a:pPr marL="114300" lvl="1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300" u="sng">
            <a:latin typeface="Times New Roman"/>
            <a:cs typeface="Times New Roman"/>
          </a:endParaRPr>
        </a:p>
        <a:p>
          <a:pPr marL="114300" lvl="1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Times New Roman"/>
              <a:cs typeface="Times New Roman"/>
            </a:rPr>
            <a:t>Январь-сентябрь    2026 года                      10 012,8 </a:t>
          </a:r>
          <a:r>
            <a:rPr lang="ru-RU" sz="1300" u="sng">
              <a:latin typeface="Times New Roman"/>
              <a:cs typeface="Times New Roman"/>
            </a:rPr>
            <a:t>млн рублей</a:t>
          </a:r>
          <a:endParaRPr lang="ru-RU" sz="1300" u="sng">
            <a:latin typeface="Times New Roman"/>
            <a:cs typeface="Times New Roman"/>
          </a:endParaRPr>
        </a:p>
      </dsp:txBody>
      <dsp:txXfrm>
        <a:off x="656400" y="523114"/>
        <a:ext cx="1871357" cy="1871357"/>
      </dsp:txXfrm>
    </dsp:sp>
    <dsp:sp modelId="{9090F1C0-680C-47F3-A607-BE2ABFFF4BE0}">
      <dsp:nvSpPr>
        <dsp:cNvPr id="1837423237" name=""/>
        <dsp:cNvSpPr/>
      </dsp:nvSpPr>
      <dsp:spPr bwMode="auto">
        <a:xfrm>
          <a:off x="3003446" y="410844"/>
          <a:ext cx="2073829" cy="2073829"/>
        </a:xfrm>
        <a:prstGeom prst="roundRect">
          <a:avLst>
            <a:gd name="adj" fmla="val 16667"/>
          </a:avLst>
        </a:prstGeom>
        <a:gradFill>
          <a:gsLst>
            <a:gs pos="0">
              <a:schemeClr val="accent6">
                <a:lumMod val="95000"/>
              </a:schemeClr>
            </a:gs>
            <a:gs pos="100000">
              <a:schemeClr val="accent6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49529" tIns="49529" rIns="49529" bIns="49529" numCol="1" spcCol="1268" anchor="t" anchorCtr="0">
          <a:noAutofit/>
        </a:bodyPr>
        <a:lstStyle/>
        <a:p>
          <a:pPr lvl="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b="1">
            <a:latin typeface="Times New Roman"/>
            <a:cs typeface="Times New Roman"/>
          </a:endParaRPr>
        </a:p>
        <a:p>
          <a:pPr lvl="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Обрабатывающие производства</a:t>
          </a:r>
          <a:endParaRPr lang="ru-RU" sz="1300" b="1">
            <a:latin typeface="Times New Roman"/>
            <a:cs typeface="Times New Roman"/>
          </a:endParaRPr>
        </a:p>
        <a:p>
          <a:pPr marL="114300" lvl="1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Times New Roman"/>
              <a:cs typeface="Times New Roman"/>
            </a:rPr>
            <a:t>Январь-сентябрь    2025 года                      1 582,5 </a:t>
          </a:r>
          <a:r>
            <a:rPr lang="ru-RU" sz="1300" u="sng">
              <a:latin typeface="Times New Roman"/>
              <a:cs typeface="Times New Roman"/>
            </a:rPr>
            <a:t> млн рублей</a:t>
          </a:r>
          <a:endParaRPr lang="ru-RU" sz="1300" u="sng">
            <a:latin typeface="Times New Roman"/>
            <a:cs typeface="Times New Roman"/>
          </a:endParaRPr>
        </a:p>
        <a:p>
          <a:pPr marL="114300" lvl="1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300">
            <a:latin typeface="Times New Roman"/>
            <a:cs typeface="Times New Roman"/>
          </a:endParaRPr>
        </a:p>
        <a:p>
          <a:pPr marL="114300" lvl="1" indent="-11430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Times New Roman"/>
              <a:cs typeface="Times New Roman"/>
            </a:rPr>
            <a:t>Январь-сентябрь    2026 года                       1 585,1</a:t>
          </a:r>
          <a:r>
            <a:rPr lang="ru-RU" sz="1300" u="sng">
              <a:latin typeface="Times New Roman"/>
              <a:cs typeface="Times New Roman"/>
            </a:rPr>
            <a:t> млн рублей</a:t>
          </a:r>
          <a:endParaRPr lang="ru-RU" sz="1300" u="sng">
            <a:latin typeface="Times New Roman"/>
            <a:cs typeface="Times New Roman"/>
          </a:endParaRPr>
        </a:p>
      </dsp:txBody>
      <dsp:txXfrm>
        <a:off x="3104682" y="512082"/>
        <a:ext cx="1871357" cy="1871357"/>
      </dsp:txXfrm>
    </dsp:sp>
    <dsp:sp modelId="{3875FFD5-1152-4E9E-B0BF-9B92DCD27D59}">
      <dsp:nvSpPr>
        <dsp:cNvPr id="2058276550" name=""/>
        <dsp:cNvSpPr/>
      </dsp:nvSpPr>
      <dsp:spPr bwMode="auto">
        <a:xfrm>
          <a:off x="555175" y="2664290"/>
          <a:ext cx="2098611" cy="2376898"/>
        </a:xfrm>
        <a:prstGeom prst="roundRect">
          <a:avLst>
            <a:gd name="adj" fmla="val 16667"/>
          </a:avLst>
        </a:prstGeom>
        <a:gradFill>
          <a:gsLst>
            <a:gs pos="0">
              <a:schemeClr val="accent2">
                <a:lumMod val="95000"/>
              </a:schemeClr>
            </a:gs>
            <a:gs pos="100000">
              <a:schemeClr val="accent2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49529" tIns="49529" rIns="49529" bIns="49529" numCol="1" spcCol="1268" anchor="t" anchorCtr="0">
          <a:noAutofit/>
        </a:bodyPr>
        <a:lstStyle/>
        <a:p>
          <a:pPr lvl="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50" b="1">
              <a:latin typeface="Times New Roman"/>
              <a:cs typeface="Times New Roman"/>
            </a:rPr>
            <a:t>Водоснабжение, водоотведение, организация сбора и утилизации отходов, деятельность по ликвидации загрязнений</a:t>
          </a:r>
          <a:endParaRPr lang="ru-RU" sz="1250" b="1">
            <a:latin typeface="Times New Roman"/>
            <a:cs typeface="Times New Roman"/>
          </a:endParaRPr>
        </a:p>
        <a:p>
          <a:pPr marL="114300" lvl="1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250">
              <a:latin typeface="Times New Roman"/>
              <a:cs typeface="Times New Roman"/>
            </a:rPr>
            <a:t>Январь-сентябрь      20</a:t>
          </a:r>
          <a:r>
            <a:rPr lang="en-US" sz="1250">
              <a:latin typeface="Times New Roman"/>
              <a:cs typeface="Times New Roman"/>
            </a:rPr>
            <a:t>2</a:t>
          </a:r>
          <a:r>
            <a:rPr lang="ru-RU" sz="1250">
              <a:latin typeface="Times New Roman"/>
              <a:cs typeface="Times New Roman"/>
            </a:rPr>
            <a:t>5 года                  459,7 </a:t>
          </a:r>
          <a:r>
            <a:rPr lang="ru-RU" sz="1250" u="sng">
              <a:latin typeface="Times New Roman"/>
              <a:cs typeface="Times New Roman"/>
            </a:rPr>
            <a:t>млн рублей</a:t>
          </a:r>
          <a:endParaRPr lang="ru-RU" sz="1250" u="sng"/>
        </a:p>
        <a:p>
          <a:pPr marL="114300" lvl="1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250">
              <a:latin typeface="Times New Roman"/>
              <a:cs typeface="Times New Roman"/>
            </a:rPr>
            <a:t>Январь-сентябрь      2026 года                    541,7 </a:t>
          </a:r>
          <a:r>
            <a:rPr lang="ru-RU" sz="1250" u="sng">
              <a:latin typeface="Times New Roman"/>
              <a:cs typeface="Times New Roman"/>
            </a:rPr>
            <a:t> млн рублей</a:t>
          </a:r>
          <a:endParaRPr lang="ru-RU" sz="1250" u="sng">
            <a:latin typeface="Times New Roman"/>
            <a:cs typeface="Times New Roman"/>
          </a:endParaRPr>
        </a:p>
      </dsp:txBody>
      <dsp:txXfrm>
        <a:off x="657621" y="2766736"/>
        <a:ext cx="1893719" cy="2172006"/>
      </dsp:txXfrm>
    </dsp:sp>
    <dsp:sp modelId="{C77E41FC-0488-428B-BDE8-8417A0C22814}">
      <dsp:nvSpPr>
        <dsp:cNvPr id="175163947" name=""/>
        <dsp:cNvSpPr/>
      </dsp:nvSpPr>
      <dsp:spPr bwMode="auto">
        <a:xfrm>
          <a:off x="3003446" y="2694775"/>
          <a:ext cx="2073829" cy="2281212"/>
        </a:xfrm>
        <a:prstGeom prst="roundRect">
          <a:avLst>
            <a:gd name="adj" fmla="val 16667"/>
          </a:avLst>
        </a:prstGeom>
        <a:gradFill>
          <a:gsLst>
            <a:gs pos="0">
              <a:schemeClr val="accent4">
                <a:lumMod val="95000"/>
              </a:schemeClr>
            </a:gs>
            <a:gs pos="100000">
              <a:schemeClr val="accent4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49529" tIns="49529" rIns="49529" bIns="49529" numCol="1" spcCol="1268" anchor="t" anchorCtr="0">
          <a:noAutofit/>
        </a:bodyPr>
        <a:lstStyle/>
        <a:p>
          <a:pPr lvl="0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300" b="1">
              <a:latin typeface="Times New Roman"/>
              <a:cs typeface="Times New Roman"/>
            </a:rPr>
            <a:t>Обеспечение электроэнергией, газом и паром; кондиционирование воздуха                 </a:t>
          </a:r>
          <a:endParaRPr/>
        </a:p>
        <a:p>
          <a:pPr marL="114300" lvl="1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Январь-сентябрь      20</a:t>
          </a:r>
          <a:r>
            <a:rPr lang="en-US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2</a:t>
          </a:r>
          <a:r>
            <a:rPr lang="ru-RU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5 года                      3 400,8</a:t>
          </a:r>
          <a:r>
            <a:rPr lang="ru-RU" sz="1300" b="0" i="0" u="sng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 млн рублей</a:t>
          </a:r>
          <a:endParaRPr sz="1300" u="sng"/>
        </a:p>
        <a:p>
          <a:pPr marL="114300" lvl="1" indent="-114300" algn="ctr" defTabSz="555624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 b="0" i="0" u="none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Январь-сентябрь      2026 года                       2 972,9</a:t>
          </a:r>
          <a:r>
            <a:rPr lang="ru-RU" sz="1300" b="0" i="0" u="sng" strike="noStrike" cap="none" spc="0">
              <a:solidFill>
                <a:schemeClr val="lt1"/>
              </a:solidFill>
              <a:latin typeface="Times New Roman"/>
              <a:ea typeface="Times New Roman"/>
              <a:cs typeface="Times New Roman"/>
            </a:rPr>
            <a:t> млн рублей</a:t>
          </a:r>
          <a:endParaRPr sz="1300" u="sng">
            <a:latin typeface="Times New Roman"/>
            <a:cs typeface="Times New Roman"/>
          </a:endParaRPr>
        </a:p>
        <a:p>
          <a:pPr lvl="1" algn="ctr" defTabSz="57784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300" u="sng">
            <a:latin typeface="Times New Roman"/>
            <a:cs typeface="Times New Roman"/>
          </a:endParaRPr>
        </a:p>
      </dsp:txBody>
      <dsp:txXfrm>
        <a:off x="3104682" y="2796012"/>
        <a:ext cx="1871357" cy="2078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 val="norm"/>
      <dgm:resizeHandles val="exact"/>
    </dgm:varLst>
    <dgm:alg type="composite">
      <dgm:param type="ar" val="1"/>
    </dgm:alg>
    <dgm:shape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00000"/>
          <dgm:constr type="h" for="ch" forName="rect1" refType="w" fact="0.400000"/>
          <dgm:constr type="l" for="ch" forName="rect1" refType="w" fact="0.065000"/>
          <dgm:constr type="t" for="ch" forName="rect1" refType="h" fact="0.065000"/>
          <dgm:constr type="w" for="ch" forName="rect2" refType="w" fact="0.400000"/>
          <dgm:constr type="h" for="ch" forName="rect2" refType="h" fact="0.400000"/>
          <dgm:constr type="r" for="ch" forName="rect2" refType="w" fact="0.935000"/>
          <dgm:constr type="t" for="ch" forName="rect2" refType="h" fact="0.065000"/>
          <dgm:constr type="w" for="ch" forName="rect3" refType="w" fact="0.400000"/>
          <dgm:constr type="h" for="ch" forName="rect3" refType="w" fact="0.400000"/>
          <dgm:constr type="l" for="ch" forName="rect3" refType="w" fact="0.065000"/>
          <dgm:constr type="b" for="ch" forName="rect3" refType="h" fact="0.935000"/>
          <dgm:constr type="w" for="ch" forName="rect4" refType="w" fact="0.400000"/>
          <dgm:constr type="h" for="ch" forName="rect4" refType="h" fact="0.400000"/>
          <dgm:constr type="r" for="ch" forName="rect4" refType="w" fact="0.935000"/>
          <dgm:constr type="b" for="ch" forName="rect4" refType="h" fact="0.935000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00000"/>
          <dgm:constr type="h" for="ch" forName="rect1" refType="w" fact="0.400000"/>
          <dgm:constr type="r" for="ch" forName="rect1" refType="w" fact="0.935000"/>
          <dgm:constr type="t" for="ch" forName="rect1" refType="h" fact="0.065000"/>
          <dgm:constr type="w" for="ch" forName="rect2" refType="w" fact="0.400000"/>
          <dgm:constr type="h" for="ch" forName="rect2" refType="h" fact="0.400000"/>
          <dgm:constr type="l" for="ch" forName="rect2" refType="w" fact="0.065000"/>
          <dgm:constr type="t" for="ch" forName="rect2" refType="h" fact="0.065000"/>
          <dgm:constr type="w" for="ch" forName="rect3" refType="w" fact="0.400000"/>
          <dgm:constr type="h" for="ch" forName="rect3" refType="w" fact="0.400000"/>
          <dgm:constr type="r" for="ch" forName="rect3" refType="w" fact="0.935000"/>
          <dgm:constr type="b" for="ch" forName="rect3" refType="h" fact="0.935000"/>
          <dgm:constr type="w" for="ch" forName="rect4" refType="w" fact="0.400000"/>
          <dgm:constr type="h" for="ch" forName="rect4" refType="h" fact="0.400000"/>
          <dgm:constr type="l" for="ch" forName="rect4" refType="w" fact="0.065000"/>
          <dgm:constr type="b" for="ch" forName="rect4" refType="h" fact="0.935000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type="quadArrow" r:blip="">
            <dgm:adjLst>
              <dgm:adj idx="1" val="0.020000"/>
              <dgm:adj idx="2" val="0.040000"/>
              <dgm:adj idx="3" val="0.050000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1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2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3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4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 val="norm"/>
      <dgm:resizeHandles val="exact"/>
    </dgm:varLst>
    <dgm:alg type="composite">
      <dgm:param type="ar" val="1"/>
    </dgm:alg>
    <dgm:shape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00000"/>
          <dgm:constr type="h" for="ch" forName="rect1" refType="w" fact="0.400000"/>
          <dgm:constr type="l" for="ch" forName="rect1" refType="w" fact="0.065000"/>
          <dgm:constr type="t" for="ch" forName="rect1" refType="h" fact="0.065000"/>
          <dgm:constr type="w" for="ch" forName="rect2" refType="w" fact="0.400000"/>
          <dgm:constr type="h" for="ch" forName="rect2" refType="h" fact="0.400000"/>
          <dgm:constr type="r" for="ch" forName="rect2" refType="w" fact="0.935000"/>
          <dgm:constr type="t" for="ch" forName="rect2" refType="h" fact="0.065000"/>
          <dgm:constr type="w" for="ch" forName="rect3" refType="w" fact="0.400000"/>
          <dgm:constr type="h" for="ch" forName="rect3" refType="w" fact="0.400000"/>
          <dgm:constr type="l" for="ch" forName="rect3" refType="w" fact="0.065000"/>
          <dgm:constr type="b" for="ch" forName="rect3" refType="h" fact="0.935000"/>
          <dgm:constr type="w" for="ch" forName="rect4" refType="w" fact="0.400000"/>
          <dgm:constr type="h" for="ch" forName="rect4" refType="h" fact="0.400000"/>
          <dgm:constr type="r" for="ch" forName="rect4" refType="w" fact="0.935000"/>
          <dgm:constr type="b" for="ch" forName="rect4" refType="h" fact="0.935000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00000"/>
          <dgm:constr type="h" for="ch" forName="rect1" refType="w" fact="0.400000"/>
          <dgm:constr type="r" for="ch" forName="rect1" refType="w" fact="0.935000"/>
          <dgm:constr type="t" for="ch" forName="rect1" refType="h" fact="0.065000"/>
          <dgm:constr type="w" for="ch" forName="rect2" refType="w" fact="0.400000"/>
          <dgm:constr type="h" for="ch" forName="rect2" refType="h" fact="0.400000"/>
          <dgm:constr type="l" for="ch" forName="rect2" refType="w" fact="0.065000"/>
          <dgm:constr type="t" for="ch" forName="rect2" refType="h" fact="0.065000"/>
          <dgm:constr type="w" for="ch" forName="rect3" refType="w" fact="0.400000"/>
          <dgm:constr type="h" for="ch" forName="rect3" refType="w" fact="0.400000"/>
          <dgm:constr type="r" for="ch" forName="rect3" refType="w" fact="0.935000"/>
          <dgm:constr type="b" for="ch" forName="rect3" refType="h" fact="0.935000"/>
          <dgm:constr type="w" for="ch" forName="rect4" refType="w" fact="0.400000"/>
          <dgm:constr type="h" for="ch" forName="rect4" refType="h" fact="0.400000"/>
          <dgm:constr type="l" for="ch" forName="rect4" refType="w" fact="0.065000"/>
          <dgm:constr type="b" for="ch" forName="rect4" refType="h" fact="0.935000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type="quadArrow" r:blip="">
            <dgm:adjLst>
              <dgm:adj idx="1" val="0.020000"/>
              <dgm:adj idx="2" val="0.040000"/>
              <dgm:adj idx="3" val="0.050000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1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2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3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type="roundRect" r:blip="">
            <dgm:adjLst/>
          </dgm:shape>
          <dgm:presOf axis="ch desOrSelf" ptType="node node" st="4 1" cnt="1 0"/>
          <dgm:constrLst>
            <dgm:constr type="tMarg" refType="primFontSz" fact="0.300000"/>
            <dgm:constr type="bMarg" refType="primFontSz" fact="0.30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2">
        <a:srgbClr val="00000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1">
        <a:srgbClr val="00000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4161415"/>
            <a:ext cx="10440988" cy="32188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0" y="0"/>
            <a:ext cx="10440988" cy="4161415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0" y="2854304"/>
            <a:ext cx="10440988" cy="246009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 bwMode="auto">
          <a:xfrm>
            <a:off x="0" y="1722067"/>
            <a:ext cx="10440988" cy="5494214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682839" y="5437335"/>
            <a:ext cx="6436565" cy="949299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509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7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6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4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3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F018941-D0A2-470C-9DB3-C5C5F483F7D5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AE5D69-FF7B-4235-99A2-208B9E66ABCC}" type="slidenum">
              <a:rPr lang="ru-RU"/>
              <a:t/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33548" y="3370838"/>
            <a:ext cx="8193105" cy="1929730"/>
          </a:xfrm>
          <a:effectLst/>
        </p:spPr>
        <p:txBody>
          <a:bodyPr>
            <a:noAutofit/>
          </a:bodyPr>
          <a:lstStyle>
            <a:lvl1pPr marL="712793" indent="-509138" algn="l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EF055AD-8B47-4DCA-B42A-078F37DCC900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513466-8F08-4501-8384-792D30F976AD}" type="slidenum">
              <a:rPr lang="ru-RU"/>
              <a:t/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 bwMode="auto">
          <a:xfrm>
            <a:off x="1305123" y="787231"/>
            <a:ext cx="7308692" cy="373934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4161415"/>
            <a:ext cx="10440988" cy="3218873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0" y="0"/>
            <a:ext cx="10440988" cy="4161415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0" y="2854304"/>
            <a:ext cx="10440988" cy="246009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 bwMode="auto">
          <a:xfrm>
            <a:off x="0" y="1722067"/>
            <a:ext cx="10440988" cy="5494214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321584" y="2338111"/>
            <a:ext cx="6812980" cy="2607902"/>
          </a:xfrm>
          <a:effectLst/>
        </p:spPr>
        <p:txBody>
          <a:bodyPr anchor="b"/>
          <a:lstStyle>
            <a:lvl1pPr algn="r">
              <a:defRPr sz="5100" b="1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309301" y="4958407"/>
            <a:ext cx="6817351" cy="899087"/>
          </a:xfrm>
        </p:spPr>
        <p:txBody>
          <a:bodyPr anchor="t"/>
          <a:lstStyle>
            <a:lvl1pPr marL="0" indent="0" algn="r">
              <a:buNone/>
              <a:defRPr sz="2200">
                <a:solidFill>
                  <a:schemeClr val="tx2"/>
                </a:solidFill>
              </a:defRPr>
            </a:lvl1pPr>
            <a:lvl2pPr marL="50913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2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74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65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56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48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3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31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FE93060-3CD6-43F5-9083-050EF71ED14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8FAFFF1-76F3-40E9-8109-E6F27D7A9237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679FACB-B914-4FC5-B6A4-57A6D1C20A72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FD00485-AF5E-4ADA-86B7-6654FC8D2CA3}" type="slidenum">
              <a:rPr lang="ru-RU"/>
              <a:t/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 bwMode="auto">
          <a:xfrm>
            <a:off x="1305122" y="787230"/>
            <a:ext cx="3821402" cy="373934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 bwMode="auto">
          <a:xfrm>
            <a:off x="5304022" y="787231"/>
            <a:ext cx="3821402" cy="373934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05123" y="787231"/>
            <a:ext cx="3821402" cy="688485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7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 marL="509138" indent="0">
              <a:buNone/>
              <a:defRPr sz="2200" b="1"/>
            </a:lvl2pPr>
            <a:lvl3pPr marL="1018276" indent="0">
              <a:buNone/>
              <a:defRPr sz="2000" b="1"/>
            </a:lvl3pPr>
            <a:lvl4pPr marL="1527414" indent="0">
              <a:buNone/>
              <a:defRPr sz="1800" b="1"/>
            </a:lvl4pPr>
            <a:lvl5pPr marL="2036552" indent="0">
              <a:buNone/>
              <a:defRPr sz="1800" b="1"/>
            </a:lvl5pPr>
            <a:lvl6pPr marL="2545690" indent="0">
              <a:buNone/>
              <a:defRPr sz="1800" b="1"/>
            </a:lvl6pPr>
            <a:lvl7pPr marL="3054828" indent="0">
              <a:buNone/>
              <a:defRPr sz="1800" b="1"/>
            </a:lvl7pPr>
            <a:lvl8pPr marL="3563965" indent="0">
              <a:buNone/>
              <a:defRPr sz="1800" b="1"/>
            </a:lvl8pPr>
            <a:lvl9pPr marL="4073103" indent="0">
              <a:buNone/>
              <a:defRPr sz="18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320478" y="1506972"/>
            <a:ext cx="3821402" cy="295211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5306477" y="787231"/>
            <a:ext cx="3821402" cy="688485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7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 marL="509138" indent="0">
              <a:buNone/>
              <a:defRPr sz="2200" b="1"/>
            </a:lvl2pPr>
            <a:lvl3pPr marL="1018276" indent="0">
              <a:buNone/>
              <a:defRPr sz="2000" b="1"/>
            </a:lvl3pPr>
            <a:lvl4pPr marL="1527414" indent="0">
              <a:buNone/>
              <a:defRPr sz="1800" b="1"/>
            </a:lvl4pPr>
            <a:lvl5pPr marL="2036552" indent="0">
              <a:buNone/>
              <a:defRPr sz="1800" b="1"/>
            </a:lvl5pPr>
            <a:lvl6pPr marL="2545690" indent="0">
              <a:buNone/>
              <a:defRPr sz="1800" b="1"/>
            </a:lvl6pPr>
            <a:lvl7pPr marL="3054828" indent="0">
              <a:buNone/>
              <a:defRPr sz="1800" b="1"/>
            </a:lvl7pPr>
            <a:lvl8pPr marL="3563965" indent="0">
              <a:buNone/>
              <a:defRPr sz="1800" b="1"/>
            </a:lvl8pPr>
            <a:lvl9pPr marL="4073103" indent="0">
              <a:buNone/>
              <a:defRPr sz="1800" b="1"/>
            </a:lvl9pPr>
          </a:lstStyle>
          <a:p>
            <a:pPr marL="0" lvl="0" indent="0" algn="ctr" defTabSz="1018276">
              <a:spcBef>
                <a:spcPts val="0"/>
              </a:spcBef>
              <a:spcAft>
                <a:spcPts val="334"/>
              </a:spcAft>
              <a:buClr>
                <a:schemeClr val="accent6">
                  <a:lumMod val="75000"/>
                </a:schemeClr>
              </a:buClr>
              <a:buSzPct val="130000"/>
              <a:buFont typeface="Georgia"/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303877" y="1505579"/>
            <a:ext cx="3821402" cy="295211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F1D260-937F-4E1E-A16E-BB9076C598E2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A01842C-B9BF-46F4-BD80-ED29B5610A4D}" type="slidenum">
              <a:rPr lang="ru-RU"/>
              <a:t/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D20D8B6-3601-478B-8677-2BF3A16705EC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375ADA-4AD5-43EE-9761-CB4BE94491C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1A2376E-F690-4BBB-B1FD-8B5C33908D73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BDF2CC1-9645-476D-9664-8A7A58CA27CE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58113" y="2378093"/>
            <a:ext cx="4151829" cy="1354336"/>
          </a:xfrm>
          <a:effectLst/>
        </p:spPr>
        <p:txBody>
          <a:bodyPr anchor="b">
            <a:noAutofit/>
          </a:bodyPr>
          <a:lstStyle>
            <a:lvl1pPr marL="254569" indent="-254569" algn="l">
              <a:defRPr sz="31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245061" y="787231"/>
            <a:ext cx="4586870" cy="52675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28352" y="3764186"/>
            <a:ext cx="3869309" cy="2302458"/>
          </a:xfrm>
        </p:spPr>
        <p:txBody>
          <a:bodyPr/>
          <a:lstStyle>
            <a:lvl1pPr marL="0" indent="0">
              <a:buNone/>
              <a:defRPr sz="1600"/>
            </a:lvl1pPr>
            <a:lvl2pPr marL="509138" indent="0">
              <a:buNone/>
              <a:defRPr sz="1300"/>
            </a:lvl2pPr>
            <a:lvl3pPr marL="1018276" indent="0">
              <a:buNone/>
              <a:defRPr sz="1100"/>
            </a:lvl3pPr>
            <a:lvl4pPr marL="1527414" indent="0">
              <a:buNone/>
              <a:defRPr sz="1000"/>
            </a:lvl4pPr>
            <a:lvl5pPr marL="2036552" indent="0">
              <a:buNone/>
              <a:defRPr sz="1000"/>
            </a:lvl5pPr>
            <a:lvl6pPr marL="2545690" indent="0">
              <a:buNone/>
              <a:defRPr sz="1000"/>
            </a:lvl6pPr>
            <a:lvl7pPr marL="3054828" indent="0">
              <a:buNone/>
              <a:defRPr sz="1000"/>
            </a:lvl7pPr>
            <a:lvl8pPr marL="3563965" indent="0">
              <a:buNone/>
              <a:defRPr sz="1000"/>
            </a:lvl8pPr>
            <a:lvl9pPr marL="40731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6DBDF49-62F5-476C-90B4-B11FF4B8233E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C213E54-076F-4807-B379-F586129DC4F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4161415"/>
            <a:ext cx="10440988" cy="3218873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0" y="0"/>
            <a:ext cx="10440988" cy="4161415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0" y="2854304"/>
            <a:ext cx="10440988" cy="246009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 bwMode="auto">
          <a:xfrm>
            <a:off x="0" y="1722067"/>
            <a:ext cx="10440988" cy="5494214"/>
          </a:xfrm>
          <a:prstGeom prst="ellipse">
            <a:avLst/>
          </a:prstGeom>
          <a:gradFill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09935" y="1230048"/>
            <a:ext cx="4698445" cy="3366012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509138" indent="0">
              <a:buNone/>
              <a:defRPr sz="3100"/>
            </a:lvl2pPr>
            <a:lvl3pPr marL="1018276" indent="0">
              <a:buNone/>
              <a:defRPr sz="2700"/>
            </a:lvl3pPr>
            <a:lvl4pPr marL="1527414" indent="0">
              <a:buNone/>
              <a:defRPr sz="2200"/>
            </a:lvl4pPr>
            <a:lvl5pPr marL="2036552" indent="0">
              <a:buNone/>
              <a:defRPr sz="2200"/>
            </a:lvl5pPr>
            <a:lvl6pPr marL="2545690" indent="0">
              <a:buNone/>
              <a:defRPr sz="2200"/>
            </a:lvl6pPr>
            <a:lvl7pPr marL="3054828" indent="0">
              <a:buNone/>
              <a:defRPr sz="2200"/>
            </a:lvl7pPr>
            <a:lvl8pPr marL="3563965" indent="0">
              <a:buNone/>
              <a:defRPr sz="2200"/>
            </a:lvl8pPr>
            <a:lvl9pPr marL="4073103" indent="0">
              <a:buNone/>
              <a:defRPr sz="22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002407" y="1087442"/>
            <a:ext cx="4218088" cy="2327750"/>
          </a:xfrm>
        </p:spPr>
        <p:txBody>
          <a:bodyPr anchor="b"/>
          <a:lstStyle>
            <a:lvl1pPr marL="203655" indent="-203655">
              <a:buFont typeface="Georgia"/>
              <a:buChar char="*"/>
              <a:defRPr sz="1800"/>
            </a:lvl1pPr>
            <a:lvl2pPr marL="509138" indent="0">
              <a:buNone/>
              <a:defRPr sz="1300"/>
            </a:lvl2pPr>
            <a:lvl3pPr marL="1018276" indent="0">
              <a:buNone/>
              <a:defRPr sz="1100"/>
            </a:lvl3pPr>
            <a:lvl4pPr marL="1527414" indent="0">
              <a:buNone/>
              <a:defRPr sz="1000"/>
            </a:lvl4pPr>
            <a:lvl5pPr marL="2036552" indent="0">
              <a:buNone/>
              <a:defRPr sz="1000"/>
            </a:lvl5pPr>
            <a:lvl6pPr marL="2545690" indent="0">
              <a:buNone/>
              <a:defRPr sz="1000"/>
            </a:lvl6pPr>
            <a:lvl7pPr marL="3054828" indent="0">
              <a:buNone/>
              <a:defRPr sz="1000"/>
            </a:lvl7pPr>
            <a:lvl8pPr marL="3563965" indent="0">
              <a:buNone/>
              <a:defRPr sz="1000"/>
            </a:lvl8pPr>
            <a:lvl9pPr marL="40731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CCB5298-AFBB-4624-BAB7-63786C994315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C682F16-007B-418A-9543-0E23980E6D8B}" type="slidenum">
              <a:rPr lang="ru-RU"/>
              <a:t/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0424" y="4804420"/>
            <a:ext cx="7288981" cy="1230048"/>
          </a:xfrm>
        </p:spPr>
        <p:txBody>
          <a:bodyPr anchor="b">
            <a:noAutofit/>
          </a:bodyPr>
          <a:lstStyle>
            <a:lvl1pPr algn="l">
              <a:defRPr sz="51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2175206" y="787230"/>
            <a:ext cx="7308692" cy="3739346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446E4D-EC63-44B2-9DC5-A682B4DF6FCA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3B2B24-20F7-4F8C-8325-2A3565AB5C7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1317408" y="405192"/>
            <a:ext cx="2349222" cy="5637278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3795607" y="787230"/>
            <a:ext cx="5514275" cy="526749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3CD1-22E4-4361-A838-0FEB9685A308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B14E30E-192A-4465-ACBC-C06659E3962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83073" y="2292674"/>
            <a:ext cx="8874840" cy="158197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66147" y="4182163"/>
            <a:ext cx="7308692" cy="188607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7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6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4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3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F018941-D0A2-470C-9DB3-C5C5F483F7D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2AE5D69-FF7B-4235-99A2-208B9E66AB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EF055AD-8B47-4DCA-B42A-078F37DCC90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5513466-8F08-4501-8384-792D30F976A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24766" y="4742519"/>
            <a:ext cx="8874840" cy="1465806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24766" y="3128082"/>
            <a:ext cx="8874840" cy="1614437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13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2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74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65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56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48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3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31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FE93060-3CD6-43F5-9083-050EF71ED146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8FAFFF1-76F3-40E9-8109-E6F27D7A9237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522050" y="1722068"/>
            <a:ext cx="4611436" cy="487064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5307502" y="1722068"/>
            <a:ext cx="4611436" cy="487064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679FACB-B914-4FC5-B6A4-57A6D1C20A72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FD00485-AF5E-4ADA-86B7-6654FC8D2CA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522049" y="1652023"/>
            <a:ext cx="4613250" cy="68848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38" indent="0">
              <a:buNone/>
              <a:defRPr sz="2200" b="1"/>
            </a:lvl2pPr>
            <a:lvl3pPr marL="1018276" indent="0">
              <a:buNone/>
              <a:defRPr sz="2000" b="1"/>
            </a:lvl3pPr>
            <a:lvl4pPr marL="1527414" indent="0">
              <a:buNone/>
              <a:defRPr sz="1800" b="1"/>
            </a:lvl4pPr>
            <a:lvl5pPr marL="2036552" indent="0">
              <a:buNone/>
              <a:defRPr sz="1800" b="1"/>
            </a:lvl5pPr>
            <a:lvl6pPr marL="2545690" indent="0">
              <a:buNone/>
              <a:defRPr sz="1800" b="1"/>
            </a:lvl6pPr>
            <a:lvl7pPr marL="3054828" indent="0">
              <a:buNone/>
              <a:defRPr sz="1800" b="1"/>
            </a:lvl7pPr>
            <a:lvl8pPr marL="3563965" indent="0">
              <a:buNone/>
              <a:defRPr sz="1800" b="1"/>
            </a:lvl8pPr>
            <a:lvl9pPr marL="4073103" indent="0">
              <a:buNone/>
              <a:defRPr sz="18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522049" y="2340508"/>
            <a:ext cx="4613250" cy="4252208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5303877" y="1652023"/>
            <a:ext cx="4615062" cy="68848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38" indent="0">
              <a:buNone/>
              <a:defRPr sz="2200" b="1"/>
            </a:lvl2pPr>
            <a:lvl3pPr marL="1018276" indent="0">
              <a:buNone/>
              <a:defRPr sz="2000" b="1"/>
            </a:lvl3pPr>
            <a:lvl4pPr marL="1527414" indent="0">
              <a:buNone/>
              <a:defRPr sz="1800" b="1"/>
            </a:lvl4pPr>
            <a:lvl5pPr marL="2036552" indent="0">
              <a:buNone/>
              <a:defRPr sz="1800" b="1"/>
            </a:lvl5pPr>
            <a:lvl6pPr marL="2545690" indent="0">
              <a:buNone/>
              <a:defRPr sz="1800" b="1"/>
            </a:lvl6pPr>
            <a:lvl7pPr marL="3054828" indent="0">
              <a:buNone/>
              <a:defRPr sz="1800" b="1"/>
            </a:lvl7pPr>
            <a:lvl8pPr marL="3563965" indent="0">
              <a:buNone/>
              <a:defRPr sz="1800" b="1"/>
            </a:lvl8pPr>
            <a:lvl9pPr marL="4073103" indent="0">
              <a:buNone/>
              <a:defRPr sz="18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5303877" y="2340508"/>
            <a:ext cx="4615062" cy="4252208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FF1D260-937F-4E1E-A16E-BB9076C598E2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A01842C-B9BF-46F4-BD80-ED29B5610A4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D20D8B6-3601-478B-8677-2BF3A16705EC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1375ADA-4AD5-43EE-9761-CB4BE94491C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1A2376E-F690-4BBB-B1FD-8B5C33908D7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BDF2CC1-9645-476D-9664-8A7A58CA27CE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22050" y="293844"/>
            <a:ext cx="3435013" cy="1250549"/>
          </a:xfrm>
        </p:spPr>
        <p:txBody>
          <a:bodyPr anchor="b"/>
          <a:lstStyle>
            <a:lvl1pPr algn="l">
              <a:defRPr sz="22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082136" y="293846"/>
            <a:ext cx="5836802" cy="6298870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522050" y="1544394"/>
            <a:ext cx="3435013" cy="5048323"/>
          </a:xfrm>
        </p:spPr>
        <p:txBody>
          <a:bodyPr/>
          <a:lstStyle>
            <a:lvl1pPr marL="0" indent="0">
              <a:buNone/>
              <a:defRPr sz="1600"/>
            </a:lvl1pPr>
            <a:lvl2pPr marL="509138" indent="0">
              <a:buNone/>
              <a:defRPr sz="1300"/>
            </a:lvl2pPr>
            <a:lvl3pPr marL="1018276" indent="0">
              <a:buNone/>
              <a:defRPr sz="1100"/>
            </a:lvl3pPr>
            <a:lvl4pPr marL="1527414" indent="0">
              <a:buNone/>
              <a:defRPr sz="1000"/>
            </a:lvl4pPr>
            <a:lvl5pPr marL="2036552" indent="0">
              <a:buNone/>
              <a:defRPr sz="1000"/>
            </a:lvl5pPr>
            <a:lvl6pPr marL="2545690" indent="0">
              <a:buNone/>
              <a:defRPr sz="1000"/>
            </a:lvl6pPr>
            <a:lvl7pPr marL="3054828" indent="0">
              <a:buNone/>
              <a:defRPr sz="1000"/>
            </a:lvl7pPr>
            <a:lvl8pPr marL="3563965" indent="0">
              <a:buNone/>
              <a:defRPr sz="1000"/>
            </a:lvl8pPr>
            <a:lvl9pPr marL="40731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6DBDF49-62F5-476C-90B4-B11FF4B8233E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C213E54-076F-4807-B379-F586129DC4F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046507" y="5166202"/>
            <a:ext cx="6264593" cy="609899"/>
          </a:xfrm>
        </p:spPr>
        <p:txBody>
          <a:bodyPr anchor="b"/>
          <a:lstStyle>
            <a:lvl1pPr algn="l">
              <a:defRPr sz="22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046507" y="659442"/>
            <a:ext cx="6264593" cy="4428173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09138" indent="0">
              <a:buNone/>
              <a:defRPr sz="3100"/>
            </a:lvl2pPr>
            <a:lvl3pPr marL="1018276" indent="0">
              <a:buNone/>
              <a:defRPr sz="2700"/>
            </a:lvl3pPr>
            <a:lvl4pPr marL="1527414" indent="0">
              <a:buNone/>
              <a:defRPr sz="2200"/>
            </a:lvl4pPr>
            <a:lvl5pPr marL="2036552" indent="0">
              <a:buNone/>
              <a:defRPr sz="2200"/>
            </a:lvl5pPr>
            <a:lvl6pPr marL="2545690" indent="0">
              <a:buNone/>
              <a:defRPr sz="2200"/>
            </a:lvl6pPr>
            <a:lvl7pPr marL="3054828" indent="0">
              <a:buNone/>
              <a:defRPr sz="2200"/>
            </a:lvl7pPr>
            <a:lvl8pPr marL="3563965" indent="0">
              <a:buNone/>
              <a:defRPr sz="2200"/>
            </a:lvl8pPr>
            <a:lvl9pPr marL="4073103" indent="0">
              <a:buNone/>
              <a:defRPr sz="22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046507" y="5776101"/>
            <a:ext cx="6264593" cy="866158"/>
          </a:xfrm>
        </p:spPr>
        <p:txBody>
          <a:bodyPr/>
          <a:lstStyle>
            <a:lvl1pPr marL="0" indent="0">
              <a:buNone/>
              <a:defRPr sz="1600"/>
            </a:lvl1pPr>
            <a:lvl2pPr marL="509138" indent="0">
              <a:buNone/>
              <a:defRPr sz="1300"/>
            </a:lvl2pPr>
            <a:lvl3pPr marL="1018276" indent="0">
              <a:buNone/>
              <a:defRPr sz="1100"/>
            </a:lvl3pPr>
            <a:lvl4pPr marL="1527414" indent="0">
              <a:buNone/>
              <a:defRPr sz="1000"/>
            </a:lvl4pPr>
            <a:lvl5pPr marL="2036552" indent="0">
              <a:buNone/>
              <a:defRPr sz="1000"/>
            </a:lvl5pPr>
            <a:lvl6pPr marL="2545690" indent="0">
              <a:buNone/>
              <a:defRPr sz="1000"/>
            </a:lvl6pPr>
            <a:lvl7pPr marL="3054828" indent="0">
              <a:buNone/>
              <a:defRPr sz="1000"/>
            </a:lvl7pPr>
            <a:lvl8pPr marL="3563965" indent="0">
              <a:buNone/>
              <a:defRPr sz="1000"/>
            </a:lvl8pPr>
            <a:lvl9pPr marL="40731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CCB5298-AFBB-4624-BAB7-63786C99431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C682F16-007B-418A-9543-0E23980E6D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9446E4D-EC63-44B2-9DC5-A682B4DF6FCA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B3B2B24-20F7-4F8C-8325-2A3565AB5C7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7569716" y="295554"/>
            <a:ext cx="2349222" cy="6297162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522050" y="295554"/>
            <a:ext cx="6873650" cy="6297162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9C83CD1-22E4-4361-A838-0FEB9685A308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B14E30E-192A-4465-ACBC-C06659E3962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lum/>
          </a:blip>
          <a:srcRect l="10317" t="0" r="10317" b="0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5494214"/>
            <a:ext cx="10440988" cy="1886074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0" y="0"/>
            <a:ext cx="10440988" cy="5494214"/>
          </a:xfrm>
          <a:prstGeom prst="rect">
            <a:avLst/>
          </a:prstGeom>
          <a:gradFill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0" y="4055289"/>
            <a:ext cx="10440988" cy="246009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 bwMode="auto">
          <a:xfrm>
            <a:off x="0" y="1722067"/>
            <a:ext cx="10440988" cy="5494214"/>
          </a:xfrm>
          <a:prstGeom prst="ellipse">
            <a:avLst/>
          </a:prstGeom>
          <a:gradFill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2047650" y="4705140"/>
            <a:ext cx="7436248" cy="1230048"/>
          </a:xfrm>
          <a:prstGeom prst="rect">
            <a:avLst/>
          </a:prstGeom>
          <a:effectLst/>
        </p:spPr>
        <p:txBody>
          <a:bodyPr vert="horz" lIns="101828" tIns="50914" rIns="101828" bIns="50914" rtlCol="0" anchor="t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05123" y="788027"/>
            <a:ext cx="7308692" cy="3739346"/>
          </a:xfrm>
          <a:prstGeom prst="rect">
            <a:avLst/>
          </a:prstGeom>
        </p:spPr>
        <p:txBody>
          <a:bodyPr vert="horz" lIns="101828" tIns="50914" rIns="101828" bIns="50914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047667" y="6642260"/>
            <a:ext cx="2871272" cy="392932"/>
          </a:xfrm>
          <a:prstGeom prst="rect">
            <a:avLst/>
          </a:prstGeom>
        </p:spPr>
        <p:txBody>
          <a:bodyPr vert="horz" lIns="101828" tIns="50914" rIns="101828" bIns="50914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FCDC87C-45EF-42AB-9077-BDBD38AC74BF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522049" y="6642260"/>
            <a:ext cx="3828363" cy="392932"/>
          </a:xfrm>
          <a:prstGeom prst="rect">
            <a:avLst/>
          </a:prstGeom>
        </p:spPr>
        <p:txBody>
          <a:bodyPr vert="horz" lIns="101828" tIns="50914" rIns="101828" bIns="50914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4350411" y="6642260"/>
            <a:ext cx="2088198" cy="392932"/>
          </a:xfrm>
          <a:prstGeom prst="rect">
            <a:avLst/>
          </a:prstGeom>
        </p:spPr>
        <p:txBody>
          <a:bodyPr vert="horz" lIns="101828" tIns="50914" rIns="101828" bIns="50914" rtlCol="0" anchor="ctr"/>
          <a:lstStyle>
            <a:lvl1pPr algn="ctr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9F4ECE8D-7B33-4502-A436-6848D8E0447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6397" indent="-356397" algn="r" defTabSz="1018276">
        <a:spcBef>
          <a:spcPts val="0"/>
        </a:spcBef>
        <a:buClr>
          <a:schemeClr val="accent6">
            <a:lumMod val="75000"/>
          </a:schemeClr>
        </a:buClr>
        <a:buSzPct val="128000"/>
        <a:buFont typeface="Georgia"/>
        <a:buChar char="*"/>
        <a:defRPr sz="5100" b="1" i="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54569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2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0966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2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6447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20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21931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7779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53262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189293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45690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881721" indent="-203655" algn="l" defTabSz="1018276">
        <a:spcBef>
          <a:spcPts val="0"/>
        </a:spcBef>
        <a:spcAft>
          <a:spcPts val="334"/>
        </a:spcAft>
        <a:buClr>
          <a:schemeClr val="accent6">
            <a:lumMod val="75000"/>
          </a:schemeClr>
        </a:buClr>
        <a:buSzPct val="130000"/>
        <a:buFont typeface="Georgia"/>
        <a:buChar char="*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09138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018276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527414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36552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45690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3054828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563965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4073103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alphaModFix amt="20000"/>
            <a:lum/>
          </a:blip>
          <a:srcRect l="5357" t="0" r="5355" b="0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22287" y="295274"/>
            <a:ext cx="9396412" cy="1230313"/>
          </a:xfrm>
          <a:prstGeom prst="rect">
            <a:avLst/>
          </a:prstGeom>
          <a:noFill/>
          <a:ln>
            <a:noFill/>
          </a:ln>
        </p:spPr>
        <p:txBody>
          <a:bodyPr vert="horz" wrap="square" lIns="101828" tIns="50914" rIns="101828" bIns="50914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22287" y="1722438"/>
            <a:ext cx="9396412" cy="487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101828" tIns="50914" rIns="101828" bIns="50914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522287" y="6840538"/>
            <a:ext cx="2435225" cy="392112"/>
          </a:xfrm>
          <a:prstGeom prst="rect">
            <a:avLst/>
          </a:prstGeom>
        </p:spPr>
        <p:txBody>
          <a:bodyPr vert="horz" lIns="101828" tIns="50914" rIns="101828" bIns="50914" rtlCol="0" anchor="ctr"/>
          <a:lstStyle>
            <a:lvl1pPr algn="l" defTabSz="1018276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CDC87C-45EF-42AB-9077-BDBD38AC74B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567113" y="6840538"/>
            <a:ext cx="3306762" cy="392112"/>
          </a:xfrm>
          <a:prstGeom prst="rect">
            <a:avLst/>
          </a:prstGeom>
        </p:spPr>
        <p:txBody>
          <a:bodyPr vert="horz" lIns="101828" tIns="50914" rIns="101828" bIns="50914" rtlCol="0" anchor="ctr"/>
          <a:lstStyle>
            <a:lvl1pPr algn="ctr" defTabSz="1018276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7483475" y="6840538"/>
            <a:ext cx="2435225" cy="392112"/>
          </a:xfrm>
          <a:prstGeom prst="rect">
            <a:avLst/>
          </a:prstGeom>
        </p:spPr>
        <p:txBody>
          <a:bodyPr vert="horz" lIns="101828" tIns="50914" rIns="101828" bIns="50914" rtlCol="0" anchor="ctr"/>
          <a:lstStyle>
            <a:lvl1pPr algn="r" defTabSz="1018276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4ECE8D-7B33-4502-A436-6848D8E0447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2pPr>
      <a:lvl3pPr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3pPr>
      <a:lvl4pPr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4pPr>
      <a:lvl5pPr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5pPr>
      <a:lvl6pPr marL="457200"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6pPr>
      <a:lvl7pPr marL="914400"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7pPr>
      <a:lvl8pPr marL="1371600"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8pPr>
      <a:lvl9pPr marL="1828800" algn="ctr" defTabSz="1017588">
        <a:spcBef>
          <a:spcPts val="0"/>
        </a:spcBef>
        <a:spcAft>
          <a:spcPts val="0"/>
        </a:spcAft>
        <a:defRPr sz="4900">
          <a:solidFill>
            <a:schemeClr val="tx1"/>
          </a:solidFill>
          <a:latin typeface="Calibri"/>
        </a:defRPr>
      </a:lvl9pPr>
    </p:titleStyle>
    <p:bodyStyle>
      <a:lvl1pPr marL="381000" indent="-381000" algn="l" defTabSz="1017588">
        <a:spcBef>
          <a:spcPts val="0"/>
        </a:spcBef>
        <a:spcAft>
          <a:spcPts val="0"/>
        </a:spcAft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317500" algn="l" defTabSz="1017588">
        <a:spcBef>
          <a:spcPts val="0"/>
        </a:spcBef>
        <a:spcAft>
          <a:spcPts val="0"/>
        </a:spcAft>
        <a:buFont typeface="Arial"/>
        <a:buChar char="–"/>
        <a:defRPr sz="3100">
          <a:solidFill>
            <a:schemeClr val="tx1"/>
          </a:solidFill>
          <a:latin typeface="+mn-lt"/>
          <a:ea typeface="+mn-ea"/>
          <a:cs typeface="+mn-cs"/>
        </a:defRPr>
      </a:lvl2pPr>
      <a:lvl3pPr marL="1271587" indent="-254000" algn="l" defTabSz="1017588">
        <a:spcBef>
          <a:spcPts val="0"/>
        </a:spcBef>
        <a:spcAft>
          <a:spcPts val="0"/>
        </a:spcAft>
        <a:buFont typeface="Arial"/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3pPr>
      <a:lvl4pPr marL="1781175" indent="-254000" algn="l" defTabSz="1017588">
        <a:spcBef>
          <a:spcPts val="0"/>
        </a:spcBef>
        <a:spcAft>
          <a:spcPts val="0"/>
        </a:spcAft>
        <a:buFont typeface="Arial"/>
        <a:buChar char="–"/>
        <a:defRPr sz="2200">
          <a:solidFill>
            <a:schemeClr val="tx1"/>
          </a:solidFill>
          <a:latin typeface="+mn-lt"/>
          <a:ea typeface="+mn-ea"/>
          <a:cs typeface="+mn-cs"/>
        </a:defRPr>
      </a:lvl4pPr>
      <a:lvl5pPr marL="2290763" indent="-254000" algn="l" defTabSz="1017588">
        <a:spcBef>
          <a:spcPts val="0"/>
        </a:spcBef>
        <a:spcAft>
          <a:spcPts val="0"/>
        </a:spcAft>
        <a:buFont typeface="Arial"/>
        <a:buChar char="»"/>
        <a:defRPr sz="2200">
          <a:solidFill>
            <a:schemeClr val="tx1"/>
          </a:solidFill>
          <a:latin typeface="+mn-lt"/>
          <a:ea typeface="+mn-ea"/>
          <a:cs typeface="+mn-cs"/>
        </a:defRPr>
      </a:lvl5pPr>
      <a:lvl6pPr marL="2800259" indent="-254569" algn="l" defTabSz="1018276">
        <a:spcBef>
          <a:spcPts val="0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6pPr>
      <a:lvl7pPr marL="3309396" indent="-254569" algn="l" defTabSz="1018276">
        <a:spcBef>
          <a:spcPts val="0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7pPr>
      <a:lvl8pPr marL="3818534" indent="-254569" algn="l" defTabSz="1018276">
        <a:spcBef>
          <a:spcPts val="0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8pPr>
      <a:lvl9pPr marL="4327672" indent="-254569" algn="l" defTabSz="1018276">
        <a:spcBef>
          <a:spcPts val="0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09138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018276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527414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36552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45690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3054828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563965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4073103" algn="l" defTabSz="1018276">
        <a:defRPr sz="20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 /><Relationship Id="rId3" Type="http://schemas.microsoft.com/office/2007/relationships/diagramDrawing" Target="../diagrams/drawing1.xml" /><Relationship Id="rId4" Type="http://schemas.openxmlformats.org/officeDocument/2006/relationships/diagramColors" Target="../diagrams/colors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Relationship Id="rId7" Type="http://schemas.openxmlformats.org/officeDocument/2006/relationships/diagramData" Target="../diagrams/data2.xml" /><Relationship Id="rId8" Type="http://schemas.microsoft.com/office/2007/relationships/diagramDrawing" Target="../diagrams/drawing2.xml" /><Relationship Id="rId9" Type="http://schemas.openxmlformats.org/officeDocument/2006/relationships/diagramColors" Target="../diagrams/colors2.xml" /><Relationship Id="rId10" Type="http://schemas.openxmlformats.org/officeDocument/2006/relationships/diagramLayout" Target="../diagrams/layout2.xml" /><Relationship Id="rId11" Type="http://schemas.openxmlformats.org/officeDocument/2006/relationships/diagramQuickStyle" Target="../diagrams/quickStyle2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 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 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 flipH="1">
            <a:off x="793" y="2285417"/>
            <a:ext cx="10440990" cy="2304256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rgbClr val="60D5C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50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792" y="2461797"/>
            <a:ext cx="10454664" cy="201204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>
                <a:ln w="9525">
                  <a:noFill/>
                  <a:prstDash val="solid"/>
                </a:ln>
                <a:solidFill>
                  <a:schemeClr val="bg1"/>
                </a:solidFill>
                <a:latin typeface="Arial"/>
              </a:rPr>
              <a:t>ИТОГИ СОЦИАЛЬНО-ЭКОНОМИЧЕСКОГО РАЗВИТИЯ 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ru-RU" sz="2800" b="1">
                <a:ln w="9525">
                  <a:noFill/>
                  <a:prstDash val="solid"/>
                </a:ln>
                <a:solidFill>
                  <a:schemeClr val="bg1"/>
                </a:solidFill>
                <a:latin typeface="Arial"/>
              </a:rPr>
              <a:t>ГОРОДА МЕГИОНА ХМАО-ЮГРЫ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ru-RU" sz="2800" b="1">
                <a:ln w="9525">
                  <a:noFill/>
                  <a:prstDash val="solid"/>
                </a:ln>
                <a:solidFill>
                  <a:schemeClr val="bg1"/>
                </a:solidFill>
                <a:latin typeface="Arial"/>
              </a:rPr>
              <a:t>ЗА ЯНВАРЬ-СЕНТЯБРЬ 202</a:t>
            </a:r>
            <a:r>
              <a:rPr lang="ru-RU" sz="2800" b="1">
                <a:ln w="9525">
                  <a:noFill/>
                  <a:prstDash val="solid"/>
                </a:ln>
                <a:solidFill>
                  <a:schemeClr val="bg1"/>
                </a:solidFill>
                <a:latin typeface="Arial"/>
              </a:rPr>
              <a:t>6 ГОДА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5628775" y="577950"/>
            <a:ext cx="4825433" cy="498427"/>
          </a:xfrm>
          <a:prstGeom prst="rect">
            <a:avLst/>
          </a:prstGeom>
          <a:noFill/>
        </p:spPr>
        <p:txBody>
          <a:bodyPr lIns="101828" tIns="50914" rIns="101828" bIns="50914">
            <a:spAutoFit/>
          </a:bodyPr>
          <a:lstStyle/>
          <a:p>
            <a:pPr algn="ctr" defTabSz="1018276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Объем отгруженной продукции</a:t>
            </a:r>
            <a:endParaRPr/>
          </a:p>
          <a:p>
            <a:pPr algn="ctr" defTabSz="1018276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За 2025</a:t>
            </a:r>
            <a:r>
              <a:rPr lang="en-US" sz="13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-202</a:t>
            </a:r>
            <a:r>
              <a:rPr lang="ru-RU" sz="13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6 годы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87433" y="737811"/>
            <a:ext cx="5398578" cy="1006199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За январь-сентябрь 2026 года объем отгруженных товаров собственного производства, выполненных работ и услуг собственными силами   по видам экономической деятельности организаций (без субъектов малого предпринимательства) составил 15 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112,5</a:t>
            </a:r>
            <a:r>
              <a:rPr lang="en-US" sz="120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млн рублей, что в действующих ценах составляет 119</a:t>
            </a:r>
            <a:r>
              <a:rPr lang="en-US" sz="120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9% к аналогичному периоду 2025 года.</a:t>
            </a:r>
            <a:endParaRPr/>
          </a:p>
        </p:txBody>
      </p:sp>
      <p:graphicFrame>
        <p:nvGraphicFramePr>
          <p:cNvPr id="5" name="Таблица 4"/>
          <p:cNvGraphicFramePr>
            <a:graphicFrameLocks xmlns:a="http://schemas.openxmlformats.org/drawingml/2006/main" noGrp="1"/>
          </p:cNvGraphicFramePr>
          <p:nvPr/>
        </p:nvGraphicFramePr>
        <p:xfrm>
          <a:off x="6084590" y="1322591"/>
          <a:ext cx="4248472" cy="514883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{5A111915-BE36-4E01-A7E5-04B1672EAD32}</a:tableStyleId>
              </a:tblPr>
              <a:tblGrid>
                <a:gridCol w="1512168"/>
                <a:gridCol w="173492"/>
                <a:gridCol w="983302"/>
                <a:gridCol w="948593"/>
                <a:gridCol w="126861"/>
                <a:gridCol w="504056"/>
              </a:tblGrid>
              <a:tr h="44116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Показатели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Январь-сентябрь    20</a:t>
                      </a:r>
                      <a:r>
                        <a:rPr lang="en-US" sz="9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9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года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Январь</a:t>
                      </a:r>
                      <a:r>
                        <a:rPr lang="en-US" sz="9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ru-RU" sz="9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сентябрь 2026 года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134303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Всего объем отгруженных товаров собственного производства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12 608,2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15 112,5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119,9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252354">
                <a:tc gridSpan="6">
                  <a:txBody>
                    <a:bodyPr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 том числе по видам экономической деятельности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11822">
                <a:tc gridSpan="2">
                  <a:txBody>
                    <a:bodyPr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добыча полезных ископаемых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7 165,2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10 012,8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139,7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27945">
                <a:tc gridSpan="2">
                  <a:txBody>
                    <a:bodyPr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обрабатывающие производства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1 582,5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1 585,1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100,2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019694">
                <a:tc gridSpan="2">
                  <a:txBody>
                    <a:bodyPr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обеспечение  электрической энергией, газом и паром;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3 400,8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2 972,9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87,4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039584">
                <a:tc gridSpan="2">
                  <a:txBody>
                    <a:bodyPr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водоснабжение, водоотведение, организация сбора и утилизации отходов 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459,7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541,7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117,8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</a:tbl>
          </a:graphicData>
        </a:graphic>
      </p:graphicFrame>
      <p:graphicFrame>
        <p:nvGraphicFramePr>
          <p:cNvPr id="9" name="Схема 8"/>
          <p:cNvGraphicFramePr>
            <a:graphicFrameLocks xmlns:a="http://schemas.openxmlformats.org/drawingml/2006/main"/>
          </p:cNvGraphicFramePr>
          <p:nvPr/>
        </p:nvGraphicFramePr>
        <p:xfrm>
          <a:off x="200823" y="2105968"/>
          <a:ext cx="5538333" cy="5184576"/>
          <a:chOff x="0" y="0"/>
          <a:chExt cx="5538333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5" r:qs="rId6" r:cs="rId4"/>
          </a:graphicData>
        </a:graphic>
      </p:graphicFrame>
      <p:grpSp>
        <p:nvGrpSpPr>
          <p:cNvPr id="6" name="Группа 5"/>
          <p:cNvGrpSpPr/>
          <p:nvPr/>
        </p:nvGrpSpPr>
        <p:grpSpPr bwMode="auto">
          <a:xfrm>
            <a:off x="-2" y="17736"/>
            <a:ext cx="10440990" cy="470617"/>
            <a:chOff x="-2" y="274400"/>
            <a:chExt cx="10440990" cy="470617"/>
          </a:xfrm>
        </p:grpSpPr>
        <p:sp>
          <p:nvSpPr>
            <p:cNvPr id="7" name="Прямоугольник 6"/>
            <p:cNvSpPr/>
            <p:nvPr/>
          </p:nvSpPr>
          <p:spPr bwMode="auto">
            <a:xfrm flipH="1">
              <a:off x="-2" y="302671"/>
              <a:ext cx="10440990" cy="442346"/>
            </a:xfrm>
            <a:prstGeom prst="rect">
              <a:avLst/>
            </a:prstGeom>
            <a:gradFill>
              <a:gsLst>
                <a:gs pos="70000">
                  <a:srgbClr val="00B050"/>
                </a:gs>
                <a:gs pos="100000">
                  <a:srgbClr val="60D5C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5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1322947" y="274400"/>
              <a:ext cx="2674130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i="1">
                  <a:ln w="9525">
                    <a:noFill/>
                    <a:prstDash val="solid"/>
                  </a:ln>
                  <a:solidFill>
                    <a:schemeClr val="bg1"/>
                  </a:solidFill>
                  <a:latin typeface="DIN Pro Bold"/>
                  <a:cs typeface="DIN Pro Bold"/>
                </a:rPr>
                <a:t>Промышленность</a:t>
              </a:r>
              <a:endParaRPr/>
            </a:p>
          </p:txBody>
        </p:sp>
      </p:grpSp>
      <p:graphicFrame>
        <p:nvGraphicFramePr>
          <p:cNvPr id="1262827482" name="Схема 8"/>
          <p:cNvGraphicFramePr>
            <a:graphicFrameLocks xmlns:a="http://schemas.openxmlformats.org/drawingml/2006/main"/>
          </p:cNvGraphicFramePr>
          <p:nvPr/>
        </p:nvGraphicFramePr>
        <p:xfrm>
          <a:off x="353223" y="2258367"/>
          <a:ext cx="5538332" cy="5184576"/>
          <a:chOff x="0" y="0"/>
          <a:chExt cx="55383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10" r:qs="rId11" r:cs="rId9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3370469" name="TextBox 2"/>
          <p:cNvSpPr txBox="1"/>
          <p:nvPr/>
        </p:nvSpPr>
        <p:spPr bwMode="auto">
          <a:xfrm>
            <a:off x="100719" y="613953"/>
            <a:ext cx="5910153" cy="6861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По предварительной оценке, объем инвестиций в основной капитал, освоенных крупными и средними предприятиями города Мегиона за январь-сентябрь 2026 года составил</a:t>
            </a:r>
            <a:r>
              <a:rPr lang="en-US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25</a:t>
            </a:r>
            <a:r>
              <a:rPr lang="en-US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463,7  млн рублей, или 105,1</a:t>
            </a:r>
            <a:r>
              <a:rPr lang="ru-RU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% к 20</a:t>
            </a:r>
            <a:r>
              <a:rPr lang="en-US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2</a:t>
            </a:r>
            <a:r>
              <a:rPr lang="ru-RU" sz="13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5 году.</a:t>
            </a:r>
            <a:endParaRPr/>
          </a:p>
        </p:txBody>
      </p:sp>
      <p:sp>
        <p:nvSpPr>
          <p:cNvPr id="387092114" name="TextBox 3"/>
          <p:cNvSpPr txBox="1"/>
          <p:nvPr/>
        </p:nvSpPr>
        <p:spPr bwMode="auto">
          <a:xfrm>
            <a:off x="107919" y="3996090"/>
            <a:ext cx="5867314" cy="7318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>
                <a:latin typeface="Times New Roman"/>
                <a:cs typeface="Times New Roman"/>
              </a:rPr>
              <a:t>За январь-сентябрь 2026 года на территории города Мегиона введено в действие </a:t>
            </a:r>
            <a:r>
              <a:rPr lang="ru-RU" sz="1400">
                <a:latin typeface="Times New Roman"/>
                <a:cs typeface="Times New Roman"/>
              </a:rPr>
              <a:t>25 индивидуальных жилых домов общей площадью </a:t>
            </a:r>
            <a:r>
              <a:rPr lang="ru-RU" sz="1400">
                <a:latin typeface="Times New Roman"/>
                <a:cs typeface="Times New Roman"/>
              </a:rPr>
              <a:t>2,3 тыс. кв.м.  </a:t>
            </a:r>
            <a:endParaRPr/>
          </a:p>
        </p:txBody>
      </p:sp>
      <p:sp>
        <p:nvSpPr>
          <p:cNvPr id="407542036" name="Прямоугольник 4"/>
          <p:cNvSpPr/>
          <p:nvPr/>
        </p:nvSpPr>
        <p:spPr bwMode="auto">
          <a:xfrm>
            <a:off x="62415" y="3086982"/>
            <a:ext cx="5894019" cy="9452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Объем выполненных работ по виду экономической деятельности «Строительство»  за январь-сентябрь 2026 года, по предварительной оценке,  составил 3 317,7</a:t>
            </a:r>
            <a:r>
              <a:rPr lang="ru-RU" sz="14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 млн рублей,</a:t>
            </a:r>
            <a:r>
              <a:rPr lang="en-US" sz="14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4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или </a:t>
            </a:r>
            <a:r>
              <a:rPr lang="ru-RU" sz="140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147,3% к аналогичному периоду прошлого года.</a:t>
            </a:r>
            <a:endParaRPr/>
          </a:p>
        </p:txBody>
      </p:sp>
      <p:graphicFrame>
        <p:nvGraphicFramePr>
          <p:cNvPr id="446280207" name=""/>
          <p:cNvGraphicFramePr>
            <a:graphicFrameLocks xmlns:a="http://schemas.openxmlformats.org/drawingml/2006/main"/>
          </p:cNvGraphicFramePr>
          <p:nvPr/>
        </p:nvGraphicFramePr>
        <p:xfrm>
          <a:off x="76623" y="4903065"/>
          <a:ext cx="5853979" cy="2662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91226148" name="Группа 11"/>
          <p:cNvGrpSpPr/>
          <p:nvPr/>
        </p:nvGrpSpPr>
        <p:grpSpPr bwMode="auto">
          <a:xfrm>
            <a:off x="62415" y="1563335"/>
            <a:ext cx="5848776" cy="1567307"/>
            <a:chOff x="0" y="0"/>
            <a:chExt cx="5848776" cy="1567307"/>
          </a:xfrm>
        </p:grpSpPr>
        <p:sp>
          <p:nvSpPr>
            <p:cNvPr id="263832386" name="Прямоугольник 12"/>
            <p:cNvSpPr/>
            <p:nvPr/>
          </p:nvSpPr>
          <p:spPr bwMode="auto">
            <a:xfrm flipH="1">
              <a:off x="0" y="0"/>
              <a:ext cx="5822389" cy="1567308"/>
            </a:xfrm>
            <a:prstGeom prst="rect">
              <a:avLst/>
            </a:prstGeom>
            <a:gradFill>
              <a:gsLst>
                <a:gs pos="70000">
                  <a:srgbClr val="248FDB"/>
                </a:gs>
                <a:gs pos="100000">
                  <a:srgbClr val="60D5C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100"/>
            </a:p>
          </p:txBody>
        </p:sp>
        <p:sp>
          <p:nvSpPr>
            <p:cNvPr id="1326250628" name="Прямоугольник 13"/>
            <p:cNvSpPr/>
            <p:nvPr/>
          </p:nvSpPr>
          <p:spPr bwMode="auto">
            <a:xfrm>
              <a:off x="23931" y="22062"/>
              <a:ext cx="5824844" cy="137196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ru-RU" sz="1400">
                  <a:solidFill>
                    <a:schemeClr val="bg1"/>
                  </a:solidFill>
                  <a:latin typeface="Times New Roman"/>
                  <a:cs typeface="Times New Roman"/>
                </a:rPr>
                <a:t>Основную долю в структуре инвестиций по источникам финансирования занимают собственные средства предприятий – более 99% от общего объема инвестиций.</a:t>
              </a:r>
              <a:endParaRPr/>
            </a:p>
            <a:p>
              <a:pPr algn="just">
                <a:defRPr/>
              </a:pPr>
              <a:r>
                <a:rPr lang="ru-RU" sz="1400">
                  <a:solidFill>
                    <a:schemeClr val="bg1"/>
                  </a:solidFill>
                  <a:latin typeface="Times New Roman"/>
                  <a:cs typeface="Times New Roman"/>
                </a:rPr>
                <a:t>Средства, главным образом, направлялись на строительство и ремонт зданий и сооружений, приобретение машин и оборудования. 	</a:t>
              </a:r>
              <a:endParaRPr/>
            </a:p>
            <a:p>
              <a:pPr algn="just">
                <a:defRPr/>
              </a:pPr>
              <a:endParaRPr lang="ru-RU" sz="14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1553653293" name="Прямоугольник 26"/>
          <p:cNvSpPr/>
          <p:nvPr/>
        </p:nvSpPr>
        <p:spPr bwMode="auto">
          <a:xfrm flipH="1">
            <a:off x="1260054" y="38055"/>
            <a:ext cx="9194180" cy="442344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rgbClr val="60D5C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2400" b="1" i="1">
                <a:ln w="9525">
                  <a:noFill/>
                  <a:prstDash val="solid"/>
                </a:ln>
                <a:solidFill>
                  <a:schemeClr val="bg1"/>
                </a:solidFill>
                <a:latin typeface="DIN Pro Bold"/>
                <a:cs typeface="DIN Pro Bold"/>
              </a:rPr>
              <a:t>Инвестиции и строительство</a:t>
            </a:r>
            <a:endParaRPr/>
          </a:p>
        </p:txBody>
      </p:sp>
      <p:grpSp>
        <p:nvGrpSpPr>
          <p:cNvPr id="1781837996" name="Группа 27"/>
          <p:cNvGrpSpPr/>
          <p:nvPr/>
        </p:nvGrpSpPr>
        <p:grpSpPr bwMode="auto">
          <a:xfrm>
            <a:off x="6102329" y="4378516"/>
            <a:ext cx="4662779" cy="1831906"/>
            <a:chOff x="6146740" y="2374011"/>
            <a:chExt cx="4045979" cy="5012506"/>
          </a:xfrm>
        </p:grpSpPr>
        <p:sp>
          <p:nvSpPr>
            <p:cNvPr id="1085721479" name="Скругленный прямоугольник 28"/>
            <p:cNvSpPr/>
            <p:nvPr/>
          </p:nvSpPr>
          <p:spPr bwMode="auto">
            <a:xfrm>
              <a:off x="6146740" y="2374011"/>
              <a:ext cx="3679142" cy="5012506"/>
            </a:xfrm>
            <a:prstGeom prst="roundRect">
              <a:avLst>
                <a:gd name="adj" fmla="val 12668"/>
              </a:avLst>
            </a:prstGeom>
            <a:solidFill>
              <a:srgbClr val="DCC5ED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45785">
                <a:defRPr/>
              </a:pPr>
              <a:endParaRPr lang="ru-RU" sz="14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53086125" name="Прямоугольник 29"/>
            <p:cNvSpPr/>
            <p:nvPr/>
          </p:nvSpPr>
          <p:spPr bwMode="auto">
            <a:xfrm>
              <a:off x="6241204" y="2374013"/>
              <a:ext cx="3368655" cy="277293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indent="360000" algn="just">
                <a:defRPr/>
              </a:pPr>
              <a:endParaRPr lang="ru-RU" sz="1400">
                <a:latin typeface="Times New Roman"/>
                <a:cs typeface="Times New Roman"/>
              </a:endParaRPr>
            </a:p>
            <a:p>
              <a:pPr indent="360000" algn="just">
                <a:defRPr/>
              </a:pPr>
              <a:endParaRPr lang="ru-RU" sz="1400">
                <a:latin typeface="Times New Roman"/>
                <a:cs typeface="Times New Roman"/>
              </a:endParaRPr>
            </a:p>
            <a:p>
              <a:pPr indent="360000" algn="just">
                <a:defRPr/>
              </a:pPr>
              <a:r>
                <a:rPr lang="ru-RU" sz="1600">
                  <a:latin typeface="Times New Roman"/>
                  <a:cs typeface="Times New Roman"/>
                </a:rPr>
                <a:t>Информация об инвестиционной деятельности размещается на региональном портале «Карта развития Югры». </a:t>
              </a:r>
              <a:endParaRPr/>
            </a:p>
          </p:txBody>
        </p:sp>
        <p:sp>
          <p:nvSpPr>
            <p:cNvPr id="1680737437" name="Прямоугольник 30"/>
            <p:cNvSpPr/>
            <p:nvPr/>
          </p:nvSpPr>
          <p:spPr bwMode="auto">
            <a:xfrm>
              <a:off x="6339529" y="5491536"/>
              <a:ext cx="3853189" cy="56590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indent="360000" algn="just">
                <a:defRPr/>
              </a:pPr>
              <a:endParaRPr lang="ru-RU" sz="140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</p:grpSp>
      <p:pic>
        <p:nvPicPr>
          <p:cNvPr id="631291546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08660" y="1180768"/>
            <a:ext cx="4163567" cy="2293350"/>
          </a:xfrm>
          <a:prstGeom prst="rect">
            <a:avLst/>
          </a:prstGeom>
        </p:spPr>
      </p:pic>
      <p:sp>
        <p:nvSpPr>
          <p:cNvPr id="1418134567" name=""/>
          <p:cNvSpPr txBox="1"/>
          <p:nvPr/>
        </p:nvSpPr>
        <p:spPr bwMode="auto">
          <a:xfrm flipH="0" flipV="0">
            <a:off x="62411" y="5257800"/>
            <a:ext cx="1900015" cy="457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0">
                <a:latin typeface="Times New Roman"/>
                <a:ea typeface="Times New Roman"/>
                <a:cs typeface="Times New Roman"/>
              </a:rPr>
              <a:t>Январь-сентябрь          </a:t>
            </a:r>
            <a:r>
              <a:rPr sz="1200" b="0">
                <a:latin typeface="Times New Roman"/>
                <a:ea typeface="Times New Roman"/>
                <a:cs typeface="Times New Roman"/>
              </a:rPr>
              <a:t>2026 </a:t>
            </a:r>
            <a:r>
              <a:rPr sz="1200" b="0">
                <a:latin typeface="Times New Roman"/>
                <a:ea typeface="Times New Roman"/>
                <a:cs typeface="Times New Roman"/>
              </a:rPr>
              <a:t>года</a:t>
            </a:r>
            <a:endParaRPr sz="1100" b="1">
              <a:latin typeface="Times New Roman"/>
              <a:cs typeface="Times New Roman"/>
            </a:endParaRPr>
          </a:p>
        </p:txBody>
      </p:sp>
      <p:sp>
        <p:nvSpPr>
          <p:cNvPr id="829706072" name=""/>
          <p:cNvSpPr txBox="1"/>
          <p:nvPr/>
        </p:nvSpPr>
        <p:spPr bwMode="auto">
          <a:xfrm flipH="0" flipV="0">
            <a:off x="62411" y="5829300"/>
            <a:ext cx="2013236" cy="457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0">
                <a:latin typeface="Times New Roman"/>
                <a:ea typeface="Times New Roman"/>
                <a:cs typeface="Times New Roman"/>
              </a:rPr>
              <a:t>Январь-сентябрь            2025 года</a:t>
            </a:r>
            <a:endParaRPr sz="1100" b="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53071" y="446142"/>
            <a:ext cx="10170243" cy="3316009"/>
          </a:xfrm>
          <a:prstGeom prst="rect">
            <a:avLst/>
          </a:prstGeom>
          <a:noFill/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01828" tIns="50914" rIns="101828" bIns="50914" anchor="ctr">
            <a:spAutoFit/>
          </a:bodyPr>
          <a:lstStyle>
            <a:lvl1pPr indent="449263">
              <a:spcBef>
                <a:spcPts val="0"/>
              </a:spcBef>
              <a:buClr>
                <a:schemeClr val="accent1"/>
              </a:buClr>
              <a:buFont typeface="Arial"/>
              <a:buChar char="•"/>
              <a:defRPr sz="2400">
                <a:solidFill>
                  <a:schemeClr val="tx2"/>
                </a:solidFill>
                <a:latin typeface="Century Gothic"/>
              </a:defRPr>
            </a:lvl1pPr>
            <a:lvl2pPr marL="742950" indent="-285750">
              <a:spcBef>
                <a:spcPts val="0"/>
              </a:spcBef>
              <a:buClr>
                <a:schemeClr val="accent2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Century Gothic"/>
              </a:defRPr>
            </a:lvl2pPr>
            <a:lvl3pPr marL="1143000" indent="-228600">
              <a:spcBef>
                <a:spcPts val="0"/>
              </a:spcBef>
              <a:buClr>
                <a:srgbClr val="B5AE53"/>
              </a:buClr>
              <a:buFont typeface="Arial"/>
              <a:buChar char="•"/>
              <a:defRPr>
                <a:solidFill>
                  <a:schemeClr val="tx2"/>
                </a:solidFill>
                <a:latin typeface="Century Gothic"/>
              </a:defRPr>
            </a:lvl3pPr>
            <a:lvl4pPr marL="1600200" indent="-228600">
              <a:spcBef>
                <a:spcPts val="0"/>
              </a:spcBef>
              <a:buClr>
                <a:srgbClr val="848058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Century Gothic"/>
              </a:defRPr>
            </a:lvl4pPr>
            <a:lvl5pPr marL="2057400" indent="-228600">
              <a:spcBef>
                <a:spcPts val="0"/>
              </a:spcBef>
              <a:buClr>
                <a:srgbClr val="E8B54D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Century Gothic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rgbClr val="E8B54D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Century Gothic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rgbClr val="E8B54D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Century Gothic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rgbClr val="E8B54D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Century Gothic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rgbClr val="E8B54D"/>
              </a:buClr>
              <a:buFont typeface="Arial"/>
              <a:buChar char="•"/>
              <a:defRPr sz="1600">
                <a:solidFill>
                  <a:schemeClr val="tx2"/>
                </a:solidFill>
                <a:latin typeface="Century Gothic"/>
              </a:defRPr>
            </a:lvl9pPr>
          </a:lstStyle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Жилищно-коммунальный комплекс города представлен следующими основными организациями:</a:t>
            </a:r>
            <a:endParaRPr/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     муниципальное унитарное предприятие «Тепловодоканал» осуществляет производство и снабжение тепловой энергией, водоснабжение, водоотведение, обслуживание сетей газоснабжения;</a:t>
            </a:r>
            <a:endParaRPr/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      акционерное общество «Газпром Энергосбыт Тюмень» реализует электрическую энергию всем категориям потребителей;</a:t>
            </a:r>
            <a:endParaRPr/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      акционерное общество «Городские электрические сети» осуществляет технический ремонт и обслуживание сетей электроснабжения и трансформаторных подстанций;</a:t>
            </a:r>
            <a:endParaRPr/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      акционерное общество «ЮТЭК – Региональные сети» осуществляет строительство, реконструкцию объектов электросетевого хозяйства на территории города, имеет статус «сетевой организации»;</a:t>
            </a:r>
            <a:endParaRPr/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      общество с ограниченной ответственностью «Жилищно-коммунальное управление» является как управляющей организацией в городе Мегионе и пгт Высокий, которая через общество с ограниченной ответственностью «Жилищно-эксплуатационная компания» выполняет работы по управлению, содержанию и текущему ремонту основной массы многоквартирных домов, так и оказывает услуги по откачке и вывозу жидких бытовых отходов из неблагоустроенного жилищного фонда, завозу питьевой воды автотранспортом в неблагоустроенном жилфонде, утилизации (захоронению) твердых коммунальных отходов;</a:t>
            </a:r>
            <a:endParaRPr/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     акционерное общество «Мегионгазсервис» осуществляет реализацию потребителям сжиженного газа на территории городского округа транспортировку газа по газовым сетям;</a:t>
            </a:r>
            <a:endParaRPr/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1F497D"/>
                </a:solidFill>
                <a:latin typeface="Times New Roman"/>
                <a:ea typeface="+mn-ea"/>
                <a:cs typeface="Times New Roman"/>
              </a:rPr>
              <a:t>     акционерное общество «Югра-Экология» осуществляет функции регионального оператора по обращению с твердыми коммунальными отходами.</a:t>
            </a:r>
            <a:endParaRPr/>
          </a:p>
        </p:txBody>
      </p:sp>
      <p:sp>
        <p:nvSpPr>
          <p:cNvPr id="14344" name="Прямоугольник 5"/>
          <p:cNvSpPr>
            <a:spLocks noChangeArrowheads="1"/>
          </p:cNvSpPr>
          <p:nvPr/>
        </p:nvSpPr>
        <p:spPr bwMode="auto">
          <a:xfrm>
            <a:off x="238106" y="510796"/>
            <a:ext cx="10185208" cy="472154"/>
          </a:xfrm>
          <a:prstGeom prst="rect">
            <a:avLst/>
          </a:prstGeom>
          <a:noFill/>
          <a:ln>
            <a:noFill/>
          </a:ln>
        </p:spPr>
        <p:txBody>
          <a:bodyPr wrap="square" lIns="101828" tIns="50914" rIns="101828" bIns="50914">
            <a:spAutoFit/>
          </a:bodyPr>
          <a:lstStyle>
            <a:lvl1pPr>
              <a:spcBef>
                <a:spcPts val="0"/>
              </a:spcBef>
              <a:buFont typeface="Arial"/>
              <a:buChar char="•"/>
              <a:defRPr sz="36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0"/>
              </a:spcBef>
              <a:buFont typeface="Arial"/>
              <a:buChar char="–"/>
              <a:defRPr sz="3100">
                <a:solidFill>
                  <a:schemeClr val="tx1"/>
                </a:solidFill>
                <a:latin typeface="Calibri"/>
              </a:defRPr>
            </a:lvl2pPr>
            <a:lvl3pPr marL="1143000" indent="-228600">
              <a:spcBef>
                <a:spcPts val="0"/>
              </a:spcBef>
              <a:buFont typeface="Arial"/>
              <a:buChar char="•"/>
              <a:defRPr sz="27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0"/>
              </a:spcBef>
              <a:buFont typeface="Arial"/>
              <a:buChar char="–"/>
              <a:defRPr sz="2200"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0"/>
              </a:spcBef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5pPr>
            <a:lvl6pPr marL="25146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6pPr>
            <a:lvl7pPr marL="29718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7pPr>
            <a:lvl8pPr marL="34290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8pPr>
            <a:lvl9pPr marL="38862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</p:txBody>
      </p:sp>
      <p:grpSp>
        <p:nvGrpSpPr>
          <p:cNvPr id="14345" name="Группа 16"/>
          <p:cNvGrpSpPr/>
          <p:nvPr/>
        </p:nvGrpSpPr>
        <p:grpSpPr bwMode="auto">
          <a:xfrm>
            <a:off x="6246971" y="4493427"/>
            <a:ext cx="3733380" cy="963536"/>
            <a:chOff x="7380690" y="3388774"/>
            <a:chExt cx="2756576" cy="964647"/>
          </a:xfrm>
        </p:grpSpPr>
        <p:sp>
          <p:nvSpPr>
            <p:cNvPr id="14360" name="Овал 25"/>
            <p:cNvSpPr/>
            <p:nvPr/>
          </p:nvSpPr>
          <p:spPr bwMode="auto">
            <a:xfrm>
              <a:off x="7380690" y="3388774"/>
              <a:ext cx="1368679" cy="964647"/>
            </a:xfrm>
            <a:prstGeom prst="ellipse">
              <a:avLst/>
            </a:prstGeom>
            <a:noFill/>
            <a:ln w="25400">
              <a:solidFill>
                <a:srgbClr val="385D8A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ts val="0"/>
                </a:spcBef>
                <a:buFont typeface="Arial"/>
                <a:buChar char="•"/>
                <a:defRPr sz="3600">
                  <a:solidFill>
                    <a:schemeClr val="tx1"/>
                  </a:solidFill>
                  <a:latin typeface="Calibri"/>
                </a:defRPr>
              </a:lvl1pPr>
              <a:lvl2pPr marL="742950" indent="-285750">
                <a:spcBef>
                  <a:spcPts val="0"/>
                </a:spcBef>
                <a:buFont typeface="Arial"/>
                <a:buChar char="–"/>
                <a:defRPr sz="3100">
                  <a:solidFill>
                    <a:schemeClr val="tx1"/>
                  </a:solidFill>
                  <a:latin typeface="Calibri"/>
                </a:defRPr>
              </a:lvl2pPr>
              <a:lvl3pPr marL="1143000" indent="-228600">
                <a:spcBef>
                  <a:spcPts val="0"/>
                </a:spcBef>
                <a:buFont typeface="Arial"/>
                <a:buChar char="•"/>
                <a:defRPr sz="2700">
                  <a:solidFill>
                    <a:schemeClr val="tx1"/>
                  </a:solidFill>
                  <a:latin typeface="Calibri"/>
                </a:defRPr>
              </a:lvl3pPr>
              <a:lvl4pPr marL="1600200" indent="-228600">
                <a:spcBef>
                  <a:spcPts val="0"/>
                </a:spcBef>
                <a:buFont typeface="Arial"/>
                <a:buChar char="–"/>
                <a:defRPr sz="2200">
                  <a:solidFill>
                    <a:schemeClr val="tx1"/>
                  </a:solidFill>
                  <a:latin typeface="Calibri"/>
                </a:defRPr>
              </a:lvl4pPr>
              <a:lvl5pPr marL="2057400" indent="-228600">
                <a:spcBef>
                  <a:spcPts val="0"/>
                </a:spcBef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101758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Times New Roman"/>
                  <a:ea typeface="Calibri"/>
                  <a:cs typeface="Times New Roman"/>
                </a:rPr>
                <a:t>629,3</a:t>
              </a:r>
              <a:r>
                <a:rPr lang="ru-RU" sz="1400" b="1" i="0" u="none" strike="noStrike" cap="none" spc="0">
                  <a:ln>
                    <a:noFill/>
                  </a:ln>
                  <a:solidFill>
                    <a:prstClr val="black"/>
                  </a:solidFill>
                  <a:highlight>
                    <a:srgbClr val="FFFFFF"/>
                  </a:highlight>
                  <a:latin typeface="Times New Roman"/>
                  <a:ea typeface="Calibri"/>
                  <a:cs typeface="Times New Roman"/>
                </a:rPr>
                <a:t>  </a:t>
              </a:r>
              <a:r>
                <a:rPr lang="ru-RU" sz="1400" b="1" i="0" u="none" strike="noStrike" cap="none" spc="0">
                  <a:ln>
                    <a:noFill/>
                  </a:ln>
                  <a:solidFill>
                    <a:prstClr val="black"/>
                  </a:solidFill>
                  <a:highlight>
                    <a:srgbClr val="FFFF00"/>
                  </a:highlight>
                  <a:latin typeface="Times New Roman"/>
                  <a:ea typeface="Calibri"/>
                  <a:cs typeface="Times New Roman"/>
                </a:rPr>
                <a:t>   </a:t>
              </a:r>
              <a:r>
                <a:rPr lang="ru-RU" sz="14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Times New Roman"/>
                  <a:ea typeface="Calibri"/>
                  <a:cs typeface="Times New Roman"/>
                </a:rPr>
                <a:t>                 млн рублей</a:t>
              </a:r>
              <a:endParaRPr/>
            </a:p>
          </p:txBody>
        </p:sp>
        <p:sp>
          <p:nvSpPr>
            <p:cNvPr id="14361" name="Овал 26"/>
            <p:cNvSpPr/>
            <p:nvPr/>
          </p:nvSpPr>
          <p:spPr bwMode="auto">
            <a:xfrm>
              <a:off x="8849863" y="3388774"/>
              <a:ext cx="1287403" cy="964647"/>
            </a:xfrm>
            <a:prstGeom prst="ellipse">
              <a:avLst/>
            </a:prstGeom>
            <a:noFill/>
            <a:ln w="25400">
              <a:solidFill>
                <a:srgbClr val="385D8A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ts val="0"/>
                </a:spcBef>
                <a:buFont typeface="Arial"/>
                <a:buChar char="•"/>
                <a:defRPr sz="3600">
                  <a:solidFill>
                    <a:schemeClr val="tx1"/>
                  </a:solidFill>
                  <a:latin typeface="Calibri"/>
                </a:defRPr>
              </a:lvl1pPr>
              <a:lvl2pPr marL="742950" indent="-285750">
                <a:spcBef>
                  <a:spcPts val="0"/>
                </a:spcBef>
                <a:buFont typeface="Arial"/>
                <a:buChar char="–"/>
                <a:defRPr sz="3100">
                  <a:solidFill>
                    <a:schemeClr val="tx1"/>
                  </a:solidFill>
                  <a:latin typeface="Calibri"/>
                </a:defRPr>
              </a:lvl2pPr>
              <a:lvl3pPr marL="1143000" indent="-228600">
                <a:spcBef>
                  <a:spcPts val="0"/>
                </a:spcBef>
                <a:buFont typeface="Arial"/>
                <a:buChar char="•"/>
                <a:defRPr sz="2700">
                  <a:solidFill>
                    <a:schemeClr val="tx1"/>
                  </a:solidFill>
                  <a:latin typeface="Calibri"/>
                </a:defRPr>
              </a:lvl3pPr>
              <a:lvl4pPr marL="1600200" indent="-228600">
                <a:spcBef>
                  <a:spcPts val="0"/>
                </a:spcBef>
                <a:buFont typeface="Arial"/>
                <a:buChar char="–"/>
                <a:defRPr sz="2200">
                  <a:solidFill>
                    <a:schemeClr val="tx1"/>
                  </a:solidFill>
                  <a:latin typeface="Calibri"/>
                </a:defRPr>
              </a:lvl4pPr>
              <a:lvl5pPr marL="2057400" indent="-228600">
                <a:spcBef>
                  <a:spcPts val="0"/>
                </a:spcBef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5pPr>
              <a:lvl6pPr marL="25146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6pPr>
              <a:lvl7pPr marL="29718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7pPr>
              <a:lvl8pPr marL="34290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8pPr>
              <a:lvl9pPr marL="3886200" indent="-228600" defTabSz="1017588">
                <a:spcBef>
                  <a:spcPts val="0"/>
                </a:spcBef>
                <a:spcAft>
                  <a:spcPts val="0"/>
                </a:spcAft>
                <a:buFont typeface="Arial"/>
                <a:buChar char="»"/>
                <a:defRPr sz="2200">
                  <a:solidFill>
                    <a:schemeClr val="tx1"/>
                  </a:solidFill>
                  <a:latin typeface="Calibri"/>
                </a:defRPr>
              </a:lvl9pPr>
            </a:lstStyle>
            <a:p>
              <a:pPr marL="0" marR="0" lvl="0" indent="0" algn="ctr" defTabSz="101758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Times New Roman"/>
                  <a:ea typeface="Calibri"/>
                  <a:cs typeface="Times New Roman"/>
                </a:rPr>
                <a:t>645,4</a:t>
              </a:r>
              <a:endParaRPr/>
            </a:p>
            <a:p>
              <a:pPr marL="0" marR="0" lvl="0" indent="0" algn="ctr" defTabSz="101758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Times New Roman"/>
                  <a:ea typeface="Calibri"/>
                  <a:cs typeface="Times New Roman"/>
                </a:rPr>
                <a:t>млн рублей</a:t>
              </a:r>
              <a:endParaRPr/>
            </a:p>
          </p:txBody>
        </p:sp>
      </p:grpSp>
      <p:sp>
        <p:nvSpPr>
          <p:cNvPr id="14346" name="Rectangle 5"/>
          <p:cNvSpPr>
            <a:spLocks noChangeArrowheads="1"/>
          </p:cNvSpPr>
          <p:nvPr/>
        </p:nvSpPr>
        <p:spPr bwMode="auto">
          <a:xfrm>
            <a:off x="5613927" y="3835284"/>
            <a:ext cx="4809387" cy="5029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28" tIns="50914" rIns="101828" bIns="50914" anchor="ctr">
            <a:spAutoFit/>
          </a:bodyPr>
          <a:lstStyle>
            <a:lvl1pPr>
              <a:spcBef>
                <a:spcPts val="0"/>
              </a:spcBef>
              <a:buFont typeface="Arial"/>
              <a:buChar char="•"/>
              <a:defRPr sz="3600">
                <a:solidFill>
                  <a:schemeClr val="tx1"/>
                </a:solidFill>
                <a:latin typeface="Calibri"/>
              </a:defRPr>
            </a:lvl1pPr>
            <a:lvl2pPr marL="711200" indent="-254000">
              <a:spcBef>
                <a:spcPts val="0"/>
              </a:spcBef>
              <a:buFont typeface="Arial"/>
              <a:buChar char="–"/>
              <a:defRPr sz="3100">
                <a:solidFill>
                  <a:schemeClr val="tx1"/>
                </a:solidFill>
                <a:latin typeface="Calibri"/>
              </a:defRPr>
            </a:lvl2pPr>
            <a:lvl3pPr marL="1271587" indent="-254000">
              <a:spcBef>
                <a:spcPts val="0"/>
              </a:spcBef>
              <a:buFont typeface="Arial"/>
              <a:buChar char="•"/>
              <a:defRPr sz="2700">
                <a:solidFill>
                  <a:schemeClr val="tx1"/>
                </a:solidFill>
                <a:latin typeface="Calibri"/>
              </a:defRPr>
            </a:lvl3pPr>
            <a:lvl4pPr marL="1423988" indent="-254000">
              <a:spcBef>
                <a:spcPts val="0"/>
              </a:spcBef>
              <a:buFont typeface="Arial"/>
              <a:buChar char="–"/>
              <a:defRPr sz="2200">
                <a:solidFill>
                  <a:schemeClr val="tx1"/>
                </a:solidFill>
                <a:latin typeface="Calibri"/>
              </a:defRPr>
            </a:lvl4pPr>
            <a:lvl5pPr marL="1730375" indent="-254000">
              <a:spcBef>
                <a:spcPts val="0"/>
              </a:spcBef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5pPr>
            <a:lvl6pPr marL="2187575" indent="-2540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6pPr>
            <a:lvl7pPr marL="2644775" indent="-2540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7pPr>
            <a:lvl8pPr marL="3101975" indent="-2540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8pPr>
            <a:lvl9pPr marL="3559175" indent="-2540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9pPr>
          </a:lstStyle>
          <a:p>
            <a:pPr marL="0" marR="0" lvl="0" indent="0" algn="ctr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1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+mn-ea"/>
                <a:cs typeface="Times New Roman"/>
              </a:rPr>
              <a:t>Уровень дебиторской задолженности                                                    за жилищно-коммунальные услуги</a:t>
            </a:r>
            <a:endParaRPr/>
          </a:p>
        </p:txBody>
      </p:sp>
      <p:sp>
        <p:nvSpPr>
          <p:cNvPr id="14" name="Выноска со стрелкой вверх 13"/>
          <p:cNvSpPr/>
          <p:nvPr/>
        </p:nvSpPr>
        <p:spPr bwMode="auto">
          <a:xfrm>
            <a:off x="6112048" y="6237092"/>
            <a:ext cx="4011613" cy="1053451"/>
          </a:xfrm>
          <a:prstGeom prst="upArrowCallout">
            <a:avLst>
              <a:gd name="adj1" fmla="val 133679"/>
              <a:gd name="adj2" fmla="val 156687"/>
              <a:gd name="adj3" fmla="val 25000"/>
              <a:gd name="adj4" fmla="val 70708"/>
            </a:avLst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1828" tIns="50914" rIns="101828" bIns="50914">
            <a:spAutoFit/>
          </a:bodyPr>
          <a:lstStyle/>
          <a:p>
            <a:pPr marL="0" marR="0" lvl="0" indent="0" algn="just" defTabSz="101827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+mn-ea"/>
                <a:cs typeface="Times New Roman"/>
              </a:rPr>
              <a:t>В структуре задолженности за жилищно-коммунальные услуги наибольшую долю занимает задолженность населения.</a:t>
            </a:r>
            <a:endParaRPr/>
          </a:p>
        </p:txBody>
      </p:sp>
      <p:sp>
        <p:nvSpPr>
          <p:cNvPr id="15" name="Блок-схема: альтернативный процесс 14"/>
          <p:cNvSpPr/>
          <p:nvPr/>
        </p:nvSpPr>
        <p:spPr bwMode="auto">
          <a:xfrm>
            <a:off x="238106" y="5812477"/>
            <a:ext cx="4827084" cy="1305577"/>
          </a:xfrm>
          <a:prstGeom prst="flowChartAlternateProcess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01828" tIns="50914" rIns="101828" bIns="50914">
            <a:spAutoFit/>
          </a:bodyPr>
          <a:lstStyle/>
          <a:p>
            <a:pPr marL="0" marR="0" lvl="0" indent="0" algn="just" defTabSz="101827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+mn-ea"/>
                <a:cs typeface="Times New Roman"/>
              </a:rPr>
              <a:t>В целях сокращения дебиторской задолженности за жилищно-коммунальные услуги ведется активная работа, направленная на применение методов оперативно-технического воздействия, информационно-разъяснительной работы и претензионно-исковой работы.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6313458" y="5539590"/>
            <a:ext cx="1809916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01827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+mn-ea"/>
                <a:cs typeface="Times New Roman"/>
              </a:rPr>
              <a:t>Январь-сентябрь      2026 года</a:t>
            </a:r>
            <a:endParaRPr/>
          </a:p>
        </p:txBody>
      </p:sp>
      <p:sp>
        <p:nvSpPr>
          <p:cNvPr id="20" name="TextBox 19"/>
          <p:cNvSpPr txBox="1"/>
          <p:nvPr/>
        </p:nvSpPr>
        <p:spPr bwMode="auto">
          <a:xfrm>
            <a:off x="8589184" y="5563854"/>
            <a:ext cx="1279626" cy="4575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01827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+mn-ea"/>
                <a:cs typeface="Times New Roman"/>
              </a:rPr>
              <a:t>Январь-сентябрь</a:t>
            </a:r>
            <a:endParaRPr lang="ru-RU" sz="1200" b="0" i="0" u="none" strike="noStrike" cap="none" spc="0">
              <a:ln>
                <a:noFill/>
              </a:ln>
              <a:solidFill>
                <a:prstClr val="black"/>
              </a:solidFill>
              <a:latin typeface="Times New Roman"/>
              <a:ea typeface="Arial"/>
              <a:cs typeface="Times New Roman"/>
            </a:endParaRPr>
          </a:p>
          <a:p>
            <a:pPr marL="0" marR="0" lvl="0" indent="0" algn="ctr" defTabSz="10182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Arial"/>
                <a:cs typeface="Times New Roman"/>
              </a:rPr>
              <a:t>2025 года</a:t>
            </a:r>
            <a:endParaRPr/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253071" y="3986748"/>
            <a:ext cx="4827084" cy="1202345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+mn-ea"/>
                <a:cs typeface="Times New Roman"/>
              </a:rPr>
              <a:t>По итогам за январь-сентябрь 2026 года общая сумма дебиторской задолженности за жилищно-коммунальные услуги всех потребителей составляет</a:t>
            </a: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Arial"/>
                <a:cs typeface="Times New Roman"/>
              </a:rPr>
              <a:t> 629,3 млн рублей.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9214963" y="5958899"/>
            <a:ext cx="870551" cy="323533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+mn-ea"/>
                <a:cs typeface="Times New Roman"/>
              </a:rPr>
              <a:t>71,2%</a:t>
            </a:r>
            <a:endParaRPr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112048" y="5958899"/>
            <a:ext cx="870551" cy="323533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17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Times New Roman"/>
                <a:ea typeface="Arial"/>
                <a:cs typeface="Times New Roman"/>
              </a:rPr>
              <a:t>95,3%</a:t>
            </a:r>
            <a:endParaRPr/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632535" y="32892"/>
            <a:ext cx="7900328" cy="4105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28" tIns="50914" rIns="101828" bIns="50914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/>
              </a:defRPr>
            </a:lvl1pPr>
            <a:lvl2pPr defTabSz="912813">
              <a:defRPr>
                <a:solidFill>
                  <a:schemeClr val="tx1"/>
                </a:solidFill>
                <a:latin typeface="Arial"/>
              </a:defRPr>
            </a:lvl2pPr>
            <a:lvl3pPr defTabSz="912813">
              <a:defRPr>
                <a:solidFill>
                  <a:schemeClr val="tx1"/>
                </a:solidFill>
                <a:latin typeface="Arial"/>
              </a:defRPr>
            </a:lvl3pPr>
            <a:lvl4pPr defTabSz="912813">
              <a:defRPr>
                <a:solidFill>
                  <a:schemeClr val="tx1"/>
                </a:solidFill>
                <a:latin typeface="Arial"/>
              </a:defRPr>
            </a:lvl4pPr>
            <a:lvl5pPr defTabSz="912813">
              <a:defRPr>
                <a:solidFill>
                  <a:schemeClr val="tx1"/>
                </a:solidFill>
                <a:latin typeface="Arial"/>
              </a:defRPr>
            </a:lvl5pPr>
            <a:lvl6pPr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6pPr>
            <a:lvl7pPr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7pPr>
            <a:lvl8pPr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8pPr>
            <a:lvl9pPr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ctr" defTabSz="9128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all" spc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00B0F0"/>
                </a:solidFill>
                <a:latin typeface="Georgia"/>
                <a:ea typeface="+mn-ea"/>
                <a:cs typeface="Arial"/>
              </a:rPr>
              <a:t>Жилищно-коммунальное хозяйство</a:t>
            </a:r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4662" y="699649"/>
            <a:ext cx="316033" cy="31603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88515" y="1105675"/>
            <a:ext cx="316033" cy="31603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2894" y="2104147"/>
            <a:ext cx="316033" cy="3088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5430" y="1709430"/>
            <a:ext cx="316033" cy="31603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5430" y="3042420"/>
            <a:ext cx="316033" cy="30885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6502" y="3453294"/>
            <a:ext cx="316033" cy="3088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4697" y="1306621"/>
            <a:ext cx="316033" cy="30885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79973" y="4629557"/>
            <a:ext cx="1840580" cy="1437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 bwMode="auto">
          <a:xfrm>
            <a:off x="5604147" y="3730914"/>
            <a:ext cx="4855600" cy="3013920"/>
            <a:chOff x="0" y="0"/>
            <a:chExt cx="4855600" cy="3013920"/>
          </a:xfrm>
        </p:grpSpPr>
        <p:sp>
          <p:nvSpPr>
            <p:cNvPr id="101" name="Прямоугольник 100"/>
            <p:cNvSpPr/>
            <p:nvPr/>
          </p:nvSpPr>
          <p:spPr bwMode="auto">
            <a:xfrm>
              <a:off x="2917394" y="654291"/>
              <a:ext cx="558017" cy="3356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>
                  <a:latin typeface="DIN Pro Bold"/>
                  <a:cs typeface="DIN Pro Bold"/>
                </a:rPr>
                <a:t>184</a:t>
              </a:r>
              <a:endParaRPr lang="ru-RU" sz="1600"/>
            </a:p>
          </p:txBody>
        </p:sp>
        <p:sp>
          <p:nvSpPr>
            <p:cNvPr id="102" name="Прямоугольник 101"/>
            <p:cNvSpPr/>
            <p:nvPr/>
          </p:nvSpPr>
          <p:spPr bwMode="auto">
            <a:xfrm>
              <a:off x="1558251" y="654291"/>
              <a:ext cx="526671" cy="3356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>
                  <a:latin typeface="DIN Pro Bold"/>
                </a:rPr>
                <a:t>46</a:t>
              </a:r>
              <a:endParaRPr lang="ru-RU" sz="1600"/>
            </a:p>
          </p:txBody>
        </p:sp>
        <p:sp>
          <p:nvSpPr>
            <p:cNvPr id="103" name="Прямоугольник 102"/>
            <p:cNvSpPr/>
            <p:nvPr/>
          </p:nvSpPr>
          <p:spPr bwMode="auto">
            <a:xfrm>
              <a:off x="1228095" y="1756719"/>
              <a:ext cx="539829" cy="3356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>
                  <a:latin typeface="DIN Pro Bold"/>
                </a:rPr>
                <a:t>52</a:t>
              </a:r>
              <a:endParaRPr lang="ru-RU" sz="1600"/>
            </a:p>
          </p:txBody>
        </p:sp>
        <p:sp>
          <p:nvSpPr>
            <p:cNvPr id="104" name="Прямоугольник 103"/>
            <p:cNvSpPr/>
            <p:nvPr/>
          </p:nvSpPr>
          <p:spPr bwMode="auto">
            <a:xfrm>
              <a:off x="2015028" y="2360582"/>
              <a:ext cx="619539" cy="3356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>
                  <a:latin typeface="DIN Pro Bold"/>
                  <a:cs typeface="DIN Pro Bold"/>
                </a:rPr>
                <a:t>22</a:t>
              </a:r>
              <a:endParaRPr lang="ru-RU" sz="1600"/>
            </a:p>
          </p:txBody>
        </p:sp>
        <p:sp>
          <p:nvSpPr>
            <p:cNvPr id="105" name="Прямоугольник 104"/>
            <p:cNvSpPr/>
            <p:nvPr/>
          </p:nvSpPr>
          <p:spPr bwMode="auto">
            <a:xfrm>
              <a:off x="3134243" y="1710992"/>
              <a:ext cx="923134" cy="3356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>
                  <a:latin typeface="DIN Pro Bold"/>
                  <a:cs typeface="DIN Pro Bold"/>
                </a:rPr>
                <a:t>133</a:t>
              </a:r>
              <a:endParaRPr lang="ru-RU" sz="1600"/>
            </a:p>
          </p:txBody>
        </p:sp>
        <p:grpSp>
          <p:nvGrpSpPr>
            <p:cNvPr id="8" name="Группа 7"/>
            <p:cNvGrpSpPr/>
            <p:nvPr/>
          </p:nvGrpSpPr>
          <p:grpSpPr bwMode="auto">
            <a:xfrm>
              <a:off x="0" y="0"/>
              <a:ext cx="4855600" cy="3013920"/>
              <a:chOff x="0" y="0"/>
              <a:chExt cx="4855600" cy="3013920"/>
            </a:xfrm>
          </p:grpSpPr>
          <p:sp>
            <p:nvSpPr>
              <p:cNvPr id="88" name="Прямоугольник 87"/>
              <p:cNvSpPr/>
              <p:nvPr/>
            </p:nvSpPr>
            <p:spPr bwMode="auto">
              <a:xfrm>
                <a:off x="3223782" y="0"/>
                <a:ext cx="1064790" cy="55399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Магазины и </a:t>
                </a:r>
                <a:endParaRPr/>
              </a:p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торговые центры</a:t>
                </a:r>
                <a:endParaRPr/>
              </a:p>
            </p:txBody>
          </p:sp>
          <p:sp>
            <p:nvSpPr>
              <p:cNvPr id="89" name="Прямоугольник 88"/>
              <p:cNvSpPr/>
              <p:nvPr/>
            </p:nvSpPr>
            <p:spPr bwMode="auto">
              <a:xfrm>
                <a:off x="637590" y="2675"/>
                <a:ext cx="1226618" cy="553998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Предприятия </a:t>
                </a:r>
                <a:endParaRPr/>
              </a:p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мелкорозничной </a:t>
                </a:r>
                <a:endParaRPr/>
              </a:p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торговли</a:t>
                </a:r>
                <a:endParaRPr/>
              </a:p>
            </p:txBody>
          </p:sp>
          <p:grpSp>
            <p:nvGrpSpPr>
              <p:cNvPr id="90" name="Группа 89"/>
              <p:cNvGrpSpPr/>
              <p:nvPr/>
            </p:nvGrpSpPr>
            <p:grpSpPr bwMode="auto">
              <a:xfrm>
                <a:off x="1146615" y="449616"/>
                <a:ext cx="2524151" cy="2464738"/>
                <a:chOff x="0" y="0"/>
                <a:chExt cx="2524151" cy="2464738"/>
              </a:xfrm>
            </p:grpSpPr>
            <p:grpSp>
              <p:nvGrpSpPr>
                <p:cNvPr id="91" name="Группа 90"/>
                <p:cNvGrpSpPr/>
                <p:nvPr/>
              </p:nvGrpSpPr>
              <p:grpSpPr bwMode="auto">
                <a:xfrm>
                  <a:off x="294601" y="86152"/>
                  <a:ext cx="1969147" cy="1855255"/>
                  <a:chOff x="0" y="0"/>
                  <a:chExt cx="1969147" cy="1855255"/>
                </a:xfrm>
              </p:grpSpPr>
              <p:sp>
                <p:nvSpPr>
                  <p:cNvPr id="97" name="Правильный пятиугольник 96"/>
                  <p:cNvSpPr/>
                  <p:nvPr/>
                </p:nvSpPr>
                <p:spPr bwMode="auto">
                  <a:xfrm>
                    <a:off x="0" y="0"/>
                    <a:ext cx="1969148" cy="1855256"/>
                  </a:xfrm>
                  <a:prstGeom prst="pentagon">
                    <a:avLst>
                      <a:gd name="hf" fmla="val 105146"/>
                      <a:gd name="vf" fmla="val 110557"/>
                    </a:avLst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softEdge rad="635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grpSp>
                <p:nvGrpSpPr>
                  <p:cNvPr id="98" name="Группа 97"/>
                  <p:cNvGrpSpPr/>
                  <p:nvPr/>
                </p:nvGrpSpPr>
                <p:grpSpPr bwMode="auto">
                  <a:xfrm>
                    <a:off x="511434" y="537693"/>
                    <a:ext cx="975902" cy="938397"/>
                    <a:chOff x="0" y="0"/>
                    <a:chExt cx="975902" cy="938397"/>
                  </a:xfrm>
                </p:grpSpPr>
                <p:sp>
                  <p:nvSpPr>
                    <p:cNvPr id="99" name="Правильный пятиугольник 98"/>
                    <p:cNvSpPr/>
                    <p:nvPr/>
                  </p:nvSpPr>
                  <p:spPr bwMode="auto">
                    <a:xfrm>
                      <a:off x="0" y="0"/>
                      <a:ext cx="975903" cy="928876"/>
                    </a:xfrm>
                    <a:prstGeom prst="pentagon">
                      <a:avLst>
                        <a:gd name="hf" fmla="val 105146"/>
                        <a:gd name="vf" fmla="val 110557"/>
                      </a:avLst>
                    </a:prstGeom>
                    <a:noFill/>
                    <a:ln w="28575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pic>
                  <p:nvPicPr>
                    <p:cNvPr id="100" name="Рисунок 99"/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tretch/>
                  </p:blipFill>
                  <p:spPr bwMode="auto">
                    <a:xfrm>
                      <a:off x="52839" y="87328"/>
                      <a:ext cx="851169" cy="851069"/>
                    </a:xfrm>
                    <a:prstGeom prst="rect">
                      <a:avLst/>
                    </a:prstGeom>
                  </p:spPr>
                </p:pic>
              </p:grpSp>
            </p:grpSp>
            <p:sp>
              <p:nvSpPr>
                <p:cNvPr id="92" name="Правильный пятиугольник 91"/>
                <p:cNvSpPr/>
                <p:nvPr/>
              </p:nvSpPr>
              <p:spPr bwMode="auto">
                <a:xfrm rot="14949586">
                  <a:off x="1681198" y="1020418"/>
                  <a:ext cx="849768" cy="83613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noFill/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3" name="Правильный пятиугольник 92"/>
                <p:cNvSpPr/>
                <p:nvPr/>
              </p:nvSpPr>
              <p:spPr bwMode="auto">
                <a:xfrm rot="14949586">
                  <a:off x="184182" y="-34631"/>
                  <a:ext cx="913393" cy="982656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noFill/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4" name="Правильный пятиугольник 93"/>
                <p:cNvSpPr/>
                <p:nvPr/>
              </p:nvSpPr>
              <p:spPr bwMode="auto">
                <a:xfrm rot="15207861">
                  <a:off x="1401517" y="26188"/>
                  <a:ext cx="857318" cy="907964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noFill/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5" name="Правильный пятиугольник 94"/>
                <p:cNvSpPr/>
                <p:nvPr/>
              </p:nvSpPr>
              <p:spPr bwMode="auto">
                <a:xfrm rot="15146172">
                  <a:off x="819097" y="1621785"/>
                  <a:ext cx="849768" cy="83613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noFill/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6" name="Правильный пятиугольник 95"/>
                <p:cNvSpPr/>
                <p:nvPr/>
              </p:nvSpPr>
              <p:spPr bwMode="auto">
                <a:xfrm rot="15060464">
                  <a:off x="-6814" y="1024348"/>
                  <a:ext cx="849768" cy="83613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noFill/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sp>
            <p:nvSpPr>
              <p:cNvPr id="106" name="Прямоугольник 105"/>
              <p:cNvSpPr/>
              <p:nvPr/>
            </p:nvSpPr>
            <p:spPr bwMode="auto">
              <a:xfrm>
                <a:off x="52227" y="1104921"/>
                <a:ext cx="1394462" cy="70788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Предприятия общепита </a:t>
                </a:r>
                <a:endParaRPr/>
              </a:p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общедоступной сети</a:t>
                </a:r>
                <a:endParaRPr/>
              </a:p>
            </p:txBody>
          </p:sp>
          <p:sp>
            <p:nvSpPr>
              <p:cNvPr id="107" name="Прямоугольник 106"/>
              <p:cNvSpPr/>
              <p:nvPr/>
            </p:nvSpPr>
            <p:spPr bwMode="auto">
              <a:xfrm>
                <a:off x="0" y="2290061"/>
                <a:ext cx="2225417" cy="67710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950">
                    <a:latin typeface="DIN Pro Bold"/>
                    <a:cs typeface="DIN Pro Bold"/>
                  </a:rPr>
                  <a:t>Предприятия общепита </a:t>
                </a:r>
                <a:endParaRPr/>
              </a:p>
              <a:p>
                <a:pPr lvl="0" algn="ctr">
                  <a:defRPr/>
                </a:pPr>
                <a:r>
                  <a:rPr lang="ru-RU" sz="950">
                    <a:latin typeface="DIN Pro Bold"/>
                    <a:cs typeface="DIN Pro Bold"/>
                  </a:rPr>
                  <a:t>закрытой сети </a:t>
                </a:r>
                <a:endParaRPr/>
              </a:p>
              <a:p>
                <a:pPr lvl="0" algn="ctr">
                  <a:defRPr/>
                </a:pPr>
                <a:r>
                  <a:rPr lang="ru-RU" sz="950">
                    <a:latin typeface="DIN Pro Bold"/>
                    <a:cs typeface="DIN Pro Bold"/>
                  </a:rPr>
                  <a:t>(школьные столовые, </a:t>
                </a:r>
                <a:endParaRPr/>
              </a:p>
              <a:p>
                <a:pPr lvl="0" algn="ctr">
                  <a:defRPr/>
                </a:pPr>
                <a:r>
                  <a:rPr lang="ru-RU" sz="950">
                    <a:latin typeface="DIN Pro Bold"/>
                    <a:cs typeface="DIN Pro Bold"/>
                  </a:rPr>
                  <a:t>столовые при учреждениях)</a:t>
                </a:r>
                <a:endParaRPr/>
              </a:p>
            </p:txBody>
          </p:sp>
          <p:sp>
            <p:nvSpPr>
              <p:cNvPr id="108" name="Прямоугольник 107"/>
              <p:cNvSpPr/>
              <p:nvPr/>
            </p:nvSpPr>
            <p:spPr bwMode="auto">
              <a:xfrm>
                <a:off x="3577753" y="1448309"/>
                <a:ext cx="1277847" cy="55399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Предприятия </a:t>
                </a:r>
                <a:endParaRPr/>
              </a:p>
              <a:p>
                <a:pPr lvl="0" algn="ctr">
                  <a:defRPr/>
                </a:pPr>
                <a:r>
                  <a:rPr lang="ru-RU" sz="1000">
                    <a:latin typeface="DIN Pro Bold"/>
                    <a:cs typeface="DIN Pro Bold"/>
                  </a:rPr>
                  <a:t>бытового обслуживания</a:t>
                </a:r>
                <a:endParaRPr/>
              </a:p>
            </p:txBody>
          </p:sp>
          <p:grpSp>
            <p:nvGrpSpPr>
              <p:cNvPr id="6" name="Группа 5"/>
              <p:cNvGrpSpPr/>
              <p:nvPr/>
            </p:nvGrpSpPr>
            <p:grpSpPr bwMode="auto">
              <a:xfrm>
                <a:off x="3315798" y="1943271"/>
                <a:ext cx="912882" cy="397903"/>
                <a:chOff x="0" y="0"/>
                <a:chExt cx="912882" cy="397903"/>
              </a:xfrm>
            </p:grpSpPr>
            <p:cxnSp>
              <p:nvCxnSpPr>
                <p:cNvPr id="110" name="Прямая соединительная линия 109"/>
                <p:cNvCxnSpPr>
                  <a:cxnSpLocks/>
                </p:cNvCxnSpPr>
                <p:nvPr/>
              </p:nvCxnSpPr>
              <p:spPr bwMode="auto">
                <a:xfrm flipH="1" flipV="1">
                  <a:off x="0" y="396821"/>
                  <a:ext cx="852078" cy="1082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Прямая соединительная линия 113"/>
                <p:cNvCxnSpPr>
                  <a:cxnSpLocks/>
                </p:cNvCxnSpPr>
                <p:nvPr/>
              </p:nvCxnSpPr>
              <p:spPr bwMode="auto">
                <a:xfrm>
                  <a:off x="854416" y="82242"/>
                  <a:ext cx="2772" cy="293375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Овал 115"/>
                <p:cNvSpPr/>
                <p:nvPr/>
              </p:nvSpPr>
              <p:spPr bwMode="auto">
                <a:xfrm>
                  <a:off x="795946" y="0"/>
                  <a:ext cx="116937" cy="118071"/>
                </a:xfrm>
                <a:prstGeom prst="ellipse">
                  <a:avLst/>
                </a:prstGeom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7" name="Группа 6"/>
              <p:cNvGrpSpPr/>
              <p:nvPr/>
            </p:nvGrpSpPr>
            <p:grpSpPr bwMode="auto">
              <a:xfrm>
                <a:off x="3262104" y="488215"/>
                <a:ext cx="909019" cy="118071"/>
                <a:chOff x="0" y="0"/>
                <a:chExt cx="909019" cy="118071"/>
              </a:xfrm>
            </p:grpSpPr>
            <p:cxnSp>
              <p:nvCxnSpPr>
                <p:cNvPr id="113" name="Прямая соединительная линия 112"/>
                <p:cNvCxnSpPr>
                  <a:cxnSpLocks/>
                </p:cNvCxnSpPr>
                <p:nvPr/>
              </p:nvCxnSpPr>
              <p:spPr bwMode="auto">
                <a:xfrm flipH="1" flipV="1">
                  <a:off x="0" y="56907"/>
                  <a:ext cx="788077" cy="1082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7" name="Овал 116"/>
                <p:cNvSpPr/>
                <p:nvPr/>
              </p:nvSpPr>
              <p:spPr bwMode="auto">
                <a:xfrm>
                  <a:off x="792082" y="0"/>
                  <a:ext cx="116937" cy="118071"/>
                </a:xfrm>
                <a:prstGeom prst="ellipse">
                  <a:avLst/>
                </a:prstGeom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4" name="Группа 3"/>
              <p:cNvGrpSpPr/>
              <p:nvPr/>
            </p:nvGrpSpPr>
            <p:grpSpPr bwMode="auto">
              <a:xfrm>
                <a:off x="1015406" y="2895849"/>
                <a:ext cx="1400547" cy="118071"/>
                <a:chOff x="0" y="0"/>
                <a:chExt cx="1400547" cy="118071"/>
              </a:xfrm>
            </p:grpSpPr>
            <p:cxnSp>
              <p:nvCxnSpPr>
                <p:cNvPr id="109" name="Прямая соединительная линия 108"/>
                <p:cNvCxnSpPr>
                  <a:cxnSpLocks/>
                </p:cNvCxnSpPr>
                <p:nvPr/>
              </p:nvCxnSpPr>
              <p:spPr bwMode="auto">
                <a:xfrm flipH="1" flipV="1">
                  <a:off x="44037" y="45945"/>
                  <a:ext cx="1356511" cy="895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/>
                <p:cNvSpPr/>
                <p:nvPr/>
              </p:nvSpPr>
              <p:spPr bwMode="auto">
                <a:xfrm>
                  <a:off x="0" y="0"/>
                  <a:ext cx="116937" cy="118071"/>
                </a:xfrm>
                <a:prstGeom prst="ellipse">
                  <a:avLst/>
                </a:prstGeom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5" name="Группа 4"/>
              <p:cNvGrpSpPr/>
              <p:nvPr/>
            </p:nvGrpSpPr>
            <p:grpSpPr bwMode="auto">
              <a:xfrm>
                <a:off x="628290" y="1752991"/>
                <a:ext cx="973808" cy="587101"/>
                <a:chOff x="0" y="0"/>
                <a:chExt cx="973808" cy="587101"/>
              </a:xfrm>
            </p:grpSpPr>
            <p:cxnSp>
              <p:nvCxnSpPr>
                <p:cNvPr id="112" name="Прямая соединительная линия 111"/>
                <p:cNvCxnSpPr>
                  <a:cxnSpLocks/>
                </p:cNvCxnSpPr>
                <p:nvPr/>
              </p:nvCxnSpPr>
              <p:spPr bwMode="auto">
                <a:xfrm flipH="1" flipV="1">
                  <a:off x="62253" y="586030"/>
                  <a:ext cx="911557" cy="1071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Прямая соединительная линия 114"/>
                <p:cNvCxnSpPr>
                  <a:cxnSpLocks/>
                </p:cNvCxnSpPr>
                <p:nvPr/>
              </p:nvCxnSpPr>
              <p:spPr bwMode="auto">
                <a:xfrm>
                  <a:off x="58808" y="144756"/>
                  <a:ext cx="2083" cy="429530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Овал 118"/>
                <p:cNvSpPr/>
                <p:nvPr/>
              </p:nvSpPr>
              <p:spPr bwMode="auto">
                <a:xfrm>
                  <a:off x="0" y="0"/>
                  <a:ext cx="116937" cy="118071"/>
                </a:xfrm>
                <a:prstGeom prst="ellipse">
                  <a:avLst/>
                </a:prstGeom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2" name="Группа 1"/>
              <p:cNvGrpSpPr/>
              <p:nvPr/>
            </p:nvGrpSpPr>
            <p:grpSpPr bwMode="auto">
              <a:xfrm>
                <a:off x="737536" y="478305"/>
                <a:ext cx="828468" cy="118071"/>
                <a:chOff x="0" y="0"/>
                <a:chExt cx="828468" cy="118071"/>
              </a:xfrm>
            </p:grpSpPr>
            <p:cxnSp>
              <p:nvCxnSpPr>
                <p:cNvPr id="111" name="Прямая соединительная линия 110"/>
                <p:cNvCxnSpPr>
                  <a:cxnSpLocks/>
                </p:cNvCxnSpPr>
                <p:nvPr/>
              </p:nvCxnSpPr>
              <p:spPr bwMode="auto">
                <a:xfrm flipH="1" flipV="1">
                  <a:off x="89832" y="59031"/>
                  <a:ext cx="738635" cy="2427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Овал 119"/>
                <p:cNvSpPr/>
                <p:nvPr/>
              </p:nvSpPr>
              <p:spPr bwMode="auto">
                <a:xfrm>
                  <a:off x="0" y="0"/>
                  <a:ext cx="116937" cy="118071"/>
                </a:xfrm>
                <a:prstGeom prst="ellipse">
                  <a:avLst/>
                </a:prstGeom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47" name="Группа 46"/>
          <p:cNvGrpSpPr/>
          <p:nvPr/>
        </p:nvGrpSpPr>
        <p:grpSpPr bwMode="auto">
          <a:xfrm>
            <a:off x="165037" y="1596099"/>
            <a:ext cx="2081192" cy="2238053"/>
            <a:chOff x="0" y="0"/>
            <a:chExt cx="2081192" cy="2238053"/>
          </a:xfrm>
        </p:grpSpPr>
        <p:sp>
          <p:nvSpPr>
            <p:cNvPr id="68" name="Скругленный прямоугольник 67"/>
            <p:cNvSpPr/>
            <p:nvPr/>
          </p:nvSpPr>
          <p:spPr bwMode="auto">
            <a:xfrm>
              <a:off x="359274" y="0"/>
              <a:ext cx="1656184" cy="792087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400">
                  <a:solidFill>
                    <a:schemeClr val="accent6">
                      <a:lumMod val="75000"/>
                    </a:schemeClr>
                  </a:solidFill>
                  <a:latin typeface="Times New Roman"/>
                  <a:cs typeface="Times New Roman"/>
                </a:rPr>
                <a:t>Оборот розничной торговли</a:t>
              </a:r>
              <a:endParaRPr/>
            </a:p>
          </p:txBody>
        </p:sp>
        <p:cxnSp>
          <p:nvCxnSpPr>
            <p:cNvPr id="69" name="Прямая соединительная линия 68"/>
            <p:cNvCxnSpPr>
              <a:cxnSpLocks/>
            </p:cNvCxnSpPr>
            <p:nvPr/>
          </p:nvCxnSpPr>
          <p:spPr bwMode="auto">
            <a:xfrm>
              <a:off x="64083" y="360036"/>
              <a:ext cx="2748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>
              <a:cxnSpLocks/>
            </p:cNvCxnSpPr>
            <p:nvPr/>
          </p:nvCxnSpPr>
          <p:spPr bwMode="auto">
            <a:xfrm>
              <a:off x="71241" y="360036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>
              <a:cxnSpLocks/>
            </p:cNvCxnSpPr>
            <p:nvPr/>
          </p:nvCxnSpPr>
          <p:spPr bwMode="auto">
            <a:xfrm>
              <a:off x="68344" y="2016220"/>
              <a:ext cx="7928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>
              <a:cxnSpLocks/>
            </p:cNvCxnSpPr>
            <p:nvPr/>
          </p:nvCxnSpPr>
          <p:spPr bwMode="auto">
            <a:xfrm>
              <a:off x="65006" y="1296144"/>
              <a:ext cx="7928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Овал 72"/>
            <p:cNvSpPr/>
            <p:nvPr/>
          </p:nvSpPr>
          <p:spPr bwMode="auto">
            <a:xfrm>
              <a:off x="808303" y="1091164"/>
              <a:ext cx="1207154" cy="43204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000" b="1">
                  <a:latin typeface="Times New Roman"/>
                  <a:cs typeface="Times New Roman"/>
                </a:rPr>
                <a:t>12 559,0</a:t>
              </a:r>
              <a:endParaRPr/>
            </a:p>
            <a:p>
              <a:pPr algn="ctr">
                <a:defRPr/>
              </a:pPr>
              <a:r>
                <a:rPr lang="ru-RU" sz="1000" b="1">
                  <a:latin typeface="Times New Roman"/>
                  <a:cs typeface="Times New Roman"/>
                </a:rPr>
                <a:t>млн рублей</a:t>
              </a:r>
              <a:endParaRPr/>
            </a:p>
          </p:txBody>
        </p:sp>
        <p:sp>
          <p:nvSpPr>
            <p:cNvPr id="74" name="Прямоугольник 73"/>
            <p:cNvSpPr/>
            <p:nvPr/>
          </p:nvSpPr>
          <p:spPr bwMode="auto">
            <a:xfrm>
              <a:off x="5635" y="903411"/>
              <a:ext cx="1070655" cy="3965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январь-сентябрь</a:t>
              </a:r>
              <a:endParaRPr/>
            </a:p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2026 года</a:t>
              </a:r>
              <a:endParaRPr lang="ru-RU" sz="1000"/>
            </a:p>
          </p:txBody>
        </p:sp>
        <p:sp>
          <p:nvSpPr>
            <p:cNvPr id="75" name="Прямоугольник 74"/>
            <p:cNvSpPr/>
            <p:nvPr/>
          </p:nvSpPr>
          <p:spPr bwMode="auto">
            <a:xfrm>
              <a:off x="0" y="1616112"/>
              <a:ext cx="1070655" cy="3965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январь-сентябрь </a:t>
              </a:r>
              <a:endParaRPr/>
            </a:p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2025 года</a:t>
              </a:r>
              <a:endParaRPr lang="ru-RU" sz="1000"/>
            </a:p>
          </p:txBody>
        </p:sp>
        <p:sp>
          <p:nvSpPr>
            <p:cNvPr id="76" name="Овал 75"/>
            <p:cNvSpPr/>
            <p:nvPr/>
          </p:nvSpPr>
          <p:spPr bwMode="auto">
            <a:xfrm>
              <a:off x="874038" y="1806005"/>
              <a:ext cx="1207154" cy="43204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000" b="1">
                  <a:solidFill>
                    <a:schemeClr val="bg1"/>
                  </a:solidFill>
                  <a:latin typeface="Times New Roman"/>
                  <a:cs typeface="Times New Roman"/>
                </a:rPr>
                <a:t>12 373,4</a:t>
              </a:r>
              <a:endParaRPr/>
            </a:p>
            <a:p>
              <a:pPr algn="ctr">
                <a:defRPr/>
              </a:pPr>
              <a:r>
                <a:rPr lang="ru-RU" sz="1000" b="1">
                  <a:solidFill>
                    <a:schemeClr val="bg1"/>
                  </a:solidFill>
                  <a:latin typeface="Times New Roman"/>
                  <a:cs typeface="Times New Roman"/>
                </a:rPr>
                <a:t>млн рублей</a:t>
              </a:r>
              <a:endParaRPr/>
            </a:p>
          </p:txBody>
        </p:sp>
      </p:grpSp>
      <p:grpSp>
        <p:nvGrpSpPr>
          <p:cNvPr id="49" name="Группа 48"/>
          <p:cNvGrpSpPr/>
          <p:nvPr/>
        </p:nvGrpSpPr>
        <p:grpSpPr bwMode="auto">
          <a:xfrm>
            <a:off x="2689710" y="1596099"/>
            <a:ext cx="2078099" cy="2238053"/>
            <a:chOff x="0" y="0"/>
            <a:chExt cx="2078099" cy="2238053"/>
          </a:xfrm>
        </p:grpSpPr>
        <p:sp>
          <p:nvSpPr>
            <p:cNvPr id="50" name="Скругленный прямоугольник 49"/>
            <p:cNvSpPr/>
            <p:nvPr/>
          </p:nvSpPr>
          <p:spPr bwMode="auto">
            <a:xfrm>
              <a:off x="356180" y="0"/>
              <a:ext cx="1656184" cy="792087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400">
                  <a:solidFill>
                    <a:schemeClr val="accent6">
                      <a:lumMod val="75000"/>
                    </a:schemeClr>
                  </a:solidFill>
                  <a:latin typeface="Times New Roman"/>
                  <a:cs typeface="Times New Roman"/>
                </a:rPr>
                <a:t>Объем реализации платных услуг</a:t>
              </a:r>
              <a:endParaRPr/>
            </a:p>
          </p:txBody>
        </p:sp>
        <p:cxnSp>
          <p:nvCxnSpPr>
            <p:cNvPr id="51" name="Прямая соединительная линия 50"/>
            <p:cNvCxnSpPr>
              <a:cxnSpLocks/>
            </p:cNvCxnSpPr>
            <p:nvPr/>
          </p:nvCxnSpPr>
          <p:spPr bwMode="auto">
            <a:xfrm>
              <a:off x="60990" y="360036"/>
              <a:ext cx="27487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>
              <a:cxnSpLocks/>
            </p:cNvCxnSpPr>
            <p:nvPr/>
          </p:nvCxnSpPr>
          <p:spPr bwMode="auto">
            <a:xfrm>
              <a:off x="68148" y="360036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>
              <a:cxnSpLocks/>
            </p:cNvCxnSpPr>
            <p:nvPr/>
          </p:nvCxnSpPr>
          <p:spPr bwMode="auto">
            <a:xfrm>
              <a:off x="65251" y="2016220"/>
              <a:ext cx="7928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>
              <a:cxnSpLocks/>
            </p:cNvCxnSpPr>
            <p:nvPr/>
          </p:nvCxnSpPr>
          <p:spPr bwMode="auto">
            <a:xfrm>
              <a:off x="61913" y="1296144"/>
              <a:ext cx="7928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Овал 54"/>
            <p:cNvSpPr/>
            <p:nvPr/>
          </p:nvSpPr>
          <p:spPr bwMode="auto">
            <a:xfrm>
              <a:off x="805210" y="1091164"/>
              <a:ext cx="1207154" cy="43204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000" b="1">
                  <a:latin typeface="Times New Roman"/>
                  <a:cs typeface="Times New Roman"/>
                </a:rPr>
                <a:t>3 660,5</a:t>
              </a:r>
              <a:endParaRPr/>
            </a:p>
            <a:p>
              <a:pPr algn="ctr">
                <a:defRPr/>
              </a:pPr>
              <a:r>
                <a:rPr lang="ru-RU" sz="1000" b="1">
                  <a:latin typeface="Times New Roman"/>
                  <a:cs typeface="Times New Roman"/>
                </a:rPr>
                <a:t>млн рублей</a:t>
              </a:r>
              <a:endParaRPr/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0" y="903411"/>
              <a:ext cx="1070655" cy="3965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январь-сентябрь </a:t>
              </a:r>
              <a:endParaRPr/>
            </a:p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2026 года</a:t>
              </a:r>
              <a:endParaRPr lang="ru-RU" sz="1000"/>
            </a:p>
          </p:txBody>
        </p:sp>
        <p:sp>
          <p:nvSpPr>
            <p:cNvPr id="57" name="Прямоугольник 56"/>
            <p:cNvSpPr/>
            <p:nvPr/>
          </p:nvSpPr>
          <p:spPr bwMode="auto">
            <a:xfrm>
              <a:off x="11772" y="1616112"/>
              <a:ext cx="1070655" cy="3965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январь-сентябрь </a:t>
              </a:r>
              <a:endParaRPr/>
            </a:p>
            <a:p>
              <a:pPr algn="ctr">
                <a:defRPr/>
              </a:pPr>
              <a:r>
                <a:rPr lang="ru-RU" sz="1000">
                  <a:latin typeface="Times New Roman"/>
                  <a:cs typeface="Times New Roman"/>
                </a:rPr>
                <a:t>2025 года</a:t>
              </a:r>
              <a:endParaRPr lang="ru-RU" sz="1000"/>
            </a:p>
          </p:txBody>
        </p:sp>
        <p:sp>
          <p:nvSpPr>
            <p:cNvPr id="58" name="Овал 57"/>
            <p:cNvSpPr/>
            <p:nvPr/>
          </p:nvSpPr>
          <p:spPr bwMode="auto">
            <a:xfrm>
              <a:off x="870945" y="1806005"/>
              <a:ext cx="1207154" cy="43204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000" b="1">
                  <a:solidFill>
                    <a:schemeClr val="bg1"/>
                  </a:solidFill>
                  <a:latin typeface="Times New Roman"/>
                  <a:cs typeface="Times New Roman"/>
                </a:rPr>
                <a:t>3 653,2</a:t>
              </a:r>
              <a:endParaRPr/>
            </a:p>
            <a:p>
              <a:pPr algn="ctr">
                <a:defRPr/>
              </a:pPr>
              <a:r>
                <a:rPr lang="ru-RU" sz="1000" b="1">
                  <a:solidFill>
                    <a:schemeClr val="bg1"/>
                  </a:solidFill>
                  <a:latin typeface="Times New Roman"/>
                  <a:cs typeface="Times New Roman"/>
                </a:rPr>
                <a:t>млн рублей</a:t>
              </a:r>
              <a:endParaRPr/>
            </a:p>
          </p:txBody>
        </p:sp>
      </p:grpSp>
      <p:sp>
        <p:nvSpPr>
          <p:cNvPr id="78" name="TextBox 10"/>
          <p:cNvSpPr txBox="1">
            <a:spLocks noChangeArrowheads="1"/>
          </p:cNvSpPr>
          <p:nvPr/>
        </p:nvSpPr>
        <p:spPr bwMode="auto">
          <a:xfrm>
            <a:off x="208922" y="593800"/>
            <a:ext cx="9692090" cy="702987"/>
          </a:xfrm>
          <a:prstGeom prst="rect">
            <a:avLst/>
          </a:prstGeom>
          <a:noFill/>
          <a:ln>
            <a:noFill/>
          </a:ln>
        </p:spPr>
        <p:txBody>
          <a:bodyPr wrap="square" lIns="101828" tIns="50914" rIns="101828" bIns="50914">
            <a:spAutoFit/>
          </a:bodyPr>
          <a:lstStyle>
            <a:lvl1pPr>
              <a:spcBef>
                <a:spcPts val="0"/>
              </a:spcBef>
              <a:buFont typeface="Arial"/>
              <a:buChar char="•"/>
              <a:defRPr sz="36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0"/>
              </a:spcBef>
              <a:buFont typeface="Arial"/>
              <a:buChar char="–"/>
              <a:defRPr sz="3100">
                <a:solidFill>
                  <a:schemeClr val="tx1"/>
                </a:solidFill>
                <a:latin typeface="Calibri"/>
              </a:defRPr>
            </a:lvl2pPr>
            <a:lvl3pPr marL="1143000" indent="-228600">
              <a:spcBef>
                <a:spcPts val="0"/>
              </a:spcBef>
              <a:buFont typeface="Arial"/>
              <a:buChar char="•"/>
              <a:defRPr sz="27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0"/>
              </a:spcBef>
              <a:buFont typeface="Arial"/>
              <a:buChar char="–"/>
              <a:defRPr sz="2200"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0"/>
              </a:spcBef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5pPr>
            <a:lvl6pPr marL="25146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6pPr>
            <a:lvl7pPr marL="29718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7pPr>
            <a:lvl8pPr marL="34290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8pPr>
            <a:lvl9pPr marL="3886200" indent="-228600" defTabSz="1017588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200"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Clr>
                <a:schemeClr val="accent1"/>
              </a:buClr>
              <a:buFont typeface="Arial"/>
              <a:buNone/>
              <a:defRPr/>
            </a:pPr>
            <a:r>
              <a:rPr lang="ru-RU" sz="1300">
                <a:latin typeface="Times New Roman"/>
                <a:cs typeface="Times New Roman"/>
              </a:rPr>
              <a:t>        Основными направлениями развития потребительского рынка является создание условий для удовлетворения спроса населения на потребительские товары и услуги, совершенствование инфраструктуры потребительского рынка, обеспечение доступа к товарам и услугам всех социальных групп населения города Мегиона.</a:t>
            </a:r>
            <a:endParaRPr/>
          </a:p>
        </p:txBody>
      </p:sp>
      <p:sp>
        <p:nvSpPr>
          <p:cNvPr id="79" name="Text Box 365"/>
          <p:cNvSpPr txBox="1">
            <a:spLocks noChangeArrowheads="1"/>
          </p:cNvSpPr>
          <p:nvPr/>
        </p:nvSpPr>
        <p:spPr bwMode="auto">
          <a:xfrm>
            <a:off x="5621418" y="1714060"/>
            <a:ext cx="4695871" cy="9556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101828" tIns="50914" rIns="101828" bIns="50914">
            <a:spAutoFit/>
          </a:bodyPr>
          <a:lstStyle/>
          <a:p>
            <a:pPr algn="just" defTabSz="1018276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На 01.10.2026 на территории города свою деятельность осуществляют </a:t>
            </a:r>
            <a:r>
              <a:rPr lang="en-US" sz="1400">
                <a:solidFill>
                  <a:schemeClr val="tx1"/>
                </a:solidFill>
                <a:latin typeface="Times New Roman"/>
                <a:cs typeface="Times New Roman"/>
              </a:rPr>
              <a:t>18</a:t>
            </a: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4 объект</a:t>
            </a: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а розничной торговли торговой площадью 41,7</a:t>
            </a: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 тыс кв м и </a:t>
            </a:r>
            <a:r>
              <a:rPr lang="en-US" sz="1400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r>
              <a:rPr lang="en-US" sz="140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предприяти</a:t>
            </a: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я общественного питания на 4 203 посадочных места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/>
          </a:p>
        </p:txBody>
      </p:sp>
      <p:grpSp>
        <p:nvGrpSpPr>
          <p:cNvPr id="12" name="Группа 11"/>
          <p:cNvGrpSpPr/>
          <p:nvPr/>
        </p:nvGrpSpPr>
        <p:grpSpPr bwMode="auto">
          <a:xfrm>
            <a:off x="288024" y="4061448"/>
            <a:ext cx="5213634" cy="949019"/>
            <a:chOff x="0" y="0"/>
            <a:chExt cx="5213634" cy="949019"/>
          </a:xfrm>
        </p:grpSpPr>
        <p:grpSp>
          <p:nvGrpSpPr>
            <p:cNvPr id="11" name="Группа 10"/>
            <p:cNvGrpSpPr/>
            <p:nvPr/>
          </p:nvGrpSpPr>
          <p:grpSpPr bwMode="auto">
            <a:xfrm>
              <a:off x="0" y="2430"/>
              <a:ext cx="5213634" cy="935780"/>
              <a:chOff x="0" y="0"/>
              <a:chExt cx="5213634" cy="935780"/>
            </a:xfrm>
          </p:grpSpPr>
          <p:grpSp>
            <p:nvGrpSpPr>
              <p:cNvPr id="83" name="Группа 82"/>
              <p:cNvGrpSpPr/>
              <p:nvPr/>
            </p:nvGrpSpPr>
            <p:grpSpPr bwMode="auto">
              <a:xfrm>
                <a:off x="0" y="3670"/>
                <a:ext cx="4323533" cy="918724"/>
                <a:chOff x="0" y="0"/>
                <a:chExt cx="4323533" cy="918724"/>
              </a:xfrm>
            </p:grpSpPr>
            <p:sp>
              <p:nvSpPr>
                <p:cNvPr id="126" name="Скругленный прямоугольник 125"/>
                <p:cNvSpPr/>
                <p:nvPr/>
              </p:nvSpPr>
              <p:spPr bwMode="auto">
                <a:xfrm>
                  <a:off x="0" y="0"/>
                  <a:ext cx="4323534" cy="90852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 sz="1000"/>
                </a:p>
              </p:txBody>
            </p:sp>
            <p:sp>
              <p:nvSpPr>
                <p:cNvPr id="127" name="Прямоугольник 126"/>
                <p:cNvSpPr/>
                <p:nvPr/>
              </p:nvSpPr>
              <p:spPr bwMode="auto">
                <a:xfrm>
                  <a:off x="147231" y="148927"/>
                  <a:ext cx="2485211" cy="769797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Оборот розничной торговли </a:t>
                  </a:r>
                  <a:endParaRPr lang="en-US" sz="1200">
                    <a:solidFill>
                      <a:schemeClr val="bg1"/>
                    </a:solidFill>
                    <a:latin typeface="DIN Pro Bold"/>
                    <a:cs typeface="DIN Pro Bold"/>
                  </a:endParaRPr>
                </a:p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в расчете на душу населения, тыс. рублей</a:t>
                  </a:r>
                  <a:endParaRPr/>
                </a:p>
              </p:txBody>
            </p:sp>
          </p:grpSp>
          <p:grpSp>
            <p:nvGrpSpPr>
              <p:cNvPr id="128" name="Группа 127"/>
              <p:cNvGrpSpPr/>
              <p:nvPr/>
            </p:nvGrpSpPr>
            <p:grpSpPr bwMode="auto">
              <a:xfrm>
                <a:off x="4170119" y="0"/>
                <a:ext cx="1043514" cy="935780"/>
                <a:chOff x="0" y="0"/>
                <a:chExt cx="1043514" cy="935780"/>
              </a:xfrm>
            </p:grpSpPr>
            <p:sp>
              <p:nvSpPr>
                <p:cNvPr id="129" name="Скругленный прямоугольник 128"/>
                <p:cNvSpPr/>
                <p:nvPr/>
              </p:nvSpPr>
              <p:spPr bwMode="auto">
                <a:xfrm>
                  <a:off x="0" y="0"/>
                  <a:ext cx="1018614" cy="903421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 sz="1000"/>
                </a:p>
              </p:txBody>
            </p:sp>
            <p:sp>
              <p:nvSpPr>
                <p:cNvPr id="130" name="Прямоугольник 129"/>
                <p:cNvSpPr/>
                <p:nvPr/>
              </p:nvSpPr>
              <p:spPr bwMode="auto">
                <a:xfrm>
                  <a:off x="6903" y="127701"/>
                  <a:ext cx="1036611" cy="80807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lang="ru-RU" sz="900">
                      <a:solidFill>
                        <a:schemeClr val="accent1">
                          <a:lumMod val="50000"/>
                        </a:schemeClr>
                      </a:solidFill>
                      <a:latin typeface="DIN Pro Bold"/>
                      <a:cs typeface="DIN Pro Bold"/>
                    </a:rPr>
                    <a:t>январь-сентябрь   </a:t>
                  </a:r>
                  <a:r>
                    <a:rPr lang="ru-RU" sz="900">
                      <a:latin typeface="Times New Roman"/>
                      <a:cs typeface="Times New Roman"/>
                    </a:rPr>
                    <a:t> </a:t>
                  </a:r>
                  <a:r>
                    <a:rPr lang="ru-RU" sz="900">
                      <a:solidFill>
                        <a:schemeClr val="accent1">
                          <a:lumMod val="50000"/>
                        </a:schemeClr>
                      </a:solidFill>
                      <a:latin typeface="DIN Pro Bold"/>
                      <a:cs typeface="DIN Pro Bold"/>
                    </a:rPr>
                    <a:t>2025 года</a:t>
                  </a:r>
                  <a:endParaRPr/>
                </a:p>
                <a:p>
                  <a:pPr lvl="0" algn="ctr">
                    <a:defRPr/>
                  </a:pPr>
                  <a:endParaRPr lang="ru-RU" sz="6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endParaRPr>
                </a:p>
                <a:p>
                  <a:pPr lvl="0" algn="ctr">
                    <a:defRPr/>
                  </a:pPr>
                  <a:r>
                    <a:rPr lang="ru-RU" sz="1400">
                      <a:solidFill>
                        <a:schemeClr val="bg2">
                          <a:lumMod val="10000"/>
                        </a:schemeClr>
                      </a:solidFill>
                      <a:latin typeface="DIN Pro Bold"/>
                      <a:cs typeface="DIN Pro Bold"/>
                    </a:rPr>
                    <a:t>207,1</a:t>
                  </a:r>
                  <a:endParaRPr/>
                </a:p>
              </p:txBody>
            </p:sp>
          </p:grpSp>
        </p:grpSp>
        <p:grpSp>
          <p:nvGrpSpPr>
            <p:cNvPr id="85" name="Группа 84"/>
            <p:cNvGrpSpPr/>
            <p:nvPr/>
          </p:nvGrpSpPr>
          <p:grpSpPr bwMode="auto">
            <a:xfrm>
              <a:off x="2676097" y="0"/>
              <a:ext cx="1044590" cy="949019"/>
              <a:chOff x="0" y="0"/>
              <a:chExt cx="1044590" cy="949019"/>
            </a:xfrm>
          </p:grpSpPr>
          <p:sp>
            <p:nvSpPr>
              <p:cNvPr id="122" name="Скругленный прямоугольник 121"/>
              <p:cNvSpPr/>
              <p:nvPr/>
            </p:nvSpPr>
            <p:spPr bwMode="auto">
              <a:xfrm>
                <a:off x="0" y="0"/>
                <a:ext cx="1018614" cy="903417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/>
              </a:p>
            </p:txBody>
          </p:sp>
          <p:sp>
            <p:nvSpPr>
              <p:cNvPr id="123" name="Прямоугольник 122"/>
              <p:cNvSpPr/>
              <p:nvPr/>
            </p:nvSpPr>
            <p:spPr bwMode="auto">
              <a:xfrm>
                <a:off x="6903" y="140940"/>
                <a:ext cx="1037686" cy="80807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9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январь-сентябрь</a:t>
                </a:r>
                <a:r>
                  <a:rPr lang="ru-RU" sz="900">
                    <a:latin typeface="Times New Roman"/>
                    <a:cs typeface="Times New Roman"/>
                  </a:rPr>
                  <a:t>     </a:t>
                </a:r>
                <a:r>
                  <a:rPr lang="ru-RU" sz="9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2026 года</a:t>
                </a:r>
                <a:endParaRPr/>
              </a:p>
              <a:p>
                <a:pPr lvl="0" algn="ctr">
                  <a:defRPr/>
                </a:pPr>
                <a:endParaRPr lang="ru-RU" sz="600">
                  <a:solidFill>
                    <a:schemeClr val="accent1">
                      <a:lumMod val="50000"/>
                    </a:schemeClr>
                  </a:solidFill>
                  <a:latin typeface="DIN Pro Bold"/>
                  <a:cs typeface="DIN Pro Bold"/>
                </a:endParaRPr>
              </a:p>
              <a:p>
                <a:pPr lvl="0" algn="ctr">
                  <a:defRPr/>
                </a:pPr>
                <a:r>
                  <a:rPr lang="ru-RU" sz="14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210,3</a:t>
                </a:r>
                <a:endParaRPr/>
              </a:p>
            </p:txBody>
          </p:sp>
        </p:grpSp>
      </p:grpSp>
      <p:grpSp>
        <p:nvGrpSpPr>
          <p:cNvPr id="13" name="Группа 12"/>
          <p:cNvGrpSpPr/>
          <p:nvPr/>
        </p:nvGrpSpPr>
        <p:grpSpPr bwMode="auto">
          <a:xfrm>
            <a:off x="284849" y="5159745"/>
            <a:ext cx="5211342" cy="975900"/>
            <a:chOff x="0" y="0"/>
            <a:chExt cx="5211342" cy="975900"/>
          </a:xfrm>
        </p:grpSpPr>
        <p:grpSp>
          <p:nvGrpSpPr>
            <p:cNvPr id="10" name="Группа 9"/>
            <p:cNvGrpSpPr/>
            <p:nvPr/>
          </p:nvGrpSpPr>
          <p:grpSpPr bwMode="auto">
            <a:xfrm>
              <a:off x="0" y="0"/>
              <a:ext cx="5211342" cy="967396"/>
              <a:chOff x="0" y="0"/>
              <a:chExt cx="5211342" cy="967396"/>
            </a:xfrm>
          </p:grpSpPr>
          <p:grpSp>
            <p:nvGrpSpPr>
              <p:cNvPr id="84" name="Группа 83"/>
              <p:cNvGrpSpPr/>
              <p:nvPr/>
            </p:nvGrpSpPr>
            <p:grpSpPr bwMode="auto">
              <a:xfrm>
                <a:off x="0" y="18804"/>
                <a:ext cx="4323535" cy="948591"/>
                <a:chOff x="0" y="0"/>
                <a:chExt cx="4323535" cy="948591"/>
              </a:xfrm>
            </p:grpSpPr>
            <p:sp>
              <p:nvSpPr>
                <p:cNvPr id="124" name="Скругленный прямоугольник 123"/>
                <p:cNvSpPr/>
                <p:nvPr/>
              </p:nvSpPr>
              <p:spPr bwMode="auto">
                <a:xfrm>
                  <a:off x="0" y="0"/>
                  <a:ext cx="4323536" cy="94859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 sz="1000"/>
                </a:p>
              </p:txBody>
            </p:sp>
            <p:sp>
              <p:nvSpPr>
                <p:cNvPr id="125" name="Прямоугольник 124"/>
                <p:cNvSpPr/>
                <p:nvPr/>
              </p:nvSpPr>
              <p:spPr bwMode="auto">
                <a:xfrm>
                  <a:off x="109766" y="86077"/>
                  <a:ext cx="2617234" cy="646330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Объем платных услуг</a:t>
                  </a:r>
                  <a:endParaRPr lang="en-US" sz="1200">
                    <a:solidFill>
                      <a:schemeClr val="bg1"/>
                    </a:solidFill>
                    <a:latin typeface="DIN Pro Bold"/>
                    <a:cs typeface="DIN Pro Bold"/>
                  </a:endParaRPr>
                </a:p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в расчете на душу населения, </a:t>
                  </a:r>
                  <a:endParaRPr lang="en-US" sz="1200">
                    <a:solidFill>
                      <a:schemeClr val="bg1"/>
                    </a:solidFill>
                    <a:latin typeface="DIN Pro Bold"/>
                    <a:cs typeface="DIN Pro Bold"/>
                  </a:endParaRPr>
                </a:p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тыс. рублей</a:t>
                  </a:r>
                  <a:endParaRPr/>
                </a:p>
              </p:txBody>
            </p:sp>
          </p:grpSp>
          <p:grpSp>
            <p:nvGrpSpPr>
              <p:cNvPr id="131" name="Группа 130"/>
              <p:cNvGrpSpPr/>
              <p:nvPr/>
            </p:nvGrpSpPr>
            <p:grpSpPr bwMode="auto">
              <a:xfrm>
                <a:off x="4129639" y="0"/>
                <a:ext cx="1081702" cy="948591"/>
                <a:chOff x="0" y="0"/>
                <a:chExt cx="1081702" cy="948591"/>
              </a:xfrm>
            </p:grpSpPr>
            <p:sp>
              <p:nvSpPr>
                <p:cNvPr id="132" name="Скругленный прямоугольник 131"/>
                <p:cNvSpPr/>
                <p:nvPr/>
              </p:nvSpPr>
              <p:spPr bwMode="auto">
                <a:xfrm>
                  <a:off x="21821" y="0"/>
                  <a:ext cx="1018614" cy="94859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 sz="1000"/>
                </a:p>
              </p:txBody>
            </p:sp>
            <p:sp>
              <p:nvSpPr>
                <p:cNvPr id="133" name="Прямоугольник 132"/>
                <p:cNvSpPr/>
                <p:nvPr/>
              </p:nvSpPr>
              <p:spPr bwMode="auto">
                <a:xfrm>
                  <a:off x="0" y="167832"/>
                  <a:ext cx="1081702" cy="67091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lang="ru-RU" sz="900">
                      <a:solidFill>
                        <a:schemeClr val="accent1">
                          <a:lumMod val="50000"/>
                        </a:schemeClr>
                      </a:solidFill>
                      <a:latin typeface="DIN Pro Bold"/>
                      <a:cs typeface="DIN Pro Bold"/>
                    </a:rPr>
                    <a:t>январь-сентябрь    </a:t>
                  </a:r>
                  <a:r>
                    <a:rPr lang="ru-RU" sz="900">
                      <a:latin typeface="Times New Roman"/>
                      <a:cs typeface="Times New Roman"/>
                    </a:rPr>
                    <a:t> </a:t>
                  </a:r>
                  <a:r>
                    <a:rPr lang="ru-RU" sz="900">
                      <a:solidFill>
                        <a:schemeClr val="accent1">
                          <a:lumMod val="50000"/>
                        </a:schemeClr>
                      </a:solidFill>
                      <a:latin typeface="DIN Pro Bold"/>
                      <a:cs typeface="DIN Pro Bold"/>
                    </a:rPr>
                    <a:t>2025 года</a:t>
                  </a:r>
                  <a:endParaRPr/>
                </a:p>
                <a:p>
                  <a:pPr lvl="0" algn="ctr">
                    <a:defRPr/>
                  </a:pPr>
                  <a:endParaRPr lang="ru-RU" sz="6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endParaRPr>
                </a:p>
                <a:p>
                  <a:pPr lvl="0" algn="ctr">
                    <a:defRPr/>
                  </a:pPr>
                  <a:r>
                    <a:rPr lang="ru-RU" sz="1400">
                      <a:solidFill>
                        <a:schemeClr val="bg2">
                          <a:lumMod val="10000"/>
                        </a:schemeClr>
                      </a:solidFill>
                      <a:latin typeface="DIN Pro Bold"/>
                      <a:cs typeface="DIN Pro Bold"/>
                    </a:rPr>
                    <a:t>61,2</a:t>
                  </a:r>
                  <a:endParaRPr/>
                </a:p>
              </p:txBody>
            </p:sp>
          </p:grpSp>
        </p:grpSp>
        <p:grpSp>
          <p:nvGrpSpPr>
            <p:cNvPr id="86" name="Группа 85"/>
            <p:cNvGrpSpPr/>
            <p:nvPr/>
          </p:nvGrpSpPr>
          <p:grpSpPr bwMode="auto">
            <a:xfrm>
              <a:off x="2635618" y="18798"/>
              <a:ext cx="1079902" cy="957101"/>
              <a:chOff x="0" y="0"/>
              <a:chExt cx="1079902" cy="957101"/>
            </a:xfrm>
          </p:grpSpPr>
          <p:sp>
            <p:nvSpPr>
              <p:cNvPr id="87" name="Скругленный прямоугольник 86"/>
              <p:cNvSpPr/>
              <p:nvPr/>
            </p:nvSpPr>
            <p:spPr bwMode="auto">
              <a:xfrm>
                <a:off x="21821" y="0"/>
                <a:ext cx="1018614" cy="948592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/>
              </a:p>
            </p:txBody>
          </p:sp>
          <p:sp>
            <p:nvSpPr>
              <p:cNvPr id="121" name="Прямоугольник 120"/>
              <p:cNvSpPr/>
              <p:nvPr/>
            </p:nvSpPr>
            <p:spPr bwMode="auto">
              <a:xfrm>
                <a:off x="0" y="149022"/>
                <a:ext cx="1079902" cy="80807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9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январь-сентябрь    </a:t>
                </a:r>
                <a:r>
                  <a:rPr lang="ru-RU" sz="900">
                    <a:latin typeface="Times New Roman"/>
                    <a:cs typeface="Times New Roman"/>
                  </a:rPr>
                  <a:t> </a:t>
                </a:r>
                <a:r>
                  <a:rPr lang="ru-RU" sz="9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2026 года</a:t>
                </a:r>
                <a:endParaRPr/>
              </a:p>
              <a:p>
                <a:pPr lvl="0" algn="ctr">
                  <a:defRPr/>
                </a:pPr>
                <a:endParaRPr lang="ru-RU" sz="600">
                  <a:solidFill>
                    <a:schemeClr val="accent1">
                      <a:lumMod val="50000"/>
                    </a:schemeClr>
                  </a:solidFill>
                  <a:latin typeface="DIN Pro Bold"/>
                  <a:cs typeface="DIN Pro Bold"/>
                </a:endParaRPr>
              </a:p>
              <a:p>
                <a:pPr lvl="0" algn="ctr">
                  <a:defRPr/>
                </a:pPr>
                <a:r>
                  <a:rPr lang="ru-RU" sz="14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61,3</a:t>
                </a:r>
                <a:endParaRPr/>
              </a:p>
            </p:txBody>
          </p:sp>
        </p:grpSp>
      </p:grpSp>
      <p:grpSp>
        <p:nvGrpSpPr>
          <p:cNvPr id="134" name="Группа 133"/>
          <p:cNvGrpSpPr/>
          <p:nvPr/>
        </p:nvGrpSpPr>
        <p:grpSpPr bwMode="auto">
          <a:xfrm>
            <a:off x="284849" y="6251130"/>
            <a:ext cx="5211702" cy="967396"/>
            <a:chOff x="0" y="0"/>
            <a:chExt cx="5211702" cy="967396"/>
          </a:xfrm>
        </p:grpSpPr>
        <p:grpSp>
          <p:nvGrpSpPr>
            <p:cNvPr id="135" name="Группа 134"/>
            <p:cNvGrpSpPr/>
            <p:nvPr/>
          </p:nvGrpSpPr>
          <p:grpSpPr bwMode="auto">
            <a:xfrm>
              <a:off x="0" y="0"/>
              <a:ext cx="5211702" cy="967396"/>
              <a:chOff x="0" y="0"/>
              <a:chExt cx="5211702" cy="967396"/>
            </a:xfrm>
          </p:grpSpPr>
          <p:grpSp>
            <p:nvGrpSpPr>
              <p:cNvPr id="139" name="Группа 138"/>
              <p:cNvGrpSpPr/>
              <p:nvPr/>
            </p:nvGrpSpPr>
            <p:grpSpPr bwMode="auto">
              <a:xfrm>
                <a:off x="0" y="18804"/>
                <a:ext cx="4323535" cy="948591"/>
                <a:chOff x="0" y="0"/>
                <a:chExt cx="4323535" cy="948591"/>
              </a:xfrm>
            </p:grpSpPr>
            <p:sp>
              <p:nvSpPr>
                <p:cNvPr id="143" name="Скругленный прямоугольник 142"/>
                <p:cNvSpPr/>
                <p:nvPr/>
              </p:nvSpPr>
              <p:spPr bwMode="auto">
                <a:xfrm>
                  <a:off x="0" y="0"/>
                  <a:ext cx="4323536" cy="94859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 sz="1000"/>
                </a:p>
              </p:txBody>
            </p:sp>
            <p:sp>
              <p:nvSpPr>
                <p:cNvPr id="144" name="Прямоугольник 143"/>
                <p:cNvSpPr/>
                <p:nvPr/>
              </p:nvSpPr>
              <p:spPr bwMode="auto">
                <a:xfrm>
                  <a:off x="109766" y="86077"/>
                  <a:ext cx="2617234" cy="646330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Потребительские расходы</a:t>
                  </a:r>
                  <a:endParaRPr lang="en-US" sz="1200">
                    <a:solidFill>
                      <a:schemeClr val="bg1"/>
                    </a:solidFill>
                    <a:latin typeface="DIN Pro Bold"/>
                    <a:cs typeface="DIN Pro Bold"/>
                  </a:endParaRPr>
                </a:p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на душу населения, </a:t>
                  </a:r>
                  <a:endParaRPr lang="en-US" sz="1200">
                    <a:solidFill>
                      <a:schemeClr val="bg1"/>
                    </a:solidFill>
                    <a:latin typeface="DIN Pro Bold"/>
                    <a:cs typeface="DIN Pro Bold"/>
                  </a:endParaRPr>
                </a:p>
                <a:p>
                  <a:pPr lvl="0">
                    <a:defRPr/>
                  </a:pPr>
                  <a:r>
                    <a:rPr lang="ru-RU" sz="1200">
                      <a:solidFill>
                        <a:schemeClr val="bg1"/>
                      </a:solidFill>
                      <a:latin typeface="DIN Pro Bold"/>
                      <a:cs typeface="DIN Pro Bold"/>
                    </a:rPr>
                    <a:t>тыс. рублей</a:t>
                  </a:r>
                  <a:endParaRPr/>
                </a:p>
              </p:txBody>
            </p:sp>
          </p:grpSp>
          <p:grpSp>
            <p:nvGrpSpPr>
              <p:cNvPr id="140" name="Группа 139"/>
              <p:cNvGrpSpPr/>
              <p:nvPr/>
            </p:nvGrpSpPr>
            <p:grpSpPr bwMode="auto">
              <a:xfrm>
                <a:off x="4129639" y="0"/>
                <a:ext cx="1082062" cy="948591"/>
                <a:chOff x="0" y="0"/>
                <a:chExt cx="1082062" cy="948591"/>
              </a:xfrm>
            </p:grpSpPr>
            <p:sp>
              <p:nvSpPr>
                <p:cNvPr id="141" name="Скругленный прямоугольник 140"/>
                <p:cNvSpPr/>
                <p:nvPr/>
              </p:nvSpPr>
              <p:spPr bwMode="auto">
                <a:xfrm>
                  <a:off x="21821" y="0"/>
                  <a:ext cx="1018614" cy="94859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ru-RU" sz="1000"/>
                </a:p>
              </p:txBody>
            </p:sp>
            <p:sp>
              <p:nvSpPr>
                <p:cNvPr id="142" name="Прямоугольник 141"/>
                <p:cNvSpPr/>
                <p:nvPr/>
              </p:nvSpPr>
              <p:spPr bwMode="auto">
                <a:xfrm>
                  <a:off x="0" y="155730"/>
                  <a:ext cx="1082062" cy="67091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lvl="0" algn="ctr">
                    <a:defRPr/>
                  </a:pPr>
                  <a:r>
                    <a:rPr lang="ru-RU" sz="900">
                      <a:solidFill>
                        <a:schemeClr val="accent1">
                          <a:lumMod val="50000"/>
                        </a:schemeClr>
                      </a:solidFill>
                      <a:latin typeface="DIN Pro Bold"/>
                      <a:cs typeface="DIN Pro Bold"/>
                    </a:rPr>
                    <a:t>январь-сентябрь    </a:t>
                  </a:r>
                  <a:r>
                    <a:rPr lang="ru-RU" sz="900">
                      <a:latin typeface="Times New Roman"/>
                      <a:cs typeface="Times New Roman"/>
                    </a:rPr>
                    <a:t> </a:t>
                  </a:r>
                  <a:r>
                    <a:rPr lang="ru-RU" sz="900">
                      <a:solidFill>
                        <a:schemeClr val="accent1">
                          <a:lumMod val="50000"/>
                        </a:schemeClr>
                      </a:solidFill>
                      <a:latin typeface="DIN Pro Bold"/>
                      <a:cs typeface="DIN Pro Bold"/>
                    </a:rPr>
                    <a:t>2025 года</a:t>
                  </a:r>
                  <a:endParaRPr/>
                </a:p>
                <a:p>
                  <a:pPr lvl="0" algn="ctr">
                    <a:defRPr/>
                  </a:pPr>
                  <a:endParaRPr lang="ru-RU" sz="6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endParaRPr>
                </a:p>
                <a:p>
                  <a:pPr lvl="0" algn="ctr">
                    <a:defRPr/>
                  </a:pPr>
                  <a:r>
                    <a:rPr lang="ru-RU" sz="1400">
                      <a:solidFill>
                        <a:schemeClr val="bg2">
                          <a:lumMod val="10000"/>
                        </a:schemeClr>
                      </a:solidFill>
                      <a:latin typeface="DIN Pro Bold"/>
                      <a:cs typeface="DIN Pro Bold"/>
                    </a:rPr>
                    <a:t>268,3</a:t>
                  </a:r>
                  <a:endParaRPr/>
                </a:p>
              </p:txBody>
            </p:sp>
          </p:grpSp>
        </p:grpSp>
        <p:grpSp>
          <p:nvGrpSpPr>
            <p:cNvPr id="136" name="Группа 135"/>
            <p:cNvGrpSpPr/>
            <p:nvPr/>
          </p:nvGrpSpPr>
          <p:grpSpPr bwMode="auto">
            <a:xfrm>
              <a:off x="2635618" y="18783"/>
              <a:ext cx="1081342" cy="948589"/>
              <a:chOff x="0" y="0"/>
              <a:chExt cx="1081342" cy="948589"/>
            </a:xfrm>
          </p:grpSpPr>
          <p:sp>
            <p:nvSpPr>
              <p:cNvPr id="137" name="Скругленный прямоугольник 136"/>
              <p:cNvSpPr/>
              <p:nvPr/>
            </p:nvSpPr>
            <p:spPr bwMode="auto">
              <a:xfrm>
                <a:off x="21821" y="0"/>
                <a:ext cx="1018614" cy="94859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sz="1000"/>
              </a:p>
            </p:txBody>
          </p:sp>
          <p:sp>
            <p:nvSpPr>
              <p:cNvPr id="138" name="Прямоугольник 137"/>
              <p:cNvSpPr/>
              <p:nvPr/>
            </p:nvSpPr>
            <p:spPr bwMode="auto">
              <a:xfrm>
                <a:off x="0" y="136918"/>
                <a:ext cx="1081342" cy="6709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9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январь-сентябрь    </a:t>
                </a:r>
                <a:r>
                  <a:rPr lang="ru-RU" sz="900">
                    <a:latin typeface="Times New Roman"/>
                    <a:cs typeface="Times New Roman"/>
                  </a:rPr>
                  <a:t> </a:t>
                </a:r>
                <a:r>
                  <a:rPr lang="ru-RU" sz="900">
                    <a:solidFill>
                      <a:schemeClr val="accent1">
                        <a:lumMod val="50000"/>
                      </a:schemeClr>
                    </a:solidFill>
                    <a:latin typeface="DIN Pro Bold"/>
                    <a:cs typeface="DIN Pro Bold"/>
                  </a:rPr>
                  <a:t>2026 года</a:t>
                </a:r>
                <a:endParaRPr/>
              </a:p>
              <a:p>
                <a:pPr lvl="0" algn="ctr">
                  <a:defRPr/>
                </a:pPr>
                <a:endParaRPr lang="ru-RU" sz="600">
                  <a:solidFill>
                    <a:schemeClr val="accent1">
                      <a:lumMod val="50000"/>
                    </a:schemeClr>
                  </a:solidFill>
                  <a:latin typeface="DIN Pro Bold"/>
                  <a:cs typeface="DIN Pro Bold"/>
                </a:endParaRPr>
              </a:p>
              <a:p>
                <a:pPr lvl="0" algn="ctr">
                  <a:defRPr/>
                </a:pPr>
                <a:r>
                  <a:rPr lang="ru-RU" sz="1400">
                    <a:solidFill>
                      <a:schemeClr val="bg2">
                        <a:lumMod val="10000"/>
                      </a:schemeClr>
                    </a:solidFill>
                    <a:latin typeface="DIN Pro Bold"/>
                    <a:cs typeface="DIN Pro Bold"/>
                  </a:rPr>
                  <a:t>271,6</a:t>
                </a:r>
                <a:endParaRPr/>
              </a:p>
            </p:txBody>
          </p:sp>
        </p:grpSp>
      </p:grpSp>
      <p:sp>
        <p:nvSpPr>
          <p:cNvPr id="145" name="Прямоугольник 144"/>
          <p:cNvSpPr/>
          <p:nvPr/>
        </p:nvSpPr>
        <p:spPr bwMode="auto">
          <a:xfrm flipH="1">
            <a:off x="1548086" y="119226"/>
            <a:ext cx="8895988" cy="442346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rgbClr val="60D5C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2400" b="1" i="1">
                <a:ln w="9525">
                  <a:noFill/>
                  <a:prstDash val="solid"/>
                </a:ln>
                <a:solidFill>
                  <a:schemeClr val="bg1"/>
                </a:solidFill>
                <a:latin typeface="DIN Pro Bold"/>
                <a:cs typeface="DIN Pro Bold"/>
              </a:rPr>
              <a:t>Потребительский рынок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1044030" y="-2595"/>
            <a:ext cx="9396958" cy="490948"/>
            <a:chOff x="-2" y="254069"/>
            <a:chExt cx="10440990" cy="490948"/>
          </a:xfrm>
        </p:grpSpPr>
        <p:sp>
          <p:nvSpPr>
            <p:cNvPr id="3" name="Прямоугольник 2"/>
            <p:cNvSpPr/>
            <p:nvPr/>
          </p:nvSpPr>
          <p:spPr bwMode="auto">
            <a:xfrm flipH="1">
              <a:off x="-2" y="302671"/>
              <a:ext cx="10440990" cy="442346"/>
            </a:xfrm>
            <a:prstGeom prst="rect">
              <a:avLst/>
            </a:prstGeom>
            <a:gradFill>
              <a:gsLst>
                <a:gs pos="70000">
                  <a:srgbClr val="00B050"/>
                </a:gs>
                <a:gs pos="100000">
                  <a:srgbClr val="60D5C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500"/>
            </a:p>
          </p:txBody>
        </p:sp>
        <p:sp>
          <p:nvSpPr>
            <p:cNvPr id="4" name="Прямоугольник 3"/>
            <p:cNvSpPr/>
            <p:nvPr/>
          </p:nvSpPr>
          <p:spPr bwMode="auto">
            <a:xfrm>
              <a:off x="683990" y="254069"/>
              <a:ext cx="1904689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i="1">
                  <a:ln w="9525">
                    <a:noFill/>
                    <a:prstDash val="solid"/>
                  </a:ln>
                  <a:solidFill>
                    <a:schemeClr val="bg1"/>
                  </a:solidFill>
                  <a:latin typeface="DIN Pro Bold"/>
                  <a:cs typeface="DIN Pro Bold"/>
                </a:rPr>
                <a:t>Рынок труда</a:t>
              </a:r>
              <a:endParaRPr/>
            </a:p>
          </p:txBody>
        </p:sp>
      </p:grpSp>
      <p:graphicFrame>
        <p:nvGraphicFramePr>
          <p:cNvPr id="1420159255" name=""/>
          <p:cNvGraphicFramePr>
            <a:graphicFrameLocks xmlns:a="http://schemas.openxmlformats.org/drawingml/2006/main"/>
          </p:cNvGraphicFramePr>
          <p:nvPr/>
        </p:nvGraphicFramePr>
        <p:xfrm>
          <a:off x="5652535" y="1099611"/>
          <a:ext cx="4176459" cy="2520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9934" y="4266208"/>
            <a:ext cx="3672408" cy="2883586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xmlns:a="http://schemas.openxmlformats.org/drawingml/2006/main" noGrp="1"/>
          </p:cNvGraphicFramePr>
          <p:nvPr/>
        </p:nvGraphicFramePr>
        <p:xfrm>
          <a:off x="248418" y="713558"/>
          <a:ext cx="4828060" cy="28956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{8A107856-5554-42FB-B03E-39F5DBC370BA}</a:tableStyleId>
              </a:tblPr>
              <a:tblGrid>
                <a:gridCol w="2232247"/>
                <a:gridCol w="867619"/>
                <a:gridCol w="860131"/>
                <a:gridCol w="868058"/>
              </a:tblGrid>
              <a:tr h="30825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Показатели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Январь-сентябрь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2025 года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Январь-сентябрь    2026 года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anchor="ctr">
                    <a:noFill/>
                  </a:tcPr>
                </a:tc>
              </a:tr>
              <a:tr h="440416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Численность экономически активного населения, человек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40 718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39 999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98,2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287639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Численность занятого в экономике населения, человек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35 068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35 044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99,9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46643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Численность официально признанных безработными на конец года, человек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53</a:t>
                      </a:r>
                      <a:endParaRPr sz="1200" b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в 1,9 раза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  <a:tr h="79274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Уровень официально зарегистрированной безработицы, % от численности экономически активного населения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0,07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0,13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 bwMode="auto">
          <a:xfrm>
            <a:off x="4428406" y="3811059"/>
            <a:ext cx="56517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20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Уровень среднемесячной заработной платы по отраслям экономики работников крупных и средних предприятий </a:t>
            </a:r>
            <a:r>
              <a:rPr lang="ru-RU" sz="120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городского округа город Мегион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105882" y="7002052"/>
            <a:ext cx="61206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latin typeface="Times New Roman"/>
                <a:cs typeface="Times New Roman"/>
              </a:rPr>
              <a:t>* </a:t>
            </a:r>
            <a:r>
              <a:rPr lang="ru-RU" sz="800">
                <a:latin typeface="Times New Roman"/>
                <a:cs typeface="Times New Roman"/>
              </a:rPr>
              <a:t>Предварительные данные</a:t>
            </a:r>
            <a:endParaRPr/>
          </a:p>
        </p:txBody>
      </p:sp>
      <p:graphicFrame>
        <p:nvGraphicFramePr>
          <p:cNvPr id="1416869517" name="Таблица 7"/>
          <p:cNvGraphicFramePr>
            <a:graphicFrameLocks xmlns:a="http://schemas.openxmlformats.org/drawingml/2006/main"/>
          </p:cNvGraphicFramePr>
          <p:nvPr/>
        </p:nvGraphicFramePr>
        <p:xfrm>
          <a:off x="4105881" y="4241389"/>
          <a:ext cx="6120679" cy="2791996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{616DA210-FB5B-4158-B5E0-FEB733F419BA}</a:tableStyleId>
              </a:tblPr>
              <a:tblGrid>
                <a:gridCol w="3177576"/>
                <a:gridCol w="1069624"/>
                <a:gridCol w="1069624"/>
                <a:gridCol w="803852"/>
              </a:tblGrid>
              <a:tr h="216024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Показатели</a:t>
                      </a:r>
                      <a:endParaRPr/>
                    </a:p>
                  </a:txBody>
                  <a:tcPr marL="9524" marR="9524" marT="48894" marB="48894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  <a:round/>
                    </a:lnR>
                    <a:lnT w="12699" algn="ctr">
                      <a:solidFill>
                        <a:schemeClr val="tx1"/>
                      </a:solidFill>
                      <a:round/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Январь-сентябрь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Январь-сентябрь*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  <a:round/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  <a:round/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16024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года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  <a:round/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года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360040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Среднемесячная заработная плата по крупным и средним предприятиям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130 839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140 126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107,1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  <a:round/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17802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 по отраслям: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12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12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sz="12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376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добыча полезных ископаемых 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170 479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174 618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102,4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46516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обрабатывающие производства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102 813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101 940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99,2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376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123 259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136 206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110,5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1943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торговля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64 243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76 280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118,7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376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97 658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115 428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  <a:round/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118,2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376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</a:t>
                      </a:r>
                      <a:endParaRPr/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132 865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129 547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97,5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  <a:tr h="2376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Arial"/>
                          <a:cs typeface="Times New Roman"/>
                        </a:rPr>
                        <a:t>деятельность в области культуры, спорта, организации досуга и развлечений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111 561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117 761</a:t>
                      </a:r>
                      <a:endParaRPr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1018275"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105,6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chemeClr val="tx1"/>
                      </a:solidFill>
                    </a:lnL>
                    <a:lnR w="12699" algn="ctr">
                      <a:solidFill>
                        <a:schemeClr val="tx1"/>
                      </a:solidFill>
                    </a:lnR>
                    <a:lnT w="12699" algn="ctr">
                      <a:solidFill>
                        <a:schemeClr val="tx1"/>
                      </a:solidFill>
                    </a:lnT>
                    <a:lnB w="12699" algn="ctr">
                      <a:solidFill>
                        <a:schemeClr val="tx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Arial"/>
        <a:cs typeface="Arial"/>
      </a:majorFont>
      <a:minorFont>
        <a:latin typeface="Trebuchet MS"/>
        <a:ea typeface="Arial"/>
        <a:cs typeface="Arial"/>
      </a:minorFont>
    </a:fontScheme>
    <a:fmtScheme name="Воздушный поток">
      <a:fillStyleLst>
        <a:solidFill>
          <a:schemeClr val="phClr"/>
        </a:solidFill>
        <a:gradFill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/>
        </a:gradFill>
        <a:gradFill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хническая"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Р7-Офис/2024.3.2.551</Application>
  <DocSecurity>0</DocSecurity>
  <PresentationFormat>Произвольный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>Администрация г.Мегион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оплаты труда по отраслям экономики городского округа город Мегион</dc:title>
  <dc:subject/>
  <dc:creator>Суяримбетова Галия Нуримановна</dc:creator>
  <cp:keywords/>
  <dc:description/>
  <dc:identifier/>
  <dc:language/>
  <cp:lastModifiedBy/>
  <cp:revision>1277</cp:revision>
  <dcterms:created xsi:type="dcterms:W3CDTF">2015-03-02T11:51:42Z</dcterms:created>
  <dcterms:modified xsi:type="dcterms:W3CDTF">2026-10-29T10:58:13Z</dcterms:modified>
  <cp:category/>
  <cp:contentStatus/>
  <cp:version/>
</cp:coreProperties>
</file>