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1" r:id="rId2"/>
    <p:sldId id="263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</p:sldIdLst>
  <p:sldSz cx="12192000" cy="6858000"/>
  <p:notesSz cx="6742113" cy="9875838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4" autoAdjust="0"/>
    <p:restoredTop sz="94664" autoAdjust="0"/>
  </p:normalViewPr>
  <p:slideViewPr>
    <p:cSldViewPr snapToGrid="0">
      <p:cViewPr varScale="1">
        <p:scale>
          <a:sx n="100" d="100"/>
          <a:sy n="100" d="100"/>
        </p:scale>
        <p:origin x="108" y="28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ru-RU" sz="1200" b="1" i="0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</a:t>
            </a:r>
            <a:r>
              <a:rPr lang="ru-RU" sz="1200" b="1" i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инансирования</a:t>
            </a:r>
          </a:p>
          <a:p>
            <a:pPr algn="ct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1" i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200" b="1" i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</a:t>
            </a:r>
            <a:endParaRPr lang="ru-RU" sz="12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1" i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i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12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43313102170524"/>
          <c:y val="9.88957395685963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8E-40D7-B65E-D66963094C8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8E-40D7-B65E-D66963094C8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8E-40D7-B65E-D66963094C8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tint val="3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3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3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78E-40D7-B65E-D66963094C81}"/>
              </c:ext>
            </c:extLst>
          </c:dPt>
          <c:dLbls>
            <c:dLbl>
              <c:idx val="0"/>
              <c:layout>
                <c:manualLayout>
                  <c:x val="4.059194995577229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78E-40D7-B65E-D66963094C81}"/>
                </c:ext>
              </c:extLst>
            </c:dLbl>
            <c:dLbl>
              <c:idx val="2"/>
              <c:layout>
                <c:manualLayout>
                  <c:x val="6.7653249926286638E-3"/>
                  <c:y val="-8.899110018926374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78E-40D7-B65E-D66963094C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бюджет автономного округа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3.5999999999999999E-3</c:v>
                </c:pt>
                <c:pt idx="1">
                  <c:v>0.55349999999999999</c:v>
                </c:pt>
                <c:pt idx="2">
                  <c:v>0.44290000000000002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71-4B33-8DDD-278146C85F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Освоенные </a:t>
            </a:r>
            <a:r>
              <a:rPr lang="ru-RU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 реализацию </a:t>
            </a:r>
            <a:r>
              <a:rPr lang="ru-RU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              </a:t>
            </a:r>
          </a:p>
          <a:p>
            <a:pPr>
              <a:defRPr sz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b="1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200" b="1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квартале 2018 года</a:t>
            </a:r>
            <a:endParaRPr lang="ru-RU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9916671932399302"/>
          <c:y val="0.31560544211357672"/>
          <c:w val="0.43289215099318273"/>
          <c:h val="0.65692696135148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64-46A1-9F76-0CD52C4FF3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264-46A1-9F76-0CD52C4FF32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264-46A1-9F76-0CD52C4FF32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tint val="3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3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3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264-46A1-9F76-0CD52C4FF323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бюджет автономного округа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1.5E-3</c:v>
                </c:pt>
                <c:pt idx="1">
                  <c:v>0.49</c:v>
                </c:pt>
                <c:pt idx="2">
                  <c:v>0.50849999999999995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64-46A1-9F76-0CD52C4FF32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Доля освоенных денежных средств</a:t>
            </a:r>
            <a:r>
              <a:rPr lang="ru-RU" sz="1200" b="1" i="0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1" i="0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1200" b="1" i="0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200" b="1" i="0" cap="none" spc="0" baseline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 2018 года к плану 2018 года</a:t>
            </a:r>
            <a:endParaRPr lang="ru-RU" sz="12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902085773749275"/>
          <c:y val="1.43392479283155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EE-4053-9AC9-36BECFE9B20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EE-4053-9AC9-36BECFE9B20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5EE-4053-9AC9-36BECFE9B204}"/>
              </c:ext>
            </c:extLst>
          </c:dPt>
          <c:dLbls>
            <c:dLbl>
              <c:idx val="2"/>
              <c:layout>
                <c:manualLayout>
                  <c:x val="3.1533310970339569E-3"/>
                  <c:y val="-1.27712379653708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5EE-4053-9AC9-36BECFE9B2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бюджет автономного округа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7.9000000000000001E-2</c:v>
                </c:pt>
                <c:pt idx="1">
                  <c:v>0.184</c:v>
                </c:pt>
                <c:pt idx="2">
                  <c:v>9.3200000000000005E-2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EE-4053-9AC9-36BECFE9B2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Дебиторская задолженность </a:t>
            </a:r>
          </a:p>
          <a:p>
            <a:pPr algn="ct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1" i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1200" b="1" i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200" b="1" i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квартал 2017 года</a:t>
            </a:r>
          </a:p>
        </c:rich>
      </c:tx>
      <c:layout>
        <c:manualLayout>
          <c:xMode val="edge"/>
          <c:yMode val="edge"/>
          <c:x val="0.1902085773749275"/>
          <c:y val="1.43392479283155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8E-40D7-B65E-D66963094C8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8E-40D7-B65E-D66963094C8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8E-40D7-B65E-D66963094C8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78E-40D7-B65E-D66963094C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МУП "Тепловодоканал"</c:v>
                </c:pt>
                <c:pt idx="1">
                  <c:v>ОАО "ЖКУ"</c:v>
                </c:pt>
                <c:pt idx="2">
                  <c:v>ООО "ЖЭК"</c:v>
                </c:pt>
                <c:pt idx="3">
                  <c:v>АО "ТЭК"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0.72799999999999998</c:v>
                </c:pt>
                <c:pt idx="1">
                  <c:v>3.0000000000000001E-3</c:v>
                </c:pt>
                <c:pt idx="2">
                  <c:v>0.20499999999999999</c:v>
                </c:pt>
                <c:pt idx="3">
                  <c:v>6.3E-2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71-4B33-8DDD-278146C85F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Дебиторская задолженность </a:t>
            </a:r>
          </a:p>
          <a:p>
            <a:pPr>
              <a:defRPr sz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 </a:t>
            </a:r>
            <a:r>
              <a:rPr lang="ru-RU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64-46A1-9F76-0CD52C4FF3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264-46A1-9F76-0CD52C4FF32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264-46A1-9F76-0CD52C4FF32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264-46A1-9F76-0CD52C4FF3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МУП "Тепловодоканал"</c:v>
                </c:pt>
                <c:pt idx="1">
                  <c:v>ОАО "ЖКУ"</c:v>
                </c:pt>
                <c:pt idx="2">
                  <c:v>ООО "ЖЭК"</c:v>
                </c:pt>
                <c:pt idx="3">
                  <c:v>АО "ТЭК"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0.79600000000000004</c:v>
                </c:pt>
                <c:pt idx="1">
                  <c:v>3.0000000000000001E-3</c:v>
                </c:pt>
                <c:pt idx="2">
                  <c:v>0.159</c:v>
                </c:pt>
                <c:pt idx="3">
                  <c:v>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64-46A1-9F76-0CD52C4FF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3.wdp"/><Relationship Id="rId2" Type="http://schemas.microsoft.com/office/2007/relationships/hdphoto" Target="../media/hdphoto1.wdp"/><Relationship Id="rId1" Type="http://schemas.openxmlformats.org/officeDocument/2006/relationships/image" Target="../media/image3.png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ata5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microsoft.com/office/2007/relationships/hdphoto" Target="../media/hdphoto5.wdp"/><Relationship Id="rId1" Type="http://schemas.openxmlformats.org/officeDocument/2006/relationships/image" Target="../media/image13.png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microsoft.com/office/2007/relationships/hdphoto" Target="../media/hdphoto1.wdp"/><Relationship Id="rId1" Type="http://schemas.openxmlformats.org/officeDocument/2006/relationships/image" Target="../media/image3.png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rawing5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microsoft.com/office/2007/relationships/hdphoto" Target="../media/hdphoto8.wdp"/><Relationship Id="rId1" Type="http://schemas.openxmlformats.org/officeDocument/2006/relationships/image" Target="../media/image16.png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DBA8B-42F9-45B9-AC6B-B3F599EE6211}" type="doc">
      <dgm:prSet loTypeId="urn:microsoft.com/office/officeart/2005/8/layout/cycle4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D2F2EA-D9B9-4B01-8671-259EC09F0578}">
      <dgm:prSet phldrT="[Текст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</dgm:spPr>
      <dgm:t>
        <a:bodyPr/>
        <a:lstStyle/>
        <a:p>
          <a:endParaRPr lang="ru-RU" sz="1600" b="1" dirty="0" smtClean="0"/>
        </a:p>
        <a:p>
          <a:endParaRPr lang="ru-RU" sz="1600" b="1" dirty="0" smtClean="0"/>
        </a:p>
        <a:p>
          <a:r>
            <a:rPr lang="ru-RU" sz="1600" b="1" dirty="0" smtClean="0"/>
            <a:t>79,1</a:t>
          </a:r>
          <a:r>
            <a:rPr lang="ru-RU" sz="1200" b="1" dirty="0" smtClean="0"/>
            <a:t> </a:t>
          </a:r>
        </a:p>
        <a:p>
          <a:r>
            <a:rPr lang="ru-RU" sz="1200" dirty="0" smtClean="0"/>
            <a:t> млн.руб.</a:t>
          </a:r>
          <a:endParaRPr lang="ru-RU" sz="1200" dirty="0"/>
        </a:p>
      </dgm:t>
    </dgm:pt>
    <dgm:pt modelId="{7118DAD1-F61E-4306-A1BE-15C835E9F44A}" type="parTrans" cxnId="{0E471B9B-60EA-4751-913C-1B5D4A93664C}">
      <dgm:prSet/>
      <dgm:spPr/>
      <dgm:t>
        <a:bodyPr/>
        <a:lstStyle/>
        <a:p>
          <a:endParaRPr lang="ru-RU"/>
        </a:p>
      </dgm:t>
    </dgm:pt>
    <dgm:pt modelId="{4928A718-FFBF-4176-BDA6-A177AFA3F191}" type="sibTrans" cxnId="{0E471B9B-60EA-4751-913C-1B5D4A93664C}">
      <dgm:prSet/>
      <dgm:spPr/>
      <dgm:t>
        <a:bodyPr/>
        <a:lstStyle/>
        <a:p>
          <a:endParaRPr lang="ru-RU"/>
        </a:p>
      </dgm:t>
    </dgm:pt>
    <dgm:pt modelId="{CB112B26-2DEA-4A6A-8148-AE3EF9B47151}">
      <dgm:prSet phldrT="[Текст]"/>
      <dgm:spPr/>
      <dgm:t>
        <a:bodyPr/>
        <a:lstStyle/>
        <a:p>
          <a:r>
            <a:rPr lang="ru-RU" dirty="0" smtClean="0"/>
            <a:t>Водоснабжение, водоотведение, организация сбора и утилизация отходов, деятельность по ликвидации загрязнений</a:t>
          </a:r>
          <a:endParaRPr lang="ru-RU" dirty="0"/>
        </a:p>
      </dgm:t>
    </dgm:pt>
    <dgm:pt modelId="{72B85305-409B-4BB9-A073-1C112A8602A1}" type="parTrans" cxnId="{7A9F3DDF-7C3D-40B6-9F57-71A51B384211}">
      <dgm:prSet/>
      <dgm:spPr/>
      <dgm:t>
        <a:bodyPr/>
        <a:lstStyle/>
        <a:p>
          <a:endParaRPr lang="ru-RU"/>
        </a:p>
      </dgm:t>
    </dgm:pt>
    <dgm:pt modelId="{C6A9389A-196B-40CD-84E8-3B764634BAB2}" type="sibTrans" cxnId="{7A9F3DDF-7C3D-40B6-9F57-71A51B384211}">
      <dgm:prSet/>
      <dgm:spPr/>
      <dgm:t>
        <a:bodyPr/>
        <a:lstStyle/>
        <a:p>
          <a:endParaRPr lang="ru-RU"/>
        </a:p>
      </dgm:t>
    </dgm:pt>
    <dgm:pt modelId="{49666013-3A5A-4809-9C84-8C4714269F55}">
      <dgm:prSet phldrT="[Текст]" custT="1"/>
      <dgm:spPr>
        <a:blipFill dpi="0" rotWithShape="0">
          <a:blip xmlns:r="http://schemas.openxmlformats.org/officeDocument/2006/relationships" r:embed="rId3"/>
          <a:srcRect/>
          <a:stretch>
            <a:fillRect l="-5947" t="157" r="-5947" b="157"/>
          </a:stretch>
        </a:blipFill>
      </dgm:spPr>
      <dgm:t>
        <a:bodyPr/>
        <a:lstStyle/>
        <a:p>
          <a:endParaRPr lang="ru-RU" sz="1400" dirty="0" smtClean="0"/>
        </a:p>
        <a:p>
          <a:r>
            <a:rPr lang="ru-RU" sz="1600" dirty="0" smtClean="0"/>
            <a:t>        </a:t>
          </a:r>
        </a:p>
        <a:p>
          <a:r>
            <a:rPr lang="ru-RU" sz="1600" b="1" dirty="0" smtClean="0"/>
            <a:t>1 113,9      </a:t>
          </a:r>
          <a:r>
            <a:rPr lang="ru-RU" sz="1200" dirty="0" smtClean="0"/>
            <a:t>млн.руб.</a:t>
          </a:r>
          <a:endParaRPr lang="ru-RU" sz="1200" dirty="0"/>
        </a:p>
      </dgm:t>
    </dgm:pt>
    <dgm:pt modelId="{8F6C678D-DB7D-48B9-8D73-4D33A8B7A912}" type="parTrans" cxnId="{B87A2CF7-A9B1-4CD2-8732-75BCBD7FDCEE}">
      <dgm:prSet/>
      <dgm:spPr/>
      <dgm:t>
        <a:bodyPr/>
        <a:lstStyle/>
        <a:p>
          <a:endParaRPr lang="ru-RU"/>
        </a:p>
      </dgm:t>
    </dgm:pt>
    <dgm:pt modelId="{DAF8E5B6-3F2F-4470-B353-56A956D7D155}" type="sibTrans" cxnId="{B87A2CF7-A9B1-4CD2-8732-75BCBD7FDCEE}">
      <dgm:prSet/>
      <dgm:spPr/>
      <dgm:t>
        <a:bodyPr/>
        <a:lstStyle/>
        <a:p>
          <a:endParaRPr lang="ru-RU"/>
        </a:p>
      </dgm:t>
    </dgm:pt>
    <dgm:pt modelId="{5E1245CF-2E35-4B5A-B9E8-55742E2F490E}">
      <dgm:prSet phldrT="[Текст]"/>
      <dgm:spPr/>
      <dgm:t>
        <a:bodyPr/>
        <a:lstStyle/>
        <a:p>
          <a:r>
            <a:rPr lang="ru-RU" dirty="0" smtClean="0"/>
            <a:t>Обрабатывающие производства</a:t>
          </a:r>
          <a:endParaRPr lang="ru-RU" dirty="0"/>
        </a:p>
      </dgm:t>
    </dgm:pt>
    <dgm:pt modelId="{AFD90842-8230-46B2-821B-2C58665C42CD}" type="parTrans" cxnId="{F10473CE-C0DC-4987-A4AD-AA5CF71D76FA}">
      <dgm:prSet/>
      <dgm:spPr/>
      <dgm:t>
        <a:bodyPr/>
        <a:lstStyle/>
        <a:p>
          <a:endParaRPr lang="ru-RU"/>
        </a:p>
      </dgm:t>
    </dgm:pt>
    <dgm:pt modelId="{2805FFD9-F763-4833-901B-D144D2E4BFC5}" type="sibTrans" cxnId="{F10473CE-C0DC-4987-A4AD-AA5CF71D76FA}">
      <dgm:prSet/>
      <dgm:spPr/>
      <dgm:t>
        <a:bodyPr/>
        <a:lstStyle/>
        <a:p>
          <a:endParaRPr lang="ru-RU"/>
        </a:p>
      </dgm:t>
    </dgm:pt>
    <dgm:pt modelId="{36887DAC-F591-4E03-9B5F-3EDB2FFC123E}">
      <dgm:prSet phldrT="[Текст]" custT="1"/>
      <dgm:spPr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</dgm:spPr>
      <dgm:t>
        <a:bodyPr/>
        <a:lstStyle/>
        <a:p>
          <a:r>
            <a:rPr lang="ru-RU" sz="1600" b="1" dirty="0" smtClean="0"/>
            <a:t>801,3 </a:t>
          </a:r>
        </a:p>
        <a:p>
          <a:r>
            <a:rPr lang="ru-RU" sz="1200" dirty="0" smtClean="0"/>
            <a:t>  млн.руб.</a:t>
          </a:r>
          <a:endParaRPr lang="ru-RU" sz="1200" dirty="0"/>
        </a:p>
      </dgm:t>
    </dgm:pt>
    <dgm:pt modelId="{7ACE0280-B767-4C15-BADE-C57F6935441B}" type="parTrans" cxnId="{FC5911C9-40F2-4E30-BCCA-B103800387D5}">
      <dgm:prSet/>
      <dgm:spPr/>
      <dgm:t>
        <a:bodyPr/>
        <a:lstStyle/>
        <a:p>
          <a:endParaRPr lang="ru-RU"/>
        </a:p>
      </dgm:t>
    </dgm:pt>
    <dgm:pt modelId="{EB7438D1-4FF5-4F3C-B501-A6F92EB7BC46}" type="sibTrans" cxnId="{FC5911C9-40F2-4E30-BCCA-B103800387D5}">
      <dgm:prSet/>
      <dgm:spPr/>
      <dgm:t>
        <a:bodyPr/>
        <a:lstStyle/>
        <a:p>
          <a:endParaRPr lang="ru-RU"/>
        </a:p>
      </dgm:t>
    </dgm:pt>
    <dgm:pt modelId="{59CE38E9-C6E0-4187-B55B-E5BE5A3B810D}">
      <dgm:prSet phldrT="[Текст]"/>
      <dgm:spPr/>
      <dgm:t>
        <a:bodyPr/>
        <a:lstStyle/>
        <a:p>
          <a:r>
            <a:rPr lang="ru-RU" dirty="0" smtClean="0"/>
            <a:t>Обеспечение электроэнергией, газом, паром; кондиционирование воздуха</a:t>
          </a:r>
          <a:endParaRPr lang="ru-RU" dirty="0"/>
        </a:p>
      </dgm:t>
    </dgm:pt>
    <dgm:pt modelId="{6FC5B84B-4D50-48A9-8A33-262FDEAB9CC4}" type="parTrans" cxnId="{78B21273-1E2A-4411-8E10-DEFB275D659D}">
      <dgm:prSet/>
      <dgm:spPr/>
      <dgm:t>
        <a:bodyPr/>
        <a:lstStyle/>
        <a:p>
          <a:endParaRPr lang="ru-RU"/>
        </a:p>
      </dgm:t>
    </dgm:pt>
    <dgm:pt modelId="{AD809E36-25C6-45F5-AC6F-D7D64B255B7C}" type="sibTrans" cxnId="{78B21273-1E2A-4411-8E10-DEFB275D659D}">
      <dgm:prSet/>
      <dgm:spPr/>
      <dgm:t>
        <a:bodyPr/>
        <a:lstStyle/>
        <a:p>
          <a:endParaRPr lang="ru-RU"/>
        </a:p>
      </dgm:t>
    </dgm:pt>
    <dgm:pt modelId="{0611801E-9AA8-400C-A9A1-733CFCAD859C}">
      <dgm:prSet phldrT="[Текст]"/>
      <dgm:spPr/>
      <dgm:t>
        <a:bodyPr/>
        <a:lstStyle/>
        <a:p>
          <a:endParaRPr lang="ru-RU"/>
        </a:p>
      </dgm:t>
    </dgm:pt>
    <dgm:pt modelId="{05EF7C79-F841-4A1E-8E87-EA08B3B07637}" type="parTrans" cxnId="{970B1894-6DBF-455D-BADD-3332E55A2C04}">
      <dgm:prSet/>
      <dgm:spPr/>
      <dgm:t>
        <a:bodyPr/>
        <a:lstStyle/>
        <a:p>
          <a:endParaRPr lang="ru-RU"/>
        </a:p>
      </dgm:t>
    </dgm:pt>
    <dgm:pt modelId="{E46D3076-62E1-4189-A2EC-9599DD58581B}" type="sibTrans" cxnId="{970B1894-6DBF-455D-BADD-3332E55A2C04}">
      <dgm:prSet/>
      <dgm:spPr/>
      <dgm:t>
        <a:bodyPr/>
        <a:lstStyle/>
        <a:p>
          <a:endParaRPr lang="ru-RU"/>
        </a:p>
      </dgm:t>
    </dgm:pt>
    <dgm:pt modelId="{394AEF63-37E5-4722-80F5-A5F6EE7B45A3}">
      <dgm:prSet phldrT="[Текст]"/>
      <dgm:spPr/>
      <dgm:t>
        <a:bodyPr/>
        <a:lstStyle/>
        <a:p>
          <a:endParaRPr lang="ru-RU"/>
        </a:p>
      </dgm:t>
    </dgm:pt>
    <dgm:pt modelId="{46208E53-E77D-493F-A80C-FE24B7993FCC}" type="parTrans" cxnId="{0A5E9870-E389-4630-938B-6C1F1477E97C}">
      <dgm:prSet/>
      <dgm:spPr/>
      <dgm:t>
        <a:bodyPr/>
        <a:lstStyle/>
        <a:p>
          <a:endParaRPr lang="ru-RU"/>
        </a:p>
      </dgm:t>
    </dgm:pt>
    <dgm:pt modelId="{3D8CD202-B39D-4985-9970-ACB0EF2BC44C}" type="sibTrans" cxnId="{0A5E9870-E389-4630-938B-6C1F1477E97C}">
      <dgm:prSet/>
      <dgm:spPr/>
      <dgm:t>
        <a:bodyPr/>
        <a:lstStyle/>
        <a:p>
          <a:endParaRPr lang="ru-RU"/>
        </a:p>
      </dgm:t>
    </dgm:pt>
    <dgm:pt modelId="{1BE50730-A0B2-4171-AB61-8CD4C62E6292}">
      <dgm:prSet phldrT="[Текст]" custT="1"/>
      <dgm:spPr>
        <a:blipFill rotWithShape="0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</dgm:spPr>
      <dgm:t>
        <a:bodyPr/>
        <a:lstStyle/>
        <a:p>
          <a:r>
            <a:rPr lang="ru-RU" sz="1600" b="1" dirty="0" smtClean="0"/>
            <a:t>367,2</a:t>
          </a:r>
          <a:r>
            <a:rPr lang="ru-RU" sz="1200" b="1" dirty="0" smtClean="0"/>
            <a:t> </a:t>
          </a:r>
        </a:p>
        <a:p>
          <a:r>
            <a:rPr lang="ru-RU" sz="1200" dirty="0" smtClean="0"/>
            <a:t>млн.руб.</a:t>
          </a:r>
          <a:endParaRPr lang="ru-RU" sz="1200" dirty="0"/>
        </a:p>
      </dgm:t>
    </dgm:pt>
    <dgm:pt modelId="{86F366F2-EB6E-4344-B52B-E8B45A78142C}" type="sibTrans" cxnId="{DB1EA411-3BEE-4D9F-8FA0-4BA5109EEB24}">
      <dgm:prSet/>
      <dgm:spPr/>
      <dgm:t>
        <a:bodyPr/>
        <a:lstStyle/>
        <a:p>
          <a:endParaRPr lang="ru-RU"/>
        </a:p>
      </dgm:t>
    </dgm:pt>
    <dgm:pt modelId="{105330C0-89A1-4DE3-8D09-B2C9EF87516A}" type="parTrans" cxnId="{DB1EA411-3BEE-4D9F-8FA0-4BA5109EEB24}">
      <dgm:prSet/>
      <dgm:spPr/>
      <dgm:t>
        <a:bodyPr/>
        <a:lstStyle/>
        <a:p>
          <a:endParaRPr lang="ru-RU"/>
        </a:p>
      </dgm:t>
    </dgm:pt>
    <dgm:pt modelId="{A4909A2C-1269-4FB4-B81F-3E97B96EBFAE}">
      <dgm:prSet phldrT="[Текст]"/>
      <dgm:spPr/>
      <dgm:t>
        <a:bodyPr/>
        <a:lstStyle/>
        <a:p>
          <a:endParaRPr lang="ru-RU" dirty="0"/>
        </a:p>
      </dgm:t>
    </dgm:pt>
    <dgm:pt modelId="{481FE49F-BB82-4C6B-A9B0-986827446C54}" type="parTrans" cxnId="{E96031F5-974E-41EC-B417-F08C050414ED}">
      <dgm:prSet/>
      <dgm:spPr/>
      <dgm:t>
        <a:bodyPr/>
        <a:lstStyle/>
        <a:p>
          <a:endParaRPr lang="ru-RU"/>
        </a:p>
      </dgm:t>
    </dgm:pt>
    <dgm:pt modelId="{0630F306-63B5-43CA-B26A-B11A70F91259}" type="sibTrans" cxnId="{E96031F5-974E-41EC-B417-F08C050414ED}">
      <dgm:prSet/>
      <dgm:spPr/>
      <dgm:t>
        <a:bodyPr/>
        <a:lstStyle/>
        <a:p>
          <a:endParaRPr lang="ru-RU"/>
        </a:p>
      </dgm:t>
    </dgm:pt>
    <dgm:pt modelId="{3CA2C70B-1F85-487D-9328-A87A47CC338C}">
      <dgm:prSet phldrT="[Текст]"/>
      <dgm:spPr/>
      <dgm:t>
        <a:bodyPr/>
        <a:lstStyle/>
        <a:p>
          <a:r>
            <a:rPr lang="ru-RU" dirty="0" smtClean="0"/>
            <a:t>Добыча полезных ископаемых</a:t>
          </a:r>
          <a:endParaRPr lang="ru-RU" dirty="0"/>
        </a:p>
      </dgm:t>
    </dgm:pt>
    <dgm:pt modelId="{5B913709-74FC-4376-8BB2-F9185BA46D97}" type="sibTrans" cxnId="{F9517CBB-E246-4CB3-8102-71AF3CE09680}">
      <dgm:prSet/>
      <dgm:spPr/>
      <dgm:t>
        <a:bodyPr/>
        <a:lstStyle/>
        <a:p>
          <a:endParaRPr lang="ru-RU"/>
        </a:p>
      </dgm:t>
    </dgm:pt>
    <dgm:pt modelId="{F741C8BB-8070-464C-852E-5B4921930794}" type="parTrans" cxnId="{F9517CBB-E246-4CB3-8102-71AF3CE09680}">
      <dgm:prSet/>
      <dgm:spPr/>
      <dgm:t>
        <a:bodyPr/>
        <a:lstStyle/>
        <a:p>
          <a:endParaRPr lang="ru-RU"/>
        </a:p>
      </dgm:t>
    </dgm:pt>
    <dgm:pt modelId="{E8D1378E-E717-4B0E-B351-A1023EFE9CE1}" type="pres">
      <dgm:prSet presAssocID="{518DBA8B-42F9-45B9-AC6B-B3F599EE621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92A48E-402A-46F8-875F-DCA88D72A59E}" type="pres">
      <dgm:prSet presAssocID="{518DBA8B-42F9-45B9-AC6B-B3F599EE6211}" presName="children" presStyleCnt="0"/>
      <dgm:spPr/>
    </dgm:pt>
    <dgm:pt modelId="{F04E7B60-D497-4C84-A384-65F8CCA883AA}" type="pres">
      <dgm:prSet presAssocID="{518DBA8B-42F9-45B9-AC6B-B3F599EE6211}" presName="child1group" presStyleCnt="0"/>
      <dgm:spPr/>
    </dgm:pt>
    <dgm:pt modelId="{9A6747D4-3B16-43E7-8B63-FB9938BBD059}" type="pres">
      <dgm:prSet presAssocID="{518DBA8B-42F9-45B9-AC6B-B3F599EE6211}" presName="child1" presStyleLbl="bgAcc1" presStyleIdx="0" presStyleCnt="4"/>
      <dgm:spPr/>
      <dgm:t>
        <a:bodyPr/>
        <a:lstStyle/>
        <a:p>
          <a:endParaRPr lang="ru-RU"/>
        </a:p>
      </dgm:t>
    </dgm:pt>
    <dgm:pt modelId="{672BFD64-703B-415C-A9A0-E994F516B18E}" type="pres">
      <dgm:prSet presAssocID="{518DBA8B-42F9-45B9-AC6B-B3F599EE621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27D40-32A8-4F50-ABA9-1B5F8FC9346B}" type="pres">
      <dgm:prSet presAssocID="{518DBA8B-42F9-45B9-AC6B-B3F599EE6211}" presName="child2group" presStyleCnt="0"/>
      <dgm:spPr/>
    </dgm:pt>
    <dgm:pt modelId="{51857B1C-D2A5-468D-94E7-0AAABBD89EF0}" type="pres">
      <dgm:prSet presAssocID="{518DBA8B-42F9-45B9-AC6B-B3F599EE6211}" presName="child2" presStyleLbl="bgAcc1" presStyleIdx="1" presStyleCnt="4"/>
      <dgm:spPr/>
      <dgm:t>
        <a:bodyPr/>
        <a:lstStyle/>
        <a:p>
          <a:endParaRPr lang="ru-RU"/>
        </a:p>
      </dgm:t>
    </dgm:pt>
    <dgm:pt modelId="{F0DD6CC9-4370-4710-B3EB-ED4492B635AE}" type="pres">
      <dgm:prSet presAssocID="{518DBA8B-42F9-45B9-AC6B-B3F599EE621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DC7B6-27B9-4EA3-8668-F005D8E4F357}" type="pres">
      <dgm:prSet presAssocID="{518DBA8B-42F9-45B9-AC6B-B3F599EE6211}" presName="child3group" presStyleCnt="0"/>
      <dgm:spPr/>
    </dgm:pt>
    <dgm:pt modelId="{20249C71-8921-4BF0-A47A-4A17F36B663E}" type="pres">
      <dgm:prSet presAssocID="{518DBA8B-42F9-45B9-AC6B-B3F599EE6211}" presName="child3" presStyleLbl="bgAcc1" presStyleIdx="2" presStyleCnt="4"/>
      <dgm:spPr/>
      <dgm:t>
        <a:bodyPr/>
        <a:lstStyle/>
        <a:p>
          <a:endParaRPr lang="ru-RU"/>
        </a:p>
      </dgm:t>
    </dgm:pt>
    <dgm:pt modelId="{84DB9704-60D6-4FC6-A4D0-696ADD639E40}" type="pres">
      <dgm:prSet presAssocID="{518DBA8B-42F9-45B9-AC6B-B3F599EE621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5930-CA01-4243-9741-18B22BE48E6B}" type="pres">
      <dgm:prSet presAssocID="{518DBA8B-42F9-45B9-AC6B-B3F599EE6211}" presName="child4group" presStyleCnt="0"/>
      <dgm:spPr/>
    </dgm:pt>
    <dgm:pt modelId="{7BA9E3EB-0E2D-4DE4-AA48-C29B4B7E7C03}" type="pres">
      <dgm:prSet presAssocID="{518DBA8B-42F9-45B9-AC6B-B3F599EE6211}" presName="child4" presStyleLbl="bgAcc1" presStyleIdx="3" presStyleCnt="4"/>
      <dgm:spPr/>
      <dgm:t>
        <a:bodyPr/>
        <a:lstStyle/>
        <a:p>
          <a:endParaRPr lang="ru-RU"/>
        </a:p>
      </dgm:t>
    </dgm:pt>
    <dgm:pt modelId="{457790E6-EF4B-4D98-A845-6247E1CBCF8A}" type="pres">
      <dgm:prSet presAssocID="{518DBA8B-42F9-45B9-AC6B-B3F599EE621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AE003-650C-4A57-8494-E70F5581F61B}" type="pres">
      <dgm:prSet presAssocID="{518DBA8B-42F9-45B9-AC6B-B3F599EE6211}" presName="childPlaceholder" presStyleCnt="0"/>
      <dgm:spPr/>
    </dgm:pt>
    <dgm:pt modelId="{169B897E-0312-44F4-B5C8-0A0F28D28DBE}" type="pres">
      <dgm:prSet presAssocID="{518DBA8B-42F9-45B9-AC6B-B3F599EE6211}" presName="circle" presStyleCnt="0"/>
      <dgm:spPr/>
    </dgm:pt>
    <dgm:pt modelId="{BB391407-429C-48E1-BDA0-6A500EA288A0}" type="pres">
      <dgm:prSet presAssocID="{518DBA8B-42F9-45B9-AC6B-B3F599EE621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9840F-49FB-4F1D-B411-71C7F6F78F5C}" type="pres">
      <dgm:prSet presAssocID="{518DBA8B-42F9-45B9-AC6B-B3F599EE621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F4B61-8D93-48FA-ADF5-031A65347BF4}" type="pres">
      <dgm:prSet presAssocID="{518DBA8B-42F9-45B9-AC6B-B3F599EE621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E8DE-384C-4AA1-8429-655E32BA51A3}" type="pres">
      <dgm:prSet presAssocID="{518DBA8B-42F9-45B9-AC6B-B3F599EE621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3401D-04ED-4504-B960-BD24FBB5C585}" type="pres">
      <dgm:prSet presAssocID="{518DBA8B-42F9-45B9-AC6B-B3F599EE6211}" presName="quadrantPlaceholder" presStyleCnt="0"/>
      <dgm:spPr/>
    </dgm:pt>
    <dgm:pt modelId="{467C3900-1E00-46DD-86D7-2D17B1868EA9}" type="pres">
      <dgm:prSet presAssocID="{518DBA8B-42F9-45B9-AC6B-B3F599EE6211}" presName="center1" presStyleLbl="fgShp" presStyleIdx="0" presStyleCnt="2" custAng="5400000" custFlipVert="1" custScaleY="87620" custLinFactX="212774" custLinFactY="-100000" custLinFactNeighborX="300000" custLinFactNeighborY="-153340"/>
      <dgm:spPr>
        <a:prstGeom prst="upArrow">
          <a:avLst/>
        </a:prstGeom>
        <a:solidFill>
          <a:schemeClr val="bg1">
            <a:alpha val="0"/>
          </a:schemeClr>
        </a:solidFill>
      </dgm:spPr>
      <dgm:t>
        <a:bodyPr/>
        <a:lstStyle/>
        <a:p>
          <a:endParaRPr lang="ru-RU"/>
        </a:p>
      </dgm:t>
    </dgm:pt>
    <dgm:pt modelId="{E3655387-DD56-4C3C-BA5B-907322A399AD}" type="pres">
      <dgm:prSet presAssocID="{518DBA8B-42F9-45B9-AC6B-B3F599EE6211}" presName="center2" presStyleLbl="fgShp" presStyleIdx="1" presStyleCnt="2" custAng="0" custFlipHor="1" custScaleX="132284" custScaleY="116110" custLinFactX="200000" custLinFactNeighborX="260188" custLinFactNeighborY="-25681"/>
      <dgm:spPr>
        <a:prstGeom prst="rightArrow">
          <a:avLst/>
        </a:prstGeom>
      </dgm:spPr>
    </dgm:pt>
  </dgm:ptLst>
  <dgm:cxnLst>
    <dgm:cxn modelId="{78B21273-1E2A-4411-8E10-DEFB275D659D}" srcId="{36887DAC-F591-4E03-9B5F-3EDB2FFC123E}" destId="{59CE38E9-C6E0-4187-B55B-E5BE5A3B810D}" srcOrd="0" destOrd="0" parTransId="{6FC5B84B-4D50-48A9-8A33-262FDEAB9CC4}" sibTransId="{AD809E36-25C6-45F5-AC6F-D7D64B255B7C}"/>
    <dgm:cxn modelId="{3B8974CD-55D9-4421-A267-C4AD2C5ECC1E}" type="presOf" srcId="{0611801E-9AA8-400C-A9A1-733CFCAD859C}" destId="{84DB9704-60D6-4FC6-A4D0-696ADD639E40}" srcOrd="1" destOrd="0" presId="urn:microsoft.com/office/officeart/2005/8/layout/cycle4"/>
    <dgm:cxn modelId="{82AF9678-96FD-44C3-8E72-FB39C598146D}" type="presOf" srcId="{394AEF63-37E5-4722-80F5-A5F6EE7B45A3}" destId="{20249C71-8921-4BF0-A47A-4A17F36B663E}" srcOrd="0" destOrd="1" presId="urn:microsoft.com/office/officeart/2005/8/layout/cycle4"/>
    <dgm:cxn modelId="{0122BB7E-4130-4156-93F0-67C32329B0F6}" type="presOf" srcId="{36887DAC-F591-4E03-9B5F-3EDB2FFC123E}" destId="{FE09E8DE-384C-4AA1-8429-655E32BA51A3}" srcOrd="0" destOrd="0" presId="urn:microsoft.com/office/officeart/2005/8/layout/cycle4"/>
    <dgm:cxn modelId="{2366A7E6-C2C6-4664-B9CB-D7582AA3BBD6}" type="presOf" srcId="{3CA2C70B-1F85-487D-9328-A87A47CC338C}" destId="{51857B1C-D2A5-468D-94E7-0AAABBD89EF0}" srcOrd="0" destOrd="0" presId="urn:microsoft.com/office/officeart/2005/8/layout/cycle4"/>
    <dgm:cxn modelId="{53B19C2A-5A94-45EC-988A-7DBA03CD19E3}" type="presOf" srcId="{3CA2C70B-1F85-487D-9328-A87A47CC338C}" destId="{F0DD6CC9-4370-4710-B3EB-ED4492B635AE}" srcOrd="1" destOrd="0" presId="urn:microsoft.com/office/officeart/2005/8/layout/cycle4"/>
    <dgm:cxn modelId="{970B1894-6DBF-455D-BADD-3332E55A2C04}" srcId="{1BE50730-A0B2-4171-AB61-8CD4C62E6292}" destId="{0611801E-9AA8-400C-A9A1-733CFCAD859C}" srcOrd="0" destOrd="0" parTransId="{05EF7C79-F841-4A1E-8E87-EA08B3B07637}" sibTransId="{E46D3076-62E1-4189-A2EC-9599DD58581B}"/>
    <dgm:cxn modelId="{CCA719FF-0458-4199-9890-DD78F01F0514}" type="presOf" srcId="{394AEF63-37E5-4722-80F5-A5F6EE7B45A3}" destId="{84DB9704-60D6-4FC6-A4D0-696ADD639E40}" srcOrd="1" destOrd="1" presId="urn:microsoft.com/office/officeart/2005/8/layout/cycle4"/>
    <dgm:cxn modelId="{7A9F3DDF-7C3D-40B6-9F57-71A51B384211}" srcId="{3CD2F2EA-D9B9-4B01-8671-259EC09F0578}" destId="{CB112B26-2DEA-4A6A-8148-AE3EF9B47151}" srcOrd="0" destOrd="0" parTransId="{72B85305-409B-4BB9-A073-1C112A8602A1}" sibTransId="{C6A9389A-196B-40CD-84E8-3B764634BAB2}"/>
    <dgm:cxn modelId="{21B922DF-8899-4876-8E9C-47B4CA4DA784}" type="presOf" srcId="{5E1245CF-2E35-4B5A-B9E8-55742E2F490E}" destId="{84DB9704-60D6-4FC6-A4D0-696ADD639E40}" srcOrd="1" destOrd="3" presId="urn:microsoft.com/office/officeart/2005/8/layout/cycle4"/>
    <dgm:cxn modelId="{E96031F5-974E-41EC-B417-F08C050414ED}" srcId="{1BE50730-A0B2-4171-AB61-8CD4C62E6292}" destId="{A4909A2C-1269-4FB4-B81F-3E97B96EBFAE}" srcOrd="2" destOrd="0" parTransId="{481FE49F-BB82-4C6B-A9B0-986827446C54}" sibTransId="{0630F306-63B5-43CA-B26A-B11A70F91259}"/>
    <dgm:cxn modelId="{F9517CBB-E246-4CB3-8102-71AF3CE09680}" srcId="{49666013-3A5A-4809-9C84-8C4714269F55}" destId="{3CA2C70B-1F85-487D-9328-A87A47CC338C}" srcOrd="0" destOrd="0" parTransId="{F741C8BB-8070-464C-852E-5B4921930794}" sibTransId="{5B913709-74FC-4376-8BB2-F9185BA46D97}"/>
    <dgm:cxn modelId="{B87A2CF7-A9B1-4CD2-8732-75BCBD7FDCEE}" srcId="{518DBA8B-42F9-45B9-AC6B-B3F599EE6211}" destId="{49666013-3A5A-4809-9C84-8C4714269F55}" srcOrd="1" destOrd="0" parTransId="{8F6C678D-DB7D-48B9-8D73-4D33A8B7A912}" sibTransId="{DAF8E5B6-3F2F-4470-B353-56A956D7D155}"/>
    <dgm:cxn modelId="{F10473CE-C0DC-4987-A4AD-AA5CF71D76FA}" srcId="{1BE50730-A0B2-4171-AB61-8CD4C62E6292}" destId="{5E1245CF-2E35-4B5A-B9E8-55742E2F490E}" srcOrd="3" destOrd="0" parTransId="{AFD90842-8230-46B2-821B-2C58665C42CD}" sibTransId="{2805FFD9-F763-4833-901B-D144D2E4BFC5}"/>
    <dgm:cxn modelId="{3CE31F11-289C-4843-95AE-A84D79C85518}" type="presOf" srcId="{1BE50730-A0B2-4171-AB61-8CD4C62E6292}" destId="{572F4B61-8D93-48FA-ADF5-031A65347BF4}" srcOrd="0" destOrd="0" presId="urn:microsoft.com/office/officeart/2005/8/layout/cycle4"/>
    <dgm:cxn modelId="{8E4F8AC0-97B0-45A0-BBF7-497E16DDD0E2}" type="presOf" srcId="{59CE38E9-C6E0-4187-B55B-E5BE5A3B810D}" destId="{7BA9E3EB-0E2D-4DE4-AA48-C29B4B7E7C03}" srcOrd="0" destOrd="0" presId="urn:microsoft.com/office/officeart/2005/8/layout/cycle4"/>
    <dgm:cxn modelId="{5209F396-647C-46C2-B548-9241B1DE8300}" type="presOf" srcId="{CB112B26-2DEA-4A6A-8148-AE3EF9B47151}" destId="{9A6747D4-3B16-43E7-8B63-FB9938BBD059}" srcOrd="0" destOrd="0" presId="urn:microsoft.com/office/officeart/2005/8/layout/cycle4"/>
    <dgm:cxn modelId="{DD14F9FB-D7EE-4378-8E14-760D8F73C1F0}" type="presOf" srcId="{A4909A2C-1269-4FB4-B81F-3E97B96EBFAE}" destId="{84DB9704-60D6-4FC6-A4D0-696ADD639E40}" srcOrd="1" destOrd="2" presId="urn:microsoft.com/office/officeart/2005/8/layout/cycle4"/>
    <dgm:cxn modelId="{0F02452A-EE66-4ED0-9E1A-46933702A039}" type="presOf" srcId="{0611801E-9AA8-400C-A9A1-733CFCAD859C}" destId="{20249C71-8921-4BF0-A47A-4A17F36B663E}" srcOrd="0" destOrd="0" presId="urn:microsoft.com/office/officeart/2005/8/layout/cycle4"/>
    <dgm:cxn modelId="{DB1EA411-3BEE-4D9F-8FA0-4BA5109EEB24}" srcId="{518DBA8B-42F9-45B9-AC6B-B3F599EE6211}" destId="{1BE50730-A0B2-4171-AB61-8CD4C62E6292}" srcOrd="2" destOrd="0" parTransId="{105330C0-89A1-4DE3-8D09-B2C9EF87516A}" sibTransId="{86F366F2-EB6E-4344-B52B-E8B45A78142C}"/>
    <dgm:cxn modelId="{FC5911C9-40F2-4E30-BCCA-B103800387D5}" srcId="{518DBA8B-42F9-45B9-AC6B-B3F599EE6211}" destId="{36887DAC-F591-4E03-9B5F-3EDB2FFC123E}" srcOrd="3" destOrd="0" parTransId="{7ACE0280-B767-4C15-BADE-C57F6935441B}" sibTransId="{EB7438D1-4FF5-4F3C-B501-A6F92EB7BC46}"/>
    <dgm:cxn modelId="{574BF2D2-B1AD-494D-8E84-6CFE3D130839}" type="presOf" srcId="{3CD2F2EA-D9B9-4B01-8671-259EC09F0578}" destId="{BB391407-429C-48E1-BDA0-6A500EA288A0}" srcOrd="0" destOrd="0" presId="urn:microsoft.com/office/officeart/2005/8/layout/cycle4"/>
    <dgm:cxn modelId="{0A5E9870-E389-4630-938B-6C1F1477E97C}" srcId="{1BE50730-A0B2-4171-AB61-8CD4C62E6292}" destId="{394AEF63-37E5-4722-80F5-A5F6EE7B45A3}" srcOrd="1" destOrd="0" parTransId="{46208E53-E77D-493F-A80C-FE24B7993FCC}" sibTransId="{3D8CD202-B39D-4985-9970-ACB0EF2BC44C}"/>
    <dgm:cxn modelId="{93F303BB-A768-4102-8991-FB5F7E1428AD}" type="presOf" srcId="{CB112B26-2DEA-4A6A-8148-AE3EF9B47151}" destId="{672BFD64-703B-415C-A9A0-E994F516B18E}" srcOrd="1" destOrd="0" presId="urn:microsoft.com/office/officeart/2005/8/layout/cycle4"/>
    <dgm:cxn modelId="{EA77DE0E-6975-4094-B1B7-A38DD3A60B12}" type="presOf" srcId="{518DBA8B-42F9-45B9-AC6B-B3F599EE6211}" destId="{E8D1378E-E717-4B0E-B351-A1023EFE9CE1}" srcOrd="0" destOrd="0" presId="urn:microsoft.com/office/officeart/2005/8/layout/cycle4"/>
    <dgm:cxn modelId="{CCBDEB47-E912-4CA5-BBA8-EC7403BF019E}" type="presOf" srcId="{49666013-3A5A-4809-9C84-8C4714269F55}" destId="{DF09840F-49FB-4F1D-B411-71C7F6F78F5C}" srcOrd="0" destOrd="0" presId="urn:microsoft.com/office/officeart/2005/8/layout/cycle4"/>
    <dgm:cxn modelId="{FB518E6A-AFAE-455D-A29D-6D4E402017F2}" type="presOf" srcId="{A4909A2C-1269-4FB4-B81F-3E97B96EBFAE}" destId="{20249C71-8921-4BF0-A47A-4A17F36B663E}" srcOrd="0" destOrd="2" presId="urn:microsoft.com/office/officeart/2005/8/layout/cycle4"/>
    <dgm:cxn modelId="{0E471B9B-60EA-4751-913C-1B5D4A93664C}" srcId="{518DBA8B-42F9-45B9-AC6B-B3F599EE6211}" destId="{3CD2F2EA-D9B9-4B01-8671-259EC09F0578}" srcOrd="0" destOrd="0" parTransId="{7118DAD1-F61E-4306-A1BE-15C835E9F44A}" sibTransId="{4928A718-FFBF-4176-BDA6-A177AFA3F191}"/>
    <dgm:cxn modelId="{D661FCAD-ADDB-45FC-B5B6-0CC730DEF311}" type="presOf" srcId="{59CE38E9-C6E0-4187-B55B-E5BE5A3B810D}" destId="{457790E6-EF4B-4D98-A845-6247E1CBCF8A}" srcOrd="1" destOrd="0" presId="urn:microsoft.com/office/officeart/2005/8/layout/cycle4"/>
    <dgm:cxn modelId="{99401C5E-CDDF-42B5-8DC6-BCD7EE77923C}" type="presOf" srcId="{5E1245CF-2E35-4B5A-B9E8-55742E2F490E}" destId="{20249C71-8921-4BF0-A47A-4A17F36B663E}" srcOrd="0" destOrd="3" presId="urn:microsoft.com/office/officeart/2005/8/layout/cycle4"/>
    <dgm:cxn modelId="{15082984-E0D2-49AA-A98C-FEF44D986057}" type="presParOf" srcId="{E8D1378E-E717-4B0E-B351-A1023EFE9CE1}" destId="{AF92A48E-402A-46F8-875F-DCA88D72A59E}" srcOrd="0" destOrd="0" presId="urn:microsoft.com/office/officeart/2005/8/layout/cycle4"/>
    <dgm:cxn modelId="{085D4AA2-B90F-4848-AC7C-69C72DCD667E}" type="presParOf" srcId="{AF92A48E-402A-46F8-875F-DCA88D72A59E}" destId="{F04E7B60-D497-4C84-A384-65F8CCA883AA}" srcOrd="0" destOrd="0" presId="urn:microsoft.com/office/officeart/2005/8/layout/cycle4"/>
    <dgm:cxn modelId="{F4776ADC-FC43-411A-846A-62C45BB3BA1C}" type="presParOf" srcId="{F04E7B60-D497-4C84-A384-65F8CCA883AA}" destId="{9A6747D4-3B16-43E7-8B63-FB9938BBD059}" srcOrd="0" destOrd="0" presId="urn:microsoft.com/office/officeart/2005/8/layout/cycle4"/>
    <dgm:cxn modelId="{CC317796-BEDA-49C9-8E82-8C8AD0430D78}" type="presParOf" srcId="{F04E7B60-D497-4C84-A384-65F8CCA883AA}" destId="{672BFD64-703B-415C-A9A0-E994F516B18E}" srcOrd="1" destOrd="0" presId="urn:microsoft.com/office/officeart/2005/8/layout/cycle4"/>
    <dgm:cxn modelId="{9C1FC2F2-13F4-4514-B2AA-56000B47A84E}" type="presParOf" srcId="{AF92A48E-402A-46F8-875F-DCA88D72A59E}" destId="{4E027D40-32A8-4F50-ABA9-1B5F8FC9346B}" srcOrd="1" destOrd="0" presId="urn:microsoft.com/office/officeart/2005/8/layout/cycle4"/>
    <dgm:cxn modelId="{D6E2188D-EBA8-4E6C-A3FA-E106DDA02564}" type="presParOf" srcId="{4E027D40-32A8-4F50-ABA9-1B5F8FC9346B}" destId="{51857B1C-D2A5-468D-94E7-0AAABBD89EF0}" srcOrd="0" destOrd="0" presId="urn:microsoft.com/office/officeart/2005/8/layout/cycle4"/>
    <dgm:cxn modelId="{093C4BC5-B1D7-4335-BF53-6E62A833E99B}" type="presParOf" srcId="{4E027D40-32A8-4F50-ABA9-1B5F8FC9346B}" destId="{F0DD6CC9-4370-4710-B3EB-ED4492B635AE}" srcOrd="1" destOrd="0" presId="urn:microsoft.com/office/officeart/2005/8/layout/cycle4"/>
    <dgm:cxn modelId="{9DF1A7DC-180D-49B3-9C42-3FCE25490F20}" type="presParOf" srcId="{AF92A48E-402A-46F8-875F-DCA88D72A59E}" destId="{A09DC7B6-27B9-4EA3-8668-F005D8E4F357}" srcOrd="2" destOrd="0" presId="urn:microsoft.com/office/officeart/2005/8/layout/cycle4"/>
    <dgm:cxn modelId="{EEE1DAB5-4E92-4320-AEFA-C9CE2E577C12}" type="presParOf" srcId="{A09DC7B6-27B9-4EA3-8668-F005D8E4F357}" destId="{20249C71-8921-4BF0-A47A-4A17F36B663E}" srcOrd="0" destOrd="0" presId="urn:microsoft.com/office/officeart/2005/8/layout/cycle4"/>
    <dgm:cxn modelId="{BCD0C43B-CD48-4162-9796-64B208EF84CE}" type="presParOf" srcId="{A09DC7B6-27B9-4EA3-8668-F005D8E4F357}" destId="{84DB9704-60D6-4FC6-A4D0-696ADD639E40}" srcOrd="1" destOrd="0" presId="urn:microsoft.com/office/officeart/2005/8/layout/cycle4"/>
    <dgm:cxn modelId="{8B047DEA-A6BA-4B9B-97EA-E7B4C2F22CF6}" type="presParOf" srcId="{AF92A48E-402A-46F8-875F-DCA88D72A59E}" destId="{66BD5930-CA01-4243-9741-18B22BE48E6B}" srcOrd="3" destOrd="0" presId="urn:microsoft.com/office/officeart/2005/8/layout/cycle4"/>
    <dgm:cxn modelId="{FA9BABE6-1D9F-4D92-8B55-9B0322C11A5B}" type="presParOf" srcId="{66BD5930-CA01-4243-9741-18B22BE48E6B}" destId="{7BA9E3EB-0E2D-4DE4-AA48-C29B4B7E7C03}" srcOrd="0" destOrd="0" presId="urn:microsoft.com/office/officeart/2005/8/layout/cycle4"/>
    <dgm:cxn modelId="{71D07BB4-E272-4546-8F79-A1C2E655E796}" type="presParOf" srcId="{66BD5930-CA01-4243-9741-18B22BE48E6B}" destId="{457790E6-EF4B-4D98-A845-6247E1CBCF8A}" srcOrd="1" destOrd="0" presId="urn:microsoft.com/office/officeart/2005/8/layout/cycle4"/>
    <dgm:cxn modelId="{2C55C109-6F09-4D9D-83AA-1274B0CAD4FD}" type="presParOf" srcId="{AF92A48E-402A-46F8-875F-DCA88D72A59E}" destId="{AF5AE003-650C-4A57-8494-E70F5581F61B}" srcOrd="4" destOrd="0" presId="urn:microsoft.com/office/officeart/2005/8/layout/cycle4"/>
    <dgm:cxn modelId="{2EDCA107-FA90-4B92-A17E-494508EA6AB8}" type="presParOf" srcId="{E8D1378E-E717-4B0E-B351-A1023EFE9CE1}" destId="{169B897E-0312-44F4-B5C8-0A0F28D28DBE}" srcOrd="1" destOrd="0" presId="urn:microsoft.com/office/officeart/2005/8/layout/cycle4"/>
    <dgm:cxn modelId="{154B48AD-5C38-4C14-87F9-C271071F802C}" type="presParOf" srcId="{169B897E-0312-44F4-B5C8-0A0F28D28DBE}" destId="{BB391407-429C-48E1-BDA0-6A500EA288A0}" srcOrd="0" destOrd="0" presId="urn:microsoft.com/office/officeart/2005/8/layout/cycle4"/>
    <dgm:cxn modelId="{2B89B2B6-D5AB-4970-AC11-24ED77364D68}" type="presParOf" srcId="{169B897E-0312-44F4-B5C8-0A0F28D28DBE}" destId="{DF09840F-49FB-4F1D-B411-71C7F6F78F5C}" srcOrd="1" destOrd="0" presId="urn:microsoft.com/office/officeart/2005/8/layout/cycle4"/>
    <dgm:cxn modelId="{9FE7400A-6814-4577-A4F0-8EB3E885F404}" type="presParOf" srcId="{169B897E-0312-44F4-B5C8-0A0F28D28DBE}" destId="{572F4B61-8D93-48FA-ADF5-031A65347BF4}" srcOrd="2" destOrd="0" presId="urn:microsoft.com/office/officeart/2005/8/layout/cycle4"/>
    <dgm:cxn modelId="{ADDED696-541C-4D5E-923B-71709D9EC4D1}" type="presParOf" srcId="{169B897E-0312-44F4-B5C8-0A0F28D28DBE}" destId="{FE09E8DE-384C-4AA1-8429-655E32BA51A3}" srcOrd="3" destOrd="0" presId="urn:microsoft.com/office/officeart/2005/8/layout/cycle4"/>
    <dgm:cxn modelId="{F94B0FF7-2AD0-4ECE-AFA3-3F30F22FC426}" type="presParOf" srcId="{169B897E-0312-44F4-B5C8-0A0F28D28DBE}" destId="{8B83401D-04ED-4504-B960-BD24FBB5C585}" srcOrd="4" destOrd="0" presId="urn:microsoft.com/office/officeart/2005/8/layout/cycle4"/>
    <dgm:cxn modelId="{16AA593F-8DF1-4986-B42C-50B28B1D5C27}" type="presParOf" srcId="{E8D1378E-E717-4B0E-B351-A1023EFE9CE1}" destId="{467C3900-1E00-46DD-86D7-2D17B1868EA9}" srcOrd="2" destOrd="0" presId="urn:microsoft.com/office/officeart/2005/8/layout/cycle4"/>
    <dgm:cxn modelId="{EA5AA3DB-0481-467D-BD11-24FB578FD8DF}" type="presParOf" srcId="{E8D1378E-E717-4B0E-B351-A1023EFE9CE1}" destId="{E3655387-DD56-4C3C-BA5B-907322A399A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B9B6A3-0890-436A-B86B-3595A2E92A25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019B72-E5D2-4D4E-BFC6-1AE941EEBB69}">
      <dgm:prSet phldrT="[Текст]" custT="1"/>
      <dgm:spPr/>
      <dgm:t>
        <a:bodyPr/>
        <a:lstStyle/>
        <a:p>
          <a:r>
            <a:rPr lang="ru-RU" sz="1200" dirty="0" smtClean="0"/>
            <a:t>19 707,4</a:t>
          </a:r>
          <a:endParaRPr lang="ru-RU" sz="1200" dirty="0"/>
        </a:p>
      </dgm:t>
    </dgm:pt>
    <dgm:pt modelId="{B52BE834-A1B3-495F-84B6-B4E6EA38A4FB}" type="parTrans" cxnId="{08BD0BBA-B164-42D9-BDEC-DDE5D45BCC15}">
      <dgm:prSet/>
      <dgm:spPr/>
      <dgm:t>
        <a:bodyPr/>
        <a:lstStyle/>
        <a:p>
          <a:endParaRPr lang="ru-RU" sz="1200"/>
        </a:p>
      </dgm:t>
    </dgm:pt>
    <dgm:pt modelId="{B22DD83B-8B53-46A1-926D-6489757C085C}" type="sibTrans" cxnId="{08BD0BBA-B164-42D9-BDEC-DDE5D45BCC15}">
      <dgm:prSet/>
      <dgm:spPr/>
      <dgm:t>
        <a:bodyPr/>
        <a:lstStyle/>
        <a:p>
          <a:endParaRPr lang="ru-RU" sz="1200"/>
        </a:p>
      </dgm:t>
    </dgm:pt>
    <dgm:pt modelId="{19DA776A-353A-4989-BDF0-77DA528DBB10}">
      <dgm:prSet phldrT="[Текст]" custT="1"/>
      <dgm:spPr/>
      <dgm:t>
        <a:bodyPr/>
        <a:lstStyle/>
        <a:p>
          <a:r>
            <a:rPr lang="ru-RU" sz="1200" dirty="0" smtClean="0"/>
            <a:t>23 350,8</a:t>
          </a:r>
          <a:endParaRPr lang="ru-RU" sz="1200" dirty="0"/>
        </a:p>
      </dgm:t>
    </dgm:pt>
    <dgm:pt modelId="{6702D37A-583F-4F26-A95E-D7EBC2697082}" type="parTrans" cxnId="{63C41B7D-901F-46C5-937F-49B6F216A9DC}">
      <dgm:prSet/>
      <dgm:spPr/>
      <dgm:t>
        <a:bodyPr/>
        <a:lstStyle/>
        <a:p>
          <a:endParaRPr lang="ru-RU" sz="1200"/>
        </a:p>
      </dgm:t>
    </dgm:pt>
    <dgm:pt modelId="{266ED021-7361-4D3C-BD2B-B9D53F2E8F37}" type="sibTrans" cxnId="{63C41B7D-901F-46C5-937F-49B6F216A9DC}">
      <dgm:prSet/>
      <dgm:spPr/>
      <dgm:t>
        <a:bodyPr/>
        <a:lstStyle/>
        <a:p>
          <a:endParaRPr lang="ru-RU" sz="1200"/>
        </a:p>
      </dgm:t>
    </dgm:pt>
    <dgm:pt modelId="{3BCAE524-3280-42A0-9177-68D0EC45C990}">
      <dgm:prSet phldrT="[Текст]" custT="1"/>
      <dgm:spPr/>
      <dgm:t>
        <a:bodyPr/>
        <a:lstStyle/>
        <a:p>
          <a:r>
            <a:rPr lang="ru-RU" sz="1200" dirty="0" smtClean="0"/>
            <a:t>2 501,4</a:t>
          </a:r>
          <a:endParaRPr lang="ru-RU" sz="1200" dirty="0"/>
        </a:p>
      </dgm:t>
    </dgm:pt>
    <dgm:pt modelId="{C492788D-555C-4159-B724-ED8B40D0A717}" type="parTrans" cxnId="{75451A31-4B74-4E46-8E89-21D0DC2A1897}">
      <dgm:prSet/>
      <dgm:spPr/>
      <dgm:t>
        <a:bodyPr/>
        <a:lstStyle/>
        <a:p>
          <a:endParaRPr lang="ru-RU" sz="1200"/>
        </a:p>
      </dgm:t>
    </dgm:pt>
    <dgm:pt modelId="{8BB6D783-0EC6-4A30-B081-19262FC4EFB8}" type="sibTrans" cxnId="{75451A31-4B74-4E46-8E89-21D0DC2A1897}">
      <dgm:prSet/>
      <dgm:spPr/>
      <dgm:t>
        <a:bodyPr/>
        <a:lstStyle/>
        <a:p>
          <a:endParaRPr lang="ru-RU" sz="1200"/>
        </a:p>
      </dgm:t>
    </dgm:pt>
    <dgm:pt modelId="{72ECAFC1-8F6F-4EF1-99EE-810679D8DC6D}">
      <dgm:prSet phldrT="[Текст]" custT="1"/>
      <dgm:spPr/>
      <dgm:t>
        <a:bodyPr/>
        <a:lstStyle/>
        <a:p>
          <a:r>
            <a:rPr lang="ru-RU" sz="1200" dirty="0" smtClean="0"/>
            <a:t>860 551,1</a:t>
          </a:r>
          <a:endParaRPr lang="ru-RU" sz="1200" dirty="0"/>
        </a:p>
      </dgm:t>
    </dgm:pt>
    <dgm:pt modelId="{45A10FDE-9A1A-4558-ADE4-D39D36CD2197}" type="sibTrans" cxnId="{23EB00BB-3E27-47EB-99BC-6283FCF09308}">
      <dgm:prSet/>
      <dgm:spPr/>
      <dgm:t>
        <a:bodyPr/>
        <a:lstStyle/>
        <a:p>
          <a:endParaRPr lang="ru-RU" sz="1200"/>
        </a:p>
      </dgm:t>
    </dgm:pt>
    <dgm:pt modelId="{16BA2A86-CA36-461F-8FE0-78EEC945FC2A}" type="parTrans" cxnId="{23EB00BB-3E27-47EB-99BC-6283FCF09308}">
      <dgm:prSet/>
      <dgm:spPr/>
      <dgm:t>
        <a:bodyPr/>
        <a:lstStyle/>
        <a:p>
          <a:endParaRPr lang="ru-RU" sz="1200"/>
        </a:p>
      </dgm:t>
    </dgm:pt>
    <dgm:pt modelId="{71E09F3F-4F37-4AF0-B7BB-463993CD3C25}">
      <dgm:prSet phldrT="[Текст]" custT="1"/>
      <dgm:spPr/>
      <dgm:t>
        <a:bodyPr/>
        <a:lstStyle/>
        <a:p>
          <a:r>
            <a:rPr lang="ru-RU" sz="1200" dirty="0" smtClean="0"/>
            <a:t>22 708,3</a:t>
          </a:r>
          <a:endParaRPr lang="ru-RU" sz="1200" dirty="0"/>
        </a:p>
      </dgm:t>
    </dgm:pt>
    <dgm:pt modelId="{D3537721-D33D-4B79-8CB0-C8FC11222FEA}" type="sibTrans" cxnId="{AB89E190-9EB7-4B37-8EC4-70B8F86B0AE1}">
      <dgm:prSet/>
      <dgm:spPr/>
      <dgm:t>
        <a:bodyPr/>
        <a:lstStyle/>
        <a:p>
          <a:endParaRPr lang="ru-RU" sz="1200"/>
        </a:p>
      </dgm:t>
    </dgm:pt>
    <dgm:pt modelId="{D6471236-F844-4B38-87F3-1D23EA772184}" type="parTrans" cxnId="{AB89E190-9EB7-4B37-8EC4-70B8F86B0AE1}">
      <dgm:prSet/>
      <dgm:spPr/>
      <dgm:t>
        <a:bodyPr/>
        <a:lstStyle/>
        <a:p>
          <a:endParaRPr lang="ru-RU" sz="1200"/>
        </a:p>
      </dgm:t>
    </dgm:pt>
    <dgm:pt modelId="{B6D01A7D-723C-4F84-B50E-06E83B9F7122}">
      <dgm:prSet phldrT="[Текст]" custT="1"/>
      <dgm:spPr/>
      <dgm:t>
        <a:bodyPr/>
        <a:lstStyle/>
        <a:p>
          <a:r>
            <a:rPr lang="ru-RU" sz="1200" dirty="0" smtClean="0"/>
            <a:t>687 707 ,3</a:t>
          </a:r>
          <a:endParaRPr lang="ru-RU" sz="1200" dirty="0"/>
        </a:p>
      </dgm:t>
    </dgm:pt>
    <dgm:pt modelId="{E021E156-7605-4262-B86B-99305A414B0C}" type="sibTrans" cxnId="{B74A7B1A-1473-4B27-B860-ABA1D84F0C8F}">
      <dgm:prSet/>
      <dgm:spPr/>
      <dgm:t>
        <a:bodyPr/>
        <a:lstStyle/>
        <a:p>
          <a:endParaRPr lang="ru-RU" sz="1200"/>
        </a:p>
      </dgm:t>
    </dgm:pt>
    <dgm:pt modelId="{0679048B-95CC-45CC-B273-4ACEB6E16346}" type="parTrans" cxnId="{B74A7B1A-1473-4B27-B860-ABA1D84F0C8F}">
      <dgm:prSet/>
      <dgm:spPr/>
      <dgm:t>
        <a:bodyPr/>
        <a:lstStyle/>
        <a:p>
          <a:endParaRPr lang="ru-RU" sz="1200"/>
        </a:p>
      </dgm:t>
    </dgm:pt>
    <dgm:pt modelId="{B0AA3ABD-3007-4332-A771-1FDB889178C5}">
      <dgm:prSet phldrT="[Текст]" custT="1"/>
      <dgm:spPr/>
      <dgm:t>
        <a:bodyPr/>
        <a:lstStyle/>
        <a:p>
          <a:r>
            <a:rPr lang="ru-RU" sz="1200" dirty="0" smtClean="0"/>
            <a:t>36 038,7</a:t>
          </a:r>
          <a:endParaRPr lang="ru-RU" sz="1200" dirty="0"/>
        </a:p>
      </dgm:t>
    </dgm:pt>
    <dgm:pt modelId="{110407CD-AE66-4EF0-B45A-109DB5DCB3A7}" type="sibTrans" cxnId="{D2C65E2F-B76B-49B5-BD3B-48FA7BA06EC2}">
      <dgm:prSet/>
      <dgm:spPr/>
      <dgm:t>
        <a:bodyPr/>
        <a:lstStyle/>
        <a:p>
          <a:endParaRPr lang="ru-RU" sz="1200"/>
        </a:p>
      </dgm:t>
    </dgm:pt>
    <dgm:pt modelId="{2ABE312B-DD74-4DD9-83C9-E0F73CDF21A3}" type="parTrans" cxnId="{D2C65E2F-B76B-49B5-BD3B-48FA7BA06EC2}">
      <dgm:prSet/>
      <dgm:spPr/>
      <dgm:t>
        <a:bodyPr/>
        <a:lstStyle/>
        <a:p>
          <a:endParaRPr lang="ru-RU" sz="1200"/>
        </a:p>
      </dgm:t>
    </dgm:pt>
    <dgm:pt modelId="{8EFB09FD-9168-47E3-B354-C3325B8665B4}">
      <dgm:prSet phldrT="[Текст]" custT="1"/>
      <dgm:spPr/>
      <dgm:t>
        <a:bodyPr/>
        <a:lstStyle/>
        <a:p>
          <a:r>
            <a:rPr lang="ru-RU" sz="1200" dirty="0" smtClean="0"/>
            <a:t>401 104,4</a:t>
          </a:r>
          <a:endParaRPr lang="ru-RU" sz="1200" dirty="0"/>
        </a:p>
      </dgm:t>
    </dgm:pt>
    <dgm:pt modelId="{38D4E276-20DC-4E88-876C-37D5973FDEE7}" type="sibTrans" cxnId="{18156078-147E-4B9E-8B88-17AAAF68E2A6}">
      <dgm:prSet/>
      <dgm:spPr/>
      <dgm:t>
        <a:bodyPr/>
        <a:lstStyle/>
        <a:p>
          <a:endParaRPr lang="ru-RU"/>
        </a:p>
      </dgm:t>
    </dgm:pt>
    <dgm:pt modelId="{2A5DACD1-2A5B-4A4F-ABCA-9569D5151B15}" type="parTrans" cxnId="{18156078-147E-4B9E-8B88-17AAAF68E2A6}">
      <dgm:prSet/>
      <dgm:spPr/>
      <dgm:t>
        <a:bodyPr/>
        <a:lstStyle/>
        <a:p>
          <a:endParaRPr lang="ru-RU"/>
        </a:p>
      </dgm:t>
    </dgm:pt>
    <dgm:pt modelId="{15EC8F9F-E04A-4E9F-A445-2DA1DDD870AC}" type="pres">
      <dgm:prSet presAssocID="{8CB9B6A3-0890-436A-B86B-3595A2E92A2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8CCDDC-1B14-4510-9512-930EAB14D024}" type="pres">
      <dgm:prSet presAssocID="{8CB9B6A3-0890-436A-B86B-3595A2E92A25}" presName="dummyMaxCanvas" presStyleCnt="0"/>
      <dgm:spPr/>
    </dgm:pt>
    <dgm:pt modelId="{F9AEFC0A-AA09-44F0-9114-426EE1DD7CF0}" type="pres">
      <dgm:prSet presAssocID="{8CB9B6A3-0890-436A-B86B-3595A2E92A25}" presName="parentComposite" presStyleCnt="0"/>
      <dgm:spPr/>
    </dgm:pt>
    <dgm:pt modelId="{6034706B-A23B-45F4-915A-535EE0F97BD1}" type="pres">
      <dgm:prSet presAssocID="{8CB9B6A3-0890-436A-B86B-3595A2E92A25}" presName="parent1" presStyleLbl="alignAccFollowNode1" presStyleIdx="0" presStyleCnt="4" custScaleX="90839" custScaleY="65934" custLinFactNeighborX="17893" custLinFactNeighborY="9827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0B780A3F-A125-4C39-A0A9-8C79707481F0}" type="pres">
      <dgm:prSet presAssocID="{8CB9B6A3-0890-436A-B86B-3595A2E92A25}" presName="parent2" presStyleLbl="alignAccFollowNode1" presStyleIdx="1" presStyleCnt="4" custScaleX="87251" custScaleY="65950" custLinFactNeighborX="20526" custLinFactNeighborY="10205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E3046EFA-A6C0-45CB-B24A-29531FDDD0E2}" type="pres">
      <dgm:prSet presAssocID="{8CB9B6A3-0890-436A-B86B-3595A2E92A25}" presName="childrenComposite" presStyleCnt="0"/>
      <dgm:spPr/>
    </dgm:pt>
    <dgm:pt modelId="{D1E31A45-7DB6-40FC-8B81-FC04C7A1AC2C}" type="pres">
      <dgm:prSet presAssocID="{8CB9B6A3-0890-436A-B86B-3595A2E92A25}" presName="dummyMaxCanvas_ChildArea" presStyleCnt="0"/>
      <dgm:spPr/>
    </dgm:pt>
    <dgm:pt modelId="{E3284D23-1D2A-4FAB-9980-5F6BE27154EB}" type="pres">
      <dgm:prSet presAssocID="{8CB9B6A3-0890-436A-B86B-3595A2E92A25}" presName="fulcrum" presStyleLbl="alignAccFollowNode1" presStyleIdx="2" presStyleCnt="4"/>
      <dgm:spPr/>
    </dgm:pt>
    <dgm:pt modelId="{D0951623-38C0-4E06-9DDF-6DFEF45683C2}" type="pres">
      <dgm:prSet presAssocID="{8CB9B6A3-0890-436A-B86B-3595A2E92A25}" presName="balance_33" presStyleLbl="alignAccFollowNode1" presStyleIdx="3" presStyleCnt="4" custAng="372538" custLinFactY="7251" custLinFactNeighborX="250" custLinFactNeighborY="100000">
        <dgm:presLayoutVars>
          <dgm:bulletEnabled val="1"/>
        </dgm:presLayoutVars>
      </dgm:prSet>
      <dgm:spPr/>
    </dgm:pt>
    <dgm:pt modelId="{2E4DE4F5-33B2-4083-8DDE-3728CFBE977D}" type="pres">
      <dgm:prSet presAssocID="{8CB9B6A3-0890-436A-B86B-3595A2E92A25}" presName="right_33_1" presStyleLbl="node1" presStyleIdx="0" presStyleCnt="6" custAng="356309" custScaleY="40473" custLinFactNeighborX="1117" custLinFactNeighborY="88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C22B9-9199-4F6C-948B-C4550D0F69AA}" type="pres">
      <dgm:prSet presAssocID="{8CB9B6A3-0890-436A-B86B-3595A2E92A25}" presName="right_33_2" presStyleLbl="node1" presStyleIdx="1" presStyleCnt="6" custAng="350000" custScaleY="45747" custLinFactY="55258" custLinFactNeighborX="312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9FC0E-D280-4D67-99F1-B9AE03669050}" type="pres">
      <dgm:prSet presAssocID="{8CB9B6A3-0890-436A-B86B-3595A2E92A25}" presName="right_33_3" presStyleLbl="node1" presStyleIdx="2" presStyleCnt="6" custAng="341715" custScaleY="44745" custLinFactY="100000" custLinFactNeighborX="5622" custLinFactNeighborY="117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AC2CC-7244-4695-B55A-312315EABA18}" type="pres">
      <dgm:prSet presAssocID="{8CB9B6A3-0890-436A-B86B-3595A2E92A25}" presName="left_33_1" presStyleLbl="node1" presStyleIdx="3" presStyleCnt="6" custAng="377479" custScaleX="99783" custScaleY="37868" custLinFactNeighborX="4269" custLinFactNeighborY="60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2F358-5DBA-479D-99AA-D9FD7A7A3C15}" type="pres">
      <dgm:prSet presAssocID="{8CB9B6A3-0890-436A-B86B-3595A2E92A25}" presName="left_33_2" presStyleLbl="node1" presStyleIdx="4" presStyleCnt="6" custAng="412129" custScaleY="42035" custLinFactNeighborX="10575" custLinFactNeighborY="54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F06C3-FCB9-44A3-B297-B1E027CE8D4F}" type="pres">
      <dgm:prSet presAssocID="{8CB9B6A3-0890-436A-B86B-3595A2E92A25}" presName="left_33_3" presStyleLbl="node1" presStyleIdx="5" presStyleCnt="6" custAng="414378" custScaleY="38818" custLinFactY="21758" custLinFactNeighborX="1296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C65E2F-B76B-49B5-BD3B-48FA7BA06EC2}" srcId="{B6D01A7D-723C-4F84-B50E-06E83B9F7122}" destId="{B0AA3ABD-3007-4332-A771-1FDB889178C5}" srcOrd="1" destOrd="0" parTransId="{2ABE312B-DD74-4DD9-83C9-E0F73CDF21A3}" sibTransId="{110407CD-AE66-4EF0-B45A-109DB5DCB3A7}"/>
    <dgm:cxn modelId="{FBC5C6CB-F647-4AFF-9003-58049BD0BD37}" type="presOf" srcId="{8CB9B6A3-0890-436A-B86B-3595A2E92A25}" destId="{15EC8F9F-E04A-4E9F-A445-2DA1DDD870AC}" srcOrd="0" destOrd="0" presId="urn:microsoft.com/office/officeart/2005/8/layout/balance1"/>
    <dgm:cxn modelId="{F4633B8E-83BF-46DF-BE8A-6081323EAAA2}" type="presOf" srcId="{72ECAFC1-8F6F-4EF1-99EE-810679D8DC6D}" destId="{0B780A3F-A125-4C39-A0A9-8C79707481F0}" srcOrd="0" destOrd="0" presId="urn:microsoft.com/office/officeart/2005/8/layout/balance1"/>
    <dgm:cxn modelId="{A5D25C7B-E4E5-4451-907A-24DCE8360191}" type="presOf" srcId="{8EFB09FD-9168-47E3-B354-C3325B8665B4}" destId="{C98F06C3-FCB9-44A3-B297-B1E027CE8D4F}" srcOrd="0" destOrd="0" presId="urn:microsoft.com/office/officeart/2005/8/layout/balance1"/>
    <dgm:cxn modelId="{63C41B7D-901F-46C5-937F-49B6F216A9DC}" srcId="{72ECAFC1-8F6F-4EF1-99EE-810679D8DC6D}" destId="{19DA776A-353A-4989-BDF0-77DA528DBB10}" srcOrd="1" destOrd="0" parTransId="{6702D37A-583F-4F26-A95E-D7EBC2697082}" sibTransId="{266ED021-7361-4D3C-BD2B-B9D53F2E8F37}"/>
    <dgm:cxn modelId="{4697F754-C087-4D0F-84F8-24667E24234F}" type="presOf" srcId="{B6D01A7D-723C-4F84-B50E-06E83B9F7122}" destId="{6034706B-A23B-45F4-915A-535EE0F97BD1}" srcOrd="0" destOrd="0" presId="urn:microsoft.com/office/officeart/2005/8/layout/balance1"/>
    <dgm:cxn modelId="{C1F6A55E-D329-4C0C-8813-33CEF6C8839E}" type="presOf" srcId="{19DA776A-353A-4989-BDF0-77DA528DBB10}" destId="{204C22B9-9199-4F6C-948B-C4550D0F69AA}" srcOrd="0" destOrd="0" presId="urn:microsoft.com/office/officeart/2005/8/layout/balance1"/>
    <dgm:cxn modelId="{A9BA05D4-1C07-41CC-AE80-1514E1B89237}" type="presOf" srcId="{B0AA3ABD-3007-4332-A771-1FDB889178C5}" destId="{22A2F358-5DBA-479D-99AA-D9FD7A7A3C15}" srcOrd="0" destOrd="0" presId="urn:microsoft.com/office/officeart/2005/8/layout/balance1"/>
    <dgm:cxn modelId="{75451A31-4B74-4E46-8E89-21D0DC2A1897}" srcId="{72ECAFC1-8F6F-4EF1-99EE-810679D8DC6D}" destId="{3BCAE524-3280-42A0-9177-68D0EC45C990}" srcOrd="2" destOrd="0" parTransId="{C492788D-555C-4159-B724-ED8B40D0A717}" sibTransId="{8BB6D783-0EC6-4A30-B081-19262FC4EFB8}"/>
    <dgm:cxn modelId="{FA1AA640-B044-4A98-813D-20979C20461C}" type="presOf" srcId="{3BCAE524-3280-42A0-9177-68D0EC45C990}" destId="{2169FC0E-D280-4D67-99F1-B9AE03669050}" srcOrd="0" destOrd="0" presId="urn:microsoft.com/office/officeart/2005/8/layout/balance1"/>
    <dgm:cxn modelId="{23EB00BB-3E27-47EB-99BC-6283FCF09308}" srcId="{8CB9B6A3-0890-436A-B86B-3595A2E92A25}" destId="{72ECAFC1-8F6F-4EF1-99EE-810679D8DC6D}" srcOrd="1" destOrd="0" parTransId="{16BA2A86-CA36-461F-8FE0-78EEC945FC2A}" sibTransId="{45A10FDE-9A1A-4558-ADE4-D39D36CD2197}"/>
    <dgm:cxn modelId="{B74A7B1A-1473-4B27-B860-ABA1D84F0C8F}" srcId="{8CB9B6A3-0890-436A-B86B-3595A2E92A25}" destId="{B6D01A7D-723C-4F84-B50E-06E83B9F7122}" srcOrd="0" destOrd="0" parTransId="{0679048B-95CC-45CC-B273-4ACEB6E16346}" sibTransId="{E021E156-7605-4262-B86B-99305A414B0C}"/>
    <dgm:cxn modelId="{AB89E190-9EB7-4B37-8EC4-70B8F86B0AE1}" srcId="{B6D01A7D-723C-4F84-B50E-06E83B9F7122}" destId="{71E09F3F-4F37-4AF0-B7BB-463993CD3C25}" srcOrd="0" destOrd="0" parTransId="{D6471236-F844-4B38-87F3-1D23EA772184}" sibTransId="{D3537721-D33D-4B79-8CB0-C8FC11222FEA}"/>
    <dgm:cxn modelId="{18156078-147E-4B9E-8B88-17AAAF68E2A6}" srcId="{B6D01A7D-723C-4F84-B50E-06E83B9F7122}" destId="{8EFB09FD-9168-47E3-B354-C3325B8665B4}" srcOrd="2" destOrd="0" parTransId="{2A5DACD1-2A5B-4A4F-ABCA-9569D5151B15}" sibTransId="{38D4E276-20DC-4E88-876C-37D5973FDEE7}"/>
    <dgm:cxn modelId="{291D0F6C-0A51-4B9F-9D10-4D3613562F28}" type="presOf" srcId="{7D019B72-E5D2-4D4E-BFC6-1AE941EEBB69}" destId="{2E4DE4F5-33B2-4083-8DDE-3728CFBE977D}" srcOrd="0" destOrd="0" presId="urn:microsoft.com/office/officeart/2005/8/layout/balance1"/>
    <dgm:cxn modelId="{543BAE31-E115-4130-9D0E-07B3FEA995F1}" type="presOf" srcId="{71E09F3F-4F37-4AF0-B7BB-463993CD3C25}" destId="{69FAC2CC-7244-4695-B55A-312315EABA18}" srcOrd="0" destOrd="0" presId="urn:microsoft.com/office/officeart/2005/8/layout/balance1"/>
    <dgm:cxn modelId="{08BD0BBA-B164-42D9-BDEC-DDE5D45BCC15}" srcId="{72ECAFC1-8F6F-4EF1-99EE-810679D8DC6D}" destId="{7D019B72-E5D2-4D4E-BFC6-1AE941EEBB69}" srcOrd="0" destOrd="0" parTransId="{B52BE834-A1B3-495F-84B6-B4E6EA38A4FB}" sibTransId="{B22DD83B-8B53-46A1-926D-6489757C085C}"/>
    <dgm:cxn modelId="{A6A1966D-BE72-4B7B-8AE6-602D4F0EFF22}" type="presParOf" srcId="{15EC8F9F-E04A-4E9F-A445-2DA1DDD870AC}" destId="{958CCDDC-1B14-4510-9512-930EAB14D024}" srcOrd="0" destOrd="0" presId="urn:microsoft.com/office/officeart/2005/8/layout/balance1"/>
    <dgm:cxn modelId="{2FF6A956-28AF-4BA6-A528-08F8A80E84E2}" type="presParOf" srcId="{15EC8F9F-E04A-4E9F-A445-2DA1DDD870AC}" destId="{F9AEFC0A-AA09-44F0-9114-426EE1DD7CF0}" srcOrd="1" destOrd="0" presId="urn:microsoft.com/office/officeart/2005/8/layout/balance1"/>
    <dgm:cxn modelId="{2AD76139-1537-4F82-8D19-ABBB5020BA81}" type="presParOf" srcId="{F9AEFC0A-AA09-44F0-9114-426EE1DD7CF0}" destId="{6034706B-A23B-45F4-915A-535EE0F97BD1}" srcOrd="0" destOrd="0" presId="urn:microsoft.com/office/officeart/2005/8/layout/balance1"/>
    <dgm:cxn modelId="{6AB5EDE9-A881-4FE2-9DA3-A00C7AECC97B}" type="presParOf" srcId="{F9AEFC0A-AA09-44F0-9114-426EE1DD7CF0}" destId="{0B780A3F-A125-4C39-A0A9-8C79707481F0}" srcOrd="1" destOrd="0" presId="urn:microsoft.com/office/officeart/2005/8/layout/balance1"/>
    <dgm:cxn modelId="{063BAD02-6807-420C-B90D-3A4564DC1A6C}" type="presParOf" srcId="{15EC8F9F-E04A-4E9F-A445-2DA1DDD870AC}" destId="{E3046EFA-A6C0-45CB-B24A-29531FDDD0E2}" srcOrd="2" destOrd="0" presId="urn:microsoft.com/office/officeart/2005/8/layout/balance1"/>
    <dgm:cxn modelId="{C9FF891B-B53D-4615-AD9C-24502DA1233D}" type="presParOf" srcId="{E3046EFA-A6C0-45CB-B24A-29531FDDD0E2}" destId="{D1E31A45-7DB6-40FC-8B81-FC04C7A1AC2C}" srcOrd="0" destOrd="0" presId="urn:microsoft.com/office/officeart/2005/8/layout/balance1"/>
    <dgm:cxn modelId="{43A172A8-0024-4F76-BD11-AF076D91E9EB}" type="presParOf" srcId="{E3046EFA-A6C0-45CB-B24A-29531FDDD0E2}" destId="{E3284D23-1D2A-4FAB-9980-5F6BE27154EB}" srcOrd="1" destOrd="0" presId="urn:microsoft.com/office/officeart/2005/8/layout/balance1"/>
    <dgm:cxn modelId="{5CE3F951-23A3-4885-A8E1-34784A38CAD6}" type="presParOf" srcId="{E3046EFA-A6C0-45CB-B24A-29531FDDD0E2}" destId="{D0951623-38C0-4E06-9DDF-6DFEF45683C2}" srcOrd="2" destOrd="0" presId="urn:microsoft.com/office/officeart/2005/8/layout/balance1"/>
    <dgm:cxn modelId="{D53981C9-AF46-4E3F-AEEF-4787E0FE6FAC}" type="presParOf" srcId="{E3046EFA-A6C0-45CB-B24A-29531FDDD0E2}" destId="{2E4DE4F5-33B2-4083-8DDE-3728CFBE977D}" srcOrd="3" destOrd="0" presId="urn:microsoft.com/office/officeart/2005/8/layout/balance1"/>
    <dgm:cxn modelId="{EB894381-8A25-4948-8687-8D8F955A6431}" type="presParOf" srcId="{E3046EFA-A6C0-45CB-B24A-29531FDDD0E2}" destId="{204C22B9-9199-4F6C-948B-C4550D0F69AA}" srcOrd="4" destOrd="0" presId="urn:microsoft.com/office/officeart/2005/8/layout/balance1"/>
    <dgm:cxn modelId="{30241D8D-5A53-47F9-8E0B-194FD9C84DC2}" type="presParOf" srcId="{E3046EFA-A6C0-45CB-B24A-29531FDDD0E2}" destId="{2169FC0E-D280-4D67-99F1-B9AE03669050}" srcOrd="5" destOrd="0" presId="urn:microsoft.com/office/officeart/2005/8/layout/balance1"/>
    <dgm:cxn modelId="{390062BF-D14F-4D52-BCF5-12C8382505EE}" type="presParOf" srcId="{E3046EFA-A6C0-45CB-B24A-29531FDDD0E2}" destId="{69FAC2CC-7244-4695-B55A-312315EABA18}" srcOrd="6" destOrd="0" presId="urn:microsoft.com/office/officeart/2005/8/layout/balance1"/>
    <dgm:cxn modelId="{B64EE4BB-7805-43DA-A849-C4CD1BE9C41D}" type="presParOf" srcId="{E3046EFA-A6C0-45CB-B24A-29531FDDD0E2}" destId="{22A2F358-5DBA-479D-99AA-D9FD7A7A3C15}" srcOrd="7" destOrd="0" presId="urn:microsoft.com/office/officeart/2005/8/layout/balance1"/>
    <dgm:cxn modelId="{3FA01803-6937-4167-B58B-76808BBD5637}" type="presParOf" srcId="{E3046EFA-A6C0-45CB-B24A-29531FDDD0E2}" destId="{C98F06C3-FCB9-44A3-B297-B1E027CE8D4F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454375-E364-4E91-A954-2B44BE1F7FC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A2CF6E-444F-4AFD-90FD-8994125C9BE6}">
      <dgm:prSet phldrT="[Текст]" custT="1"/>
      <dgm:spPr/>
      <dgm:t>
        <a:bodyPr/>
        <a:lstStyle/>
        <a:p>
          <a:r>
            <a:rPr lang="ru-RU" sz="1200" dirty="0" smtClean="0"/>
            <a:t>    31 </a:t>
          </a:r>
          <a:r>
            <a:rPr lang="ru-RU" sz="1200" dirty="0" smtClean="0"/>
            <a:t>кафе</a:t>
          </a:r>
        </a:p>
        <a:p>
          <a:r>
            <a:rPr lang="ru-RU" sz="1200" dirty="0" smtClean="0"/>
            <a:t>    1 964 </a:t>
          </a:r>
          <a:r>
            <a:rPr lang="ru-RU" sz="1200" dirty="0" smtClean="0"/>
            <a:t>посадочных места</a:t>
          </a:r>
          <a:endParaRPr lang="ru-RU" sz="1200" dirty="0"/>
        </a:p>
      </dgm:t>
    </dgm:pt>
    <dgm:pt modelId="{EE082D46-7A33-45E2-8949-F260D4E6BE8E}" type="parTrans" cxnId="{4074DF42-BB9B-46E5-9032-D9FB5BE980BF}">
      <dgm:prSet/>
      <dgm:spPr/>
      <dgm:t>
        <a:bodyPr/>
        <a:lstStyle/>
        <a:p>
          <a:endParaRPr lang="ru-RU" sz="1400"/>
        </a:p>
      </dgm:t>
    </dgm:pt>
    <dgm:pt modelId="{9C03A2CC-2FAA-4CA7-AF39-DA3BFAC59E4B}" type="sibTrans" cxnId="{4074DF42-BB9B-46E5-9032-D9FB5BE980BF}">
      <dgm:prSet/>
      <dgm:spPr/>
      <dgm:t>
        <a:bodyPr/>
        <a:lstStyle/>
        <a:p>
          <a:endParaRPr lang="ru-RU" sz="1400"/>
        </a:p>
      </dgm:t>
    </dgm:pt>
    <dgm:pt modelId="{E8D265FB-DD61-40A4-9E84-5F6FD4BF1EE4}">
      <dgm:prSet phldrT="[Текст]" custT="1"/>
      <dgm:spPr/>
      <dgm:t>
        <a:bodyPr/>
        <a:lstStyle/>
        <a:p>
          <a:r>
            <a:rPr lang="ru-RU" sz="1200" dirty="0" smtClean="0"/>
            <a:t>     29 баров</a:t>
          </a:r>
        </a:p>
        <a:p>
          <a:r>
            <a:rPr lang="ru-RU" sz="1200" dirty="0" smtClean="0"/>
            <a:t>     537 посадочных мест</a:t>
          </a:r>
          <a:endParaRPr lang="ru-RU" sz="1200" dirty="0"/>
        </a:p>
      </dgm:t>
    </dgm:pt>
    <dgm:pt modelId="{2AFA36A5-FF92-45C1-B73C-5AF94A8BE65F}" type="parTrans" cxnId="{1F07A77D-2FC2-42E9-8541-44CDDBEE0773}">
      <dgm:prSet/>
      <dgm:spPr/>
      <dgm:t>
        <a:bodyPr/>
        <a:lstStyle/>
        <a:p>
          <a:endParaRPr lang="ru-RU" sz="1400"/>
        </a:p>
      </dgm:t>
    </dgm:pt>
    <dgm:pt modelId="{074FF2EE-A8F4-4CB5-A158-BECB6EDC472C}" type="sibTrans" cxnId="{1F07A77D-2FC2-42E9-8541-44CDDBEE0773}">
      <dgm:prSet/>
      <dgm:spPr/>
      <dgm:t>
        <a:bodyPr/>
        <a:lstStyle/>
        <a:p>
          <a:endParaRPr lang="ru-RU" sz="1400"/>
        </a:p>
      </dgm:t>
    </dgm:pt>
    <dgm:pt modelId="{EE3A5D31-9474-45BE-ACDB-3F119B57069B}">
      <dgm:prSet phldrT="[Текст]" custT="1"/>
      <dgm:spPr/>
      <dgm:t>
        <a:bodyPr/>
        <a:lstStyle/>
        <a:p>
          <a:r>
            <a:rPr lang="ru-RU" sz="1200" dirty="0" smtClean="0"/>
            <a:t>     1 ресторан</a:t>
          </a:r>
        </a:p>
        <a:p>
          <a:r>
            <a:rPr lang="ru-RU" sz="1200" dirty="0" smtClean="0"/>
            <a:t>     60 посадочных мест</a:t>
          </a:r>
          <a:endParaRPr lang="ru-RU" sz="1200" dirty="0"/>
        </a:p>
      </dgm:t>
    </dgm:pt>
    <dgm:pt modelId="{4C56FA57-CD7E-4445-A8FE-FEC2E1B765D3}" type="parTrans" cxnId="{C071C100-B39F-41D3-963E-AABF5DDFD980}">
      <dgm:prSet/>
      <dgm:spPr/>
      <dgm:t>
        <a:bodyPr/>
        <a:lstStyle/>
        <a:p>
          <a:endParaRPr lang="ru-RU" sz="1400"/>
        </a:p>
      </dgm:t>
    </dgm:pt>
    <dgm:pt modelId="{C64F45A1-825A-47F6-BD25-57E5F4C8CC67}" type="sibTrans" cxnId="{C071C100-B39F-41D3-963E-AABF5DDFD980}">
      <dgm:prSet/>
      <dgm:spPr/>
      <dgm:t>
        <a:bodyPr/>
        <a:lstStyle/>
        <a:p>
          <a:endParaRPr lang="ru-RU" sz="1400"/>
        </a:p>
      </dgm:t>
    </dgm:pt>
    <dgm:pt modelId="{794045A6-2CE0-4406-A772-4CDD8984AFE5}">
      <dgm:prSet phldrT="[Текст]" custT="1"/>
      <dgm:spPr/>
      <dgm:t>
        <a:bodyPr/>
        <a:lstStyle/>
        <a:p>
          <a:r>
            <a:rPr lang="ru-RU" sz="1200" dirty="0" smtClean="0"/>
            <a:t>    21 столовая</a:t>
          </a:r>
        </a:p>
        <a:p>
          <a:r>
            <a:rPr lang="ru-RU" sz="1200" dirty="0" smtClean="0"/>
            <a:t>    2332 посадочных места</a:t>
          </a:r>
          <a:endParaRPr lang="ru-RU" sz="1200" dirty="0"/>
        </a:p>
      </dgm:t>
    </dgm:pt>
    <dgm:pt modelId="{DBFE34F0-3827-43D4-8E22-978D319C8A41}" type="parTrans" cxnId="{70CEFF36-3707-4277-9C28-9B1B948CB839}">
      <dgm:prSet/>
      <dgm:spPr/>
      <dgm:t>
        <a:bodyPr/>
        <a:lstStyle/>
        <a:p>
          <a:endParaRPr lang="ru-RU" sz="1400"/>
        </a:p>
      </dgm:t>
    </dgm:pt>
    <dgm:pt modelId="{A6AD9D2F-D7B8-404F-8844-9FC2BD1F3D23}" type="sibTrans" cxnId="{70CEFF36-3707-4277-9C28-9B1B948CB839}">
      <dgm:prSet/>
      <dgm:spPr/>
      <dgm:t>
        <a:bodyPr/>
        <a:lstStyle/>
        <a:p>
          <a:endParaRPr lang="ru-RU" sz="1400"/>
        </a:p>
      </dgm:t>
    </dgm:pt>
    <dgm:pt modelId="{F631092D-91C8-4A37-8D4D-E5A8C59AF42E}">
      <dgm:prSet phldrT="[Текст]" custT="1"/>
      <dgm:spPr/>
      <dgm:t>
        <a:bodyPr/>
        <a:lstStyle/>
        <a:p>
          <a:r>
            <a:rPr lang="ru-RU" sz="1200" dirty="0" smtClean="0"/>
            <a:t>    16 иных точек </a:t>
          </a:r>
        </a:p>
        <a:p>
          <a:r>
            <a:rPr lang="ru-RU" sz="1200" dirty="0" smtClean="0"/>
            <a:t>    188 посадочных мест</a:t>
          </a:r>
          <a:endParaRPr lang="ru-RU" sz="1200" dirty="0"/>
        </a:p>
      </dgm:t>
    </dgm:pt>
    <dgm:pt modelId="{F70ED3B1-73C2-45D6-B8F8-75604BF56B2F}" type="parTrans" cxnId="{57118CB6-3EAD-49A5-A477-003E457CFAE3}">
      <dgm:prSet/>
      <dgm:spPr/>
      <dgm:t>
        <a:bodyPr/>
        <a:lstStyle/>
        <a:p>
          <a:endParaRPr lang="ru-RU"/>
        </a:p>
      </dgm:t>
    </dgm:pt>
    <dgm:pt modelId="{351AD5A5-3D89-41EA-8865-08D890D0F5A9}" type="sibTrans" cxnId="{57118CB6-3EAD-49A5-A477-003E457CFAE3}">
      <dgm:prSet/>
      <dgm:spPr/>
      <dgm:t>
        <a:bodyPr/>
        <a:lstStyle/>
        <a:p>
          <a:endParaRPr lang="ru-RU"/>
        </a:p>
      </dgm:t>
    </dgm:pt>
    <dgm:pt modelId="{09448CAC-1CDF-4E1A-B0E1-7AB12662F608}" type="pres">
      <dgm:prSet presAssocID="{D1454375-E364-4E91-A954-2B44BE1F7F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23FCF4-224C-4D1F-B7CF-9F25733C85AD}" type="pres">
      <dgm:prSet presAssocID="{84A2CF6E-444F-4AFD-90FD-8994125C9BE6}" presName="composite" presStyleCnt="0"/>
      <dgm:spPr/>
    </dgm:pt>
    <dgm:pt modelId="{184B5E7B-DA99-4B04-B510-B28076C5D2CE}" type="pres">
      <dgm:prSet presAssocID="{84A2CF6E-444F-4AFD-90FD-8994125C9BE6}" presName="rect1" presStyleLbl="trAlignAcc1" presStyleIdx="0" presStyleCnt="5" custScaleX="113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969E3B-7FED-4A40-9B4D-E9A19815D5A2}" type="pres">
      <dgm:prSet presAssocID="{84A2CF6E-444F-4AFD-90FD-8994125C9BE6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47A204C6-B956-4427-AAC1-F5E38E07ADED}" type="pres">
      <dgm:prSet presAssocID="{9C03A2CC-2FAA-4CA7-AF39-DA3BFAC59E4B}" presName="sibTrans" presStyleCnt="0"/>
      <dgm:spPr/>
    </dgm:pt>
    <dgm:pt modelId="{794947CF-8233-4ADA-8928-965AAF26F309}" type="pres">
      <dgm:prSet presAssocID="{EE3A5D31-9474-45BE-ACDB-3F119B57069B}" presName="composite" presStyleCnt="0"/>
      <dgm:spPr/>
    </dgm:pt>
    <dgm:pt modelId="{C1DBB87F-0592-44B6-95F3-CBC9B590E4D5}" type="pres">
      <dgm:prSet presAssocID="{EE3A5D31-9474-45BE-ACDB-3F119B57069B}" presName="rect1" presStyleLbl="trAlignAcc1" presStyleIdx="1" presStyleCnt="5" custScaleX="116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F7B8D-F543-48AC-99BE-FCDD460F65D9}" type="pres">
      <dgm:prSet presAssocID="{EE3A5D31-9474-45BE-ACDB-3F119B57069B}" presName="rect2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97E811F9-20C1-4F78-B262-66621AC7A95D}" type="pres">
      <dgm:prSet presAssocID="{C64F45A1-825A-47F6-BD25-57E5F4C8CC67}" presName="sibTrans" presStyleCnt="0"/>
      <dgm:spPr/>
    </dgm:pt>
    <dgm:pt modelId="{705158CF-6B1C-484B-98BD-548C15D4BC36}" type="pres">
      <dgm:prSet presAssocID="{E8D265FB-DD61-40A4-9E84-5F6FD4BF1EE4}" presName="composite" presStyleCnt="0"/>
      <dgm:spPr/>
    </dgm:pt>
    <dgm:pt modelId="{07619EFD-12A7-457B-B94B-896C32F324ED}" type="pres">
      <dgm:prSet presAssocID="{E8D265FB-DD61-40A4-9E84-5F6FD4BF1EE4}" presName="rect1" presStyleLbl="trAlignAcc1" presStyleIdx="2" presStyleCnt="5" custScaleX="114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1A3E8-F104-4567-AE5A-F9A5008A3C1C}" type="pres">
      <dgm:prSet presAssocID="{E8D265FB-DD61-40A4-9E84-5F6FD4BF1EE4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72ACC9ED-C8A4-4994-8D4A-789F7B454C27}" type="pres">
      <dgm:prSet presAssocID="{074FF2EE-A8F4-4CB5-A158-BECB6EDC472C}" presName="sibTrans" presStyleCnt="0"/>
      <dgm:spPr/>
    </dgm:pt>
    <dgm:pt modelId="{18E81BC4-E586-4384-BC5D-0523F35890A7}" type="pres">
      <dgm:prSet presAssocID="{794045A6-2CE0-4406-A772-4CDD8984AFE5}" presName="composite" presStyleCnt="0"/>
      <dgm:spPr/>
    </dgm:pt>
    <dgm:pt modelId="{A4EF2F29-CD76-4624-A79B-EE8A5228A078}" type="pres">
      <dgm:prSet presAssocID="{794045A6-2CE0-4406-A772-4CDD8984AFE5}" presName="rect1" presStyleLbl="trAlignAcc1" presStyleIdx="3" presStyleCnt="5" custScaleX="112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F5AF6-3867-4E80-BC2A-1CF0F04A3C24}" type="pres">
      <dgm:prSet presAssocID="{794045A6-2CE0-4406-A772-4CDD8984AFE5}" presName="rect2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EE2F7CAF-87D3-4527-A782-FB2CFC454CE8}" type="pres">
      <dgm:prSet presAssocID="{A6AD9D2F-D7B8-404F-8844-9FC2BD1F3D23}" presName="sibTrans" presStyleCnt="0"/>
      <dgm:spPr/>
    </dgm:pt>
    <dgm:pt modelId="{79813B09-63E5-4BF3-8049-9680CE91B8DD}" type="pres">
      <dgm:prSet presAssocID="{F631092D-91C8-4A37-8D4D-E5A8C59AF42E}" presName="composite" presStyleCnt="0"/>
      <dgm:spPr/>
    </dgm:pt>
    <dgm:pt modelId="{B3418437-84D4-4A12-B3AC-CDF890F038B1}" type="pres">
      <dgm:prSet presAssocID="{F631092D-91C8-4A37-8D4D-E5A8C59AF42E}" presName="rect1" presStyleLbl="trAlignAcc1" presStyleIdx="4" presStyleCnt="5" custScaleX="112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8DC41-8ED8-407C-AE6E-22761E0976A0}" type="pres">
      <dgm:prSet presAssocID="{F631092D-91C8-4A37-8D4D-E5A8C59AF42E}" presName="rect2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5000" r="-195000"/>
          </a:stretch>
        </a:blipFill>
      </dgm:spPr>
    </dgm:pt>
  </dgm:ptLst>
  <dgm:cxnLst>
    <dgm:cxn modelId="{C071C100-B39F-41D3-963E-AABF5DDFD980}" srcId="{D1454375-E364-4E91-A954-2B44BE1F7FC3}" destId="{EE3A5D31-9474-45BE-ACDB-3F119B57069B}" srcOrd="1" destOrd="0" parTransId="{4C56FA57-CD7E-4445-A8FE-FEC2E1B765D3}" sibTransId="{C64F45A1-825A-47F6-BD25-57E5F4C8CC67}"/>
    <dgm:cxn modelId="{70CEFF36-3707-4277-9C28-9B1B948CB839}" srcId="{D1454375-E364-4E91-A954-2B44BE1F7FC3}" destId="{794045A6-2CE0-4406-A772-4CDD8984AFE5}" srcOrd="3" destOrd="0" parTransId="{DBFE34F0-3827-43D4-8E22-978D319C8A41}" sibTransId="{A6AD9D2F-D7B8-404F-8844-9FC2BD1F3D23}"/>
    <dgm:cxn modelId="{1AFCE024-9E0D-4217-94E1-702A21F88325}" type="presOf" srcId="{84A2CF6E-444F-4AFD-90FD-8994125C9BE6}" destId="{184B5E7B-DA99-4B04-B510-B28076C5D2CE}" srcOrd="0" destOrd="0" presId="urn:microsoft.com/office/officeart/2008/layout/PictureStrips"/>
    <dgm:cxn modelId="{1F07A77D-2FC2-42E9-8541-44CDDBEE0773}" srcId="{D1454375-E364-4E91-A954-2B44BE1F7FC3}" destId="{E8D265FB-DD61-40A4-9E84-5F6FD4BF1EE4}" srcOrd="2" destOrd="0" parTransId="{2AFA36A5-FF92-45C1-B73C-5AF94A8BE65F}" sibTransId="{074FF2EE-A8F4-4CB5-A158-BECB6EDC472C}"/>
    <dgm:cxn modelId="{4074DF42-BB9B-46E5-9032-D9FB5BE980BF}" srcId="{D1454375-E364-4E91-A954-2B44BE1F7FC3}" destId="{84A2CF6E-444F-4AFD-90FD-8994125C9BE6}" srcOrd="0" destOrd="0" parTransId="{EE082D46-7A33-45E2-8949-F260D4E6BE8E}" sibTransId="{9C03A2CC-2FAA-4CA7-AF39-DA3BFAC59E4B}"/>
    <dgm:cxn modelId="{3AD78835-7357-4E50-9AE5-E1451AAB0EF6}" type="presOf" srcId="{E8D265FB-DD61-40A4-9E84-5F6FD4BF1EE4}" destId="{07619EFD-12A7-457B-B94B-896C32F324ED}" srcOrd="0" destOrd="0" presId="urn:microsoft.com/office/officeart/2008/layout/PictureStrips"/>
    <dgm:cxn modelId="{BDB61AC5-D6D5-429E-A4C0-071DCA7023DB}" type="presOf" srcId="{D1454375-E364-4E91-A954-2B44BE1F7FC3}" destId="{09448CAC-1CDF-4E1A-B0E1-7AB12662F608}" srcOrd="0" destOrd="0" presId="urn:microsoft.com/office/officeart/2008/layout/PictureStrips"/>
    <dgm:cxn modelId="{884CA4A7-C97A-442B-8724-2E06331345FD}" type="presOf" srcId="{EE3A5D31-9474-45BE-ACDB-3F119B57069B}" destId="{C1DBB87F-0592-44B6-95F3-CBC9B590E4D5}" srcOrd="0" destOrd="0" presId="urn:microsoft.com/office/officeart/2008/layout/PictureStrips"/>
    <dgm:cxn modelId="{611BDA2E-1003-4F02-B50B-0F02FB56BE42}" type="presOf" srcId="{794045A6-2CE0-4406-A772-4CDD8984AFE5}" destId="{A4EF2F29-CD76-4624-A79B-EE8A5228A078}" srcOrd="0" destOrd="0" presId="urn:microsoft.com/office/officeart/2008/layout/PictureStrips"/>
    <dgm:cxn modelId="{D1D4199B-886E-44FC-81BC-B9A01284E4B7}" type="presOf" srcId="{F631092D-91C8-4A37-8D4D-E5A8C59AF42E}" destId="{B3418437-84D4-4A12-B3AC-CDF890F038B1}" srcOrd="0" destOrd="0" presId="urn:microsoft.com/office/officeart/2008/layout/PictureStrips"/>
    <dgm:cxn modelId="{57118CB6-3EAD-49A5-A477-003E457CFAE3}" srcId="{D1454375-E364-4E91-A954-2B44BE1F7FC3}" destId="{F631092D-91C8-4A37-8D4D-E5A8C59AF42E}" srcOrd="4" destOrd="0" parTransId="{F70ED3B1-73C2-45D6-B8F8-75604BF56B2F}" sibTransId="{351AD5A5-3D89-41EA-8865-08D890D0F5A9}"/>
    <dgm:cxn modelId="{4E04B612-3B78-48E2-ADEC-AEC98BE6FB0E}" type="presParOf" srcId="{09448CAC-1CDF-4E1A-B0E1-7AB12662F608}" destId="{2523FCF4-224C-4D1F-B7CF-9F25733C85AD}" srcOrd="0" destOrd="0" presId="urn:microsoft.com/office/officeart/2008/layout/PictureStrips"/>
    <dgm:cxn modelId="{D695A330-3314-4FA4-A940-83E99388E119}" type="presParOf" srcId="{2523FCF4-224C-4D1F-B7CF-9F25733C85AD}" destId="{184B5E7B-DA99-4B04-B510-B28076C5D2CE}" srcOrd="0" destOrd="0" presId="urn:microsoft.com/office/officeart/2008/layout/PictureStrips"/>
    <dgm:cxn modelId="{F5AFC9DF-3684-410C-99A3-5360C14A6BD1}" type="presParOf" srcId="{2523FCF4-224C-4D1F-B7CF-9F25733C85AD}" destId="{62969E3B-7FED-4A40-9B4D-E9A19815D5A2}" srcOrd="1" destOrd="0" presId="urn:microsoft.com/office/officeart/2008/layout/PictureStrips"/>
    <dgm:cxn modelId="{E1890B4A-8C06-4E32-BC1D-0C5EB5C63620}" type="presParOf" srcId="{09448CAC-1CDF-4E1A-B0E1-7AB12662F608}" destId="{47A204C6-B956-4427-AAC1-F5E38E07ADED}" srcOrd="1" destOrd="0" presId="urn:microsoft.com/office/officeart/2008/layout/PictureStrips"/>
    <dgm:cxn modelId="{D0B1AC39-C4FE-4CCA-82EB-F0298D1DB2B9}" type="presParOf" srcId="{09448CAC-1CDF-4E1A-B0E1-7AB12662F608}" destId="{794947CF-8233-4ADA-8928-965AAF26F309}" srcOrd="2" destOrd="0" presId="urn:microsoft.com/office/officeart/2008/layout/PictureStrips"/>
    <dgm:cxn modelId="{8434A894-A143-4DCF-A5CD-C861F08FF749}" type="presParOf" srcId="{794947CF-8233-4ADA-8928-965AAF26F309}" destId="{C1DBB87F-0592-44B6-95F3-CBC9B590E4D5}" srcOrd="0" destOrd="0" presId="urn:microsoft.com/office/officeart/2008/layout/PictureStrips"/>
    <dgm:cxn modelId="{C9A200EB-F15C-4F26-B390-5B899B8337E1}" type="presParOf" srcId="{794947CF-8233-4ADA-8928-965AAF26F309}" destId="{C96F7B8D-F543-48AC-99BE-FCDD460F65D9}" srcOrd="1" destOrd="0" presId="urn:microsoft.com/office/officeart/2008/layout/PictureStrips"/>
    <dgm:cxn modelId="{5780B31D-EC72-475C-B482-039552E3252D}" type="presParOf" srcId="{09448CAC-1CDF-4E1A-B0E1-7AB12662F608}" destId="{97E811F9-20C1-4F78-B262-66621AC7A95D}" srcOrd="3" destOrd="0" presId="urn:microsoft.com/office/officeart/2008/layout/PictureStrips"/>
    <dgm:cxn modelId="{342C013E-49D4-468F-A4FF-A5376A736AF6}" type="presParOf" srcId="{09448CAC-1CDF-4E1A-B0E1-7AB12662F608}" destId="{705158CF-6B1C-484B-98BD-548C15D4BC36}" srcOrd="4" destOrd="0" presId="urn:microsoft.com/office/officeart/2008/layout/PictureStrips"/>
    <dgm:cxn modelId="{3F85D3FA-B568-4D7A-83BA-31A93F9C760E}" type="presParOf" srcId="{705158CF-6B1C-484B-98BD-548C15D4BC36}" destId="{07619EFD-12A7-457B-B94B-896C32F324ED}" srcOrd="0" destOrd="0" presId="urn:microsoft.com/office/officeart/2008/layout/PictureStrips"/>
    <dgm:cxn modelId="{FD88F31E-11B9-4A69-8C13-C06947F54353}" type="presParOf" srcId="{705158CF-6B1C-484B-98BD-548C15D4BC36}" destId="{1061A3E8-F104-4567-AE5A-F9A5008A3C1C}" srcOrd="1" destOrd="0" presId="urn:microsoft.com/office/officeart/2008/layout/PictureStrips"/>
    <dgm:cxn modelId="{EBBD6B1F-62C4-40FD-8066-7DDC1C743B52}" type="presParOf" srcId="{09448CAC-1CDF-4E1A-B0E1-7AB12662F608}" destId="{72ACC9ED-C8A4-4994-8D4A-789F7B454C27}" srcOrd="5" destOrd="0" presId="urn:microsoft.com/office/officeart/2008/layout/PictureStrips"/>
    <dgm:cxn modelId="{92E4883F-474F-4468-B084-2BEB620FA051}" type="presParOf" srcId="{09448CAC-1CDF-4E1A-B0E1-7AB12662F608}" destId="{18E81BC4-E586-4384-BC5D-0523F35890A7}" srcOrd="6" destOrd="0" presId="urn:microsoft.com/office/officeart/2008/layout/PictureStrips"/>
    <dgm:cxn modelId="{81F970A8-6FAC-4384-B07A-0F176F956AE1}" type="presParOf" srcId="{18E81BC4-E586-4384-BC5D-0523F35890A7}" destId="{A4EF2F29-CD76-4624-A79B-EE8A5228A078}" srcOrd="0" destOrd="0" presId="urn:microsoft.com/office/officeart/2008/layout/PictureStrips"/>
    <dgm:cxn modelId="{D980EB4D-450F-4AC4-95D2-2AD62263CD20}" type="presParOf" srcId="{18E81BC4-E586-4384-BC5D-0523F35890A7}" destId="{F7BF5AF6-3867-4E80-BC2A-1CF0F04A3C24}" srcOrd="1" destOrd="0" presId="urn:microsoft.com/office/officeart/2008/layout/PictureStrips"/>
    <dgm:cxn modelId="{2B0CA853-611E-46D8-8C8F-3A345910E6F9}" type="presParOf" srcId="{09448CAC-1CDF-4E1A-B0E1-7AB12662F608}" destId="{EE2F7CAF-87D3-4527-A782-FB2CFC454CE8}" srcOrd="7" destOrd="0" presId="urn:microsoft.com/office/officeart/2008/layout/PictureStrips"/>
    <dgm:cxn modelId="{335AB32B-F5D9-4789-B4F1-A1E9C1274AAA}" type="presParOf" srcId="{09448CAC-1CDF-4E1A-B0E1-7AB12662F608}" destId="{79813B09-63E5-4BF3-8049-9680CE91B8DD}" srcOrd="8" destOrd="0" presId="urn:microsoft.com/office/officeart/2008/layout/PictureStrips"/>
    <dgm:cxn modelId="{04ABDEF8-0475-498E-AE64-123B0D2CFF7C}" type="presParOf" srcId="{79813B09-63E5-4BF3-8049-9680CE91B8DD}" destId="{B3418437-84D4-4A12-B3AC-CDF890F038B1}" srcOrd="0" destOrd="0" presId="urn:microsoft.com/office/officeart/2008/layout/PictureStrips"/>
    <dgm:cxn modelId="{F1D17A1E-DE85-4A61-8BC6-1324DA464836}" type="presParOf" srcId="{79813B09-63E5-4BF3-8049-9680CE91B8DD}" destId="{A928DC41-8ED8-407C-AE6E-22761E0976A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364427-D510-449E-BF3D-8D1B3F5CD87B}" type="doc">
      <dgm:prSet loTypeId="urn:microsoft.com/office/officeart/2008/layout/SquareAccentList" loCatId="list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FCA870C-A0BD-42FA-8D99-9742F6F67650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Инвестиции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A349C8-E8E6-4AC3-B747-D7D031455D20}" type="parTrans" cxnId="{CFEA2CD5-6195-42F5-BEB3-928AD83A557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8E0E8-6900-4E98-8D90-CC84CAAAC5B8}" type="sibTrans" cxnId="{CFEA2CD5-6195-42F5-BEB3-928AD83A557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D8616-C6B9-4154-A4E2-5139D9131D69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Объем инвестиций за 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квартал 2018 года составил 6 265,1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DC4DF-0EDB-4F3A-B393-6B7222421193}" type="parTrans" cxnId="{F7D499C6-B1F2-4AB9-8743-B105B0FFF08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D4CB25-3143-49FA-8E60-75C6D4DDC7C7}" type="sibTrans" cxnId="{F7D499C6-B1F2-4AB9-8743-B105B0FFF08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6719B5-E8EB-4F2D-9AD8-22B43283C5BC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Лидируют инвестиции по виду экономической деятельности «Добыча полезных ископаемых»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6DC49-A9E6-4B12-AC1C-F39729F45042}" type="parTrans" cxnId="{305EA251-F39D-4D6B-BE51-B30751DD16C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5E8953-9885-4F9F-8C17-7695115A97AB}" type="sibTrans" cxnId="{305EA251-F39D-4D6B-BE51-B30751DD16C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0BF75-E6F5-4F5F-B237-71C1E8C56DB7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Основным источником инвестиций в основной капитал являются собственные средства предприятий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B5EE62-4D9D-4DC5-A9A5-562D1EAFCE36}" type="parTrans" cxnId="{0CAD2D79-579A-41D7-9251-1ED3BE6B4ED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CD5F9A-9EC9-4684-87C6-5DD5AE6F1A43}" type="sibTrans" cxnId="{0CAD2D79-579A-41D7-9251-1ED3BE6B4ED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D808DF-5BBB-4482-99E6-A8FE6D521EA5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94E77-6298-4FD9-84DA-D2C6BF238790}" type="parTrans" cxnId="{3A51020D-6094-4206-A9F0-087CEF04608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5A9AD-D8BE-413B-8546-816EC3B2CEED}" type="sibTrans" cxnId="{3A51020D-6094-4206-A9F0-087CEF04608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3078E-17A5-4673-AA5D-C22F61B4A596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Объем выполненных работ за 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квартал 2018 года составил 965,2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85E8E0-CC42-49CA-B40F-0F4716198BA7}" type="parTrans" cxnId="{C0FE7FC4-34FE-49E8-8583-AA3AF316EAD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08A15F-CEC0-4DAF-A3F3-3905FA04D166}" type="sibTrans" cxnId="{C0FE7FC4-34FE-49E8-8583-AA3AF316EAD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970B81-4C03-4822-9CAB-66BEF2CFAF63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Введено в эксплуатацию 6 индивидуальных жилых дома общей площадью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715,0 м</a:t>
          </a:r>
          <a:r>
            <a:rPr lang="ru-RU" sz="1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baseline="30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FCD61-9B6F-454F-8C69-FDD89A21839B}" type="parTrans" cxnId="{349DE0CD-918E-4053-B484-2D2C8015539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901260-650A-4A5A-B632-C86E21049BAB}" type="sibTrans" cxnId="{349DE0CD-918E-4053-B484-2D2C8015539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1FE894-1D9D-46E7-9DA0-2B75665C6F32}" type="pres">
      <dgm:prSet presAssocID="{D7364427-D510-449E-BF3D-8D1B3F5CD87B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EF5A5D1-66F1-4AB7-BAC3-2F16EA0C9C21}" type="pres">
      <dgm:prSet presAssocID="{6FCA870C-A0BD-42FA-8D99-9742F6F67650}" presName="root" presStyleCnt="0">
        <dgm:presLayoutVars>
          <dgm:chMax/>
          <dgm:chPref/>
        </dgm:presLayoutVars>
      </dgm:prSet>
      <dgm:spPr/>
    </dgm:pt>
    <dgm:pt modelId="{9AC26DA6-07AF-4EDB-8D46-D92D2B6492F5}" type="pres">
      <dgm:prSet presAssocID="{6FCA870C-A0BD-42FA-8D99-9742F6F67650}" presName="rootComposite" presStyleCnt="0">
        <dgm:presLayoutVars/>
      </dgm:prSet>
      <dgm:spPr/>
    </dgm:pt>
    <dgm:pt modelId="{B13A746C-1581-4A31-B33F-E5C1622DC0ED}" type="pres">
      <dgm:prSet presAssocID="{6FCA870C-A0BD-42FA-8D99-9742F6F67650}" presName="ParentAccent" presStyleLbl="alignNode1" presStyleIdx="0" presStyleCnt="2"/>
      <dgm:spPr/>
    </dgm:pt>
    <dgm:pt modelId="{15EABAA6-F4AA-4E67-B9DC-C2D41CA50613}" type="pres">
      <dgm:prSet presAssocID="{6FCA870C-A0BD-42FA-8D99-9742F6F67650}" presName="ParentSmallAccent" presStyleLbl="fgAcc1" presStyleIdx="0" presStyleCnt="2"/>
      <dgm:spPr/>
    </dgm:pt>
    <dgm:pt modelId="{18DD887C-6670-4C68-BDAA-F0A260875AF9}" type="pres">
      <dgm:prSet presAssocID="{6FCA870C-A0BD-42FA-8D99-9742F6F67650}" presName="Parent" presStyleLbl="revTx" presStyleIdx="0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A9769-3E2C-425C-8D75-7E227AE16EE8}" type="pres">
      <dgm:prSet presAssocID="{6FCA870C-A0BD-42FA-8D99-9742F6F67650}" presName="childShape" presStyleCnt="0">
        <dgm:presLayoutVars>
          <dgm:chMax val="0"/>
          <dgm:chPref val="0"/>
        </dgm:presLayoutVars>
      </dgm:prSet>
      <dgm:spPr/>
    </dgm:pt>
    <dgm:pt modelId="{2D251D18-737D-45EE-9C25-81E14A75FE4C}" type="pres">
      <dgm:prSet presAssocID="{212D8616-C6B9-4154-A4E2-5139D9131D69}" presName="childComposite" presStyleCnt="0">
        <dgm:presLayoutVars>
          <dgm:chMax val="0"/>
          <dgm:chPref val="0"/>
        </dgm:presLayoutVars>
      </dgm:prSet>
      <dgm:spPr/>
    </dgm:pt>
    <dgm:pt modelId="{ECF82B79-E6A0-4E90-AF2B-05F02999B83D}" type="pres">
      <dgm:prSet presAssocID="{212D8616-C6B9-4154-A4E2-5139D9131D69}" presName="ChildAccent" presStyleLbl="solidFgAcc1" presStyleIdx="0" presStyleCnt="5"/>
      <dgm:spPr/>
    </dgm:pt>
    <dgm:pt modelId="{43857B37-BA8C-4867-969A-2D02699B8957}" type="pres">
      <dgm:prSet presAssocID="{212D8616-C6B9-4154-A4E2-5139D9131D69}" presName="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F0EDE-CC28-4940-9B93-F9627F2C4EF0}" type="pres">
      <dgm:prSet presAssocID="{8E6719B5-E8EB-4F2D-9AD8-22B43283C5BC}" presName="childComposite" presStyleCnt="0">
        <dgm:presLayoutVars>
          <dgm:chMax val="0"/>
          <dgm:chPref val="0"/>
        </dgm:presLayoutVars>
      </dgm:prSet>
      <dgm:spPr/>
    </dgm:pt>
    <dgm:pt modelId="{AEFFD4B1-C736-4F8C-BA52-5D3A0EB74C44}" type="pres">
      <dgm:prSet presAssocID="{8E6719B5-E8EB-4F2D-9AD8-22B43283C5BC}" presName="ChildAccent" presStyleLbl="solidFgAcc1" presStyleIdx="1" presStyleCnt="5"/>
      <dgm:spPr/>
    </dgm:pt>
    <dgm:pt modelId="{EA7980C5-2D22-41BD-9622-1E13FD323DC5}" type="pres">
      <dgm:prSet presAssocID="{8E6719B5-E8EB-4F2D-9AD8-22B43283C5BC}" presName="Child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07E8A-DB05-457D-AA7D-D857EE9A344F}" type="pres">
      <dgm:prSet presAssocID="{F310BF75-E6F5-4F5F-B237-71C1E8C56DB7}" presName="childComposite" presStyleCnt="0">
        <dgm:presLayoutVars>
          <dgm:chMax val="0"/>
          <dgm:chPref val="0"/>
        </dgm:presLayoutVars>
      </dgm:prSet>
      <dgm:spPr/>
    </dgm:pt>
    <dgm:pt modelId="{2E75AF04-3CD5-474D-9BFC-2BE0B1D1F734}" type="pres">
      <dgm:prSet presAssocID="{F310BF75-E6F5-4F5F-B237-71C1E8C56DB7}" presName="ChildAccent" presStyleLbl="solidFgAcc1" presStyleIdx="2" presStyleCnt="5"/>
      <dgm:spPr/>
    </dgm:pt>
    <dgm:pt modelId="{B0437707-A98B-4D0B-9F36-E0EA15E6431A}" type="pres">
      <dgm:prSet presAssocID="{F310BF75-E6F5-4F5F-B237-71C1E8C56DB7}" presName="Child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35AD3-B2D9-4348-8D29-1D517D15F922}" type="pres">
      <dgm:prSet presAssocID="{92D808DF-5BBB-4482-99E6-A8FE6D521EA5}" presName="root" presStyleCnt="0">
        <dgm:presLayoutVars>
          <dgm:chMax/>
          <dgm:chPref/>
        </dgm:presLayoutVars>
      </dgm:prSet>
      <dgm:spPr/>
    </dgm:pt>
    <dgm:pt modelId="{6F03C449-238E-4C14-ABF4-565051EDD116}" type="pres">
      <dgm:prSet presAssocID="{92D808DF-5BBB-4482-99E6-A8FE6D521EA5}" presName="rootComposite" presStyleCnt="0">
        <dgm:presLayoutVars/>
      </dgm:prSet>
      <dgm:spPr/>
    </dgm:pt>
    <dgm:pt modelId="{3D22135C-9BDD-4B88-8CE8-2FCA2BCC80C0}" type="pres">
      <dgm:prSet presAssocID="{92D808DF-5BBB-4482-99E6-A8FE6D521EA5}" presName="ParentAccent" presStyleLbl="alignNode1" presStyleIdx="1" presStyleCnt="2"/>
      <dgm:spPr/>
    </dgm:pt>
    <dgm:pt modelId="{71CA6054-CD9C-436F-9D38-0062BFDD4D9B}" type="pres">
      <dgm:prSet presAssocID="{92D808DF-5BBB-4482-99E6-A8FE6D521EA5}" presName="ParentSmallAccent" presStyleLbl="fgAcc1" presStyleIdx="1" presStyleCnt="2"/>
      <dgm:spPr/>
    </dgm:pt>
    <dgm:pt modelId="{AE9F1FCA-430F-495F-A18F-387852966FE2}" type="pres">
      <dgm:prSet presAssocID="{92D808DF-5BBB-4482-99E6-A8FE6D521EA5}" presName="Parent" presStyleLbl="revTx" presStyleIdx="4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FD957A-28A0-4ACE-923F-112E6772D734}" type="pres">
      <dgm:prSet presAssocID="{92D808DF-5BBB-4482-99E6-A8FE6D521EA5}" presName="childShape" presStyleCnt="0">
        <dgm:presLayoutVars>
          <dgm:chMax val="0"/>
          <dgm:chPref val="0"/>
        </dgm:presLayoutVars>
      </dgm:prSet>
      <dgm:spPr/>
    </dgm:pt>
    <dgm:pt modelId="{7515474F-0CA9-4A8F-89F3-37329839674A}" type="pres">
      <dgm:prSet presAssocID="{B043078E-17A5-4673-AA5D-C22F61B4A596}" presName="childComposite" presStyleCnt="0">
        <dgm:presLayoutVars>
          <dgm:chMax val="0"/>
          <dgm:chPref val="0"/>
        </dgm:presLayoutVars>
      </dgm:prSet>
      <dgm:spPr/>
    </dgm:pt>
    <dgm:pt modelId="{A46ED5C5-9947-4F18-9360-2F851CBE6472}" type="pres">
      <dgm:prSet presAssocID="{B043078E-17A5-4673-AA5D-C22F61B4A596}" presName="ChildAccent" presStyleLbl="solidFgAcc1" presStyleIdx="3" presStyleCnt="5"/>
      <dgm:spPr/>
    </dgm:pt>
    <dgm:pt modelId="{0343D234-918A-4DD9-8245-6F7D882C11E3}" type="pres">
      <dgm:prSet presAssocID="{B043078E-17A5-4673-AA5D-C22F61B4A596}" presName="Child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C452C-C0A6-42E0-8B85-6561B31E2FB6}" type="pres">
      <dgm:prSet presAssocID="{39970B81-4C03-4822-9CAB-66BEF2CFAF63}" presName="childComposite" presStyleCnt="0">
        <dgm:presLayoutVars>
          <dgm:chMax val="0"/>
          <dgm:chPref val="0"/>
        </dgm:presLayoutVars>
      </dgm:prSet>
      <dgm:spPr/>
    </dgm:pt>
    <dgm:pt modelId="{8CFF9B2A-3707-4F38-B41E-2C72DA751C2F}" type="pres">
      <dgm:prSet presAssocID="{39970B81-4C03-4822-9CAB-66BEF2CFAF63}" presName="ChildAccent" presStyleLbl="solidFgAcc1" presStyleIdx="4" presStyleCnt="5"/>
      <dgm:spPr/>
    </dgm:pt>
    <dgm:pt modelId="{9CA54F69-BF04-406C-93CF-070A737EF2A3}" type="pres">
      <dgm:prSet presAssocID="{39970B81-4C03-4822-9CAB-66BEF2CFAF63}" presName="Child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015159-82FF-4D77-AED7-F893F1377752}" type="presOf" srcId="{6FCA870C-A0BD-42FA-8D99-9742F6F67650}" destId="{18DD887C-6670-4C68-BDAA-F0A260875AF9}" srcOrd="0" destOrd="0" presId="urn:microsoft.com/office/officeart/2008/layout/SquareAccentList"/>
    <dgm:cxn modelId="{0CAD2D79-579A-41D7-9251-1ED3BE6B4EDE}" srcId="{6FCA870C-A0BD-42FA-8D99-9742F6F67650}" destId="{F310BF75-E6F5-4F5F-B237-71C1E8C56DB7}" srcOrd="2" destOrd="0" parTransId="{13B5EE62-4D9D-4DC5-A9A5-562D1EAFCE36}" sibTransId="{E7CD5F9A-9EC9-4684-87C6-5DD5AE6F1A43}"/>
    <dgm:cxn modelId="{27275D5B-A502-4B6E-83A4-A87D711B2C9B}" type="presOf" srcId="{F310BF75-E6F5-4F5F-B237-71C1E8C56DB7}" destId="{B0437707-A98B-4D0B-9F36-E0EA15E6431A}" srcOrd="0" destOrd="0" presId="urn:microsoft.com/office/officeart/2008/layout/SquareAccentList"/>
    <dgm:cxn modelId="{F7D499C6-B1F2-4AB9-8743-B105B0FFF08A}" srcId="{6FCA870C-A0BD-42FA-8D99-9742F6F67650}" destId="{212D8616-C6B9-4154-A4E2-5139D9131D69}" srcOrd="0" destOrd="0" parTransId="{63CDC4DF-0EDB-4F3A-B393-6B7222421193}" sibTransId="{D1D4CB25-3143-49FA-8E60-75C6D4DDC7C7}"/>
    <dgm:cxn modelId="{3A51020D-6094-4206-A9F0-087CEF046087}" srcId="{D7364427-D510-449E-BF3D-8D1B3F5CD87B}" destId="{92D808DF-5BBB-4482-99E6-A8FE6D521EA5}" srcOrd="1" destOrd="0" parTransId="{4AC94E77-6298-4FD9-84DA-D2C6BF238790}" sibTransId="{8BA5A9AD-D8BE-413B-8546-816EC3B2CEED}"/>
    <dgm:cxn modelId="{C0FE7FC4-34FE-49E8-8583-AA3AF316EAD0}" srcId="{92D808DF-5BBB-4482-99E6-A8FE6D521EA5}" destId="{B043078E-17A5-4673-AA5D-C22F61B4A596}" srcOrd="0" destOrd="0" parTransId="{5385E8E0-CC42-49CA-B40F-0F4716198BA7}" sibTransId="{8C08A15F-CEC0-4DAF-A3F3-3905FA04D166}"/>
    <dgm:cxn modelId="{28D9BFC7-346A-4179-ACA2-EAFA9E649608}" type="presOf" srcId="{92D808DF-5BBB-4482-99E6-A8FE6D521EA5}" destId="{AE9F1FCA-430F-495F-A18F-387852966FE2}" srcOrd="0" destOrd="0" presId="urn:microsoft.com/office/officeart/2008/layout/SquareAccentList"/>
    <dgm:cxn modelId="{305EA251-F39D-4D6B-BE51-B30751DD16CA}" srcId="{6FCA870C-A0BD-42FA-8D99-9742F6F67650}" destId="{8E6719B5-E8EB-4F2D-9AD8-22B43283C5BC}" srcOrd="1" destOrd="0" parTransId="{A5F6DC49-A9E6-4B12-AC1C-F39729F45042}" sibTransId="{285E8953-9885-4F9F-8C17-7695115A97AB}"/>
    <dgm:cxn modelId="{FD433F8B-06F1-41CA-AC4D-277BFB33B75D}" type="presOf" srcId="{8E6719B5-E8EB-4F2D-9AD8-22B43283C5BC}" destId="{EA7980C5-2D22-41BD-9622-1E13FD323DC5}" srcOrd="0" destOrd="0" presId="urn:microsoft.com/office/officeart/2008/layout/SquareAccentList"/>
    <dgm:cxn modelId="{AFB582E9-7BB7-4F88-A870-79ED21476D64}" type="presOf" srcId="{212D8616-C6B9-4154-A4E2-5139D9131D69}" destId="{43857B37-BA8C-4867-969A-2D02699B8957}" srcOrd="0" destOrd="0" presId="urn:microsoft.com/office/officeart/2008/layout/SquareAccentList"/>
    <dgm:cxn modelId="{CFEA2CD5-6195-42F5-BEB3-928AD83A5576}" srcId="{D7364427-D510-449E-BF3D-8D1B3F5CD87B}" destId="{6FCA870C-A0BD-42FA-8D99-9742F6F67650}" srcOrd="0" destOrd="0" parTransId="{80A349C8-E8E6-4AC3-B747-D7D031455D20}" sibTransId="{88D8E0E8-6900-4E98-8D90-CC84CAAAC5B8}"/>
    <dgm:cxn modelId="{92FD243F-7F02-40B8-8FBE-C8BDAAE4DDA9}" type="presOf" srcId="{39970B81-4C03-4822-9CAB-66BEF2CFAF63}" destId="{9CA54F69-BF04-406C-93CF-070A737EF2A3}" srcOrd="0" destOrd="0" presId="urn:microsoft.com/office/officeart/2008/layout/SquareAccentList"/>
    <dgm:cxn modelId="{EEE148DD-24E8-4AAB-BA29-0ABF8F10BDBF}" type="presOf" srcId="{D7364427-D510-449E-BF3D-8D1B3F5CD87B}" destId="{2C1FE894-1D9D-46E7-9DA0-2B75665C6F32}" srcOrd="0" destOrd="0" presId="urn:microsoft.com/office/officeart/2008/layout/SquareAccentList"/>
    <dgm:cxn modelId="{349DE0CD-918E-4053-B484-2D2C8015539C}" srcId="{92D808DF-5BBB-4482-99E6-A8FE6D521EA5}" destId="{39970B81-4C03-4822-9CAB-66BEF2CFAF63}" srcOrd="1" destOrd="0" parTransId="{BB4FCD61-9B6F-454F-8C69-FDD89A21839B}" sibTransId="{3E901260-650A-4A5A-B632-C86E21049BAB}"/>
    <dgm:cxn modelId="{E0EDAEB2-52D5-49C8-9438-8791BB53030D}" type="presOf" srcId="{B043078E-17A5-4673-AA5D-C22F61B4A596}" destId="{0343D234-918A-4DD9-8245-6F7D882C11E3}" srcOrd="0" destOrd="0" presId="urn:microsoft.com/office/officeart/2008/layout/SquareAccentList"/>
    <dgm:cxn modelId="{CC3D92A2-EDED-42A0-AB64-8B0382A178BB}" type="presParOf" srcId="{2C1FE894-1D9D-46E7-9DA0-2B75665C6F32}" destId="{6EF5A5D1-66F1-4AB7-BAC3-2F16EA0C9C21}" srcOrd="0" destOrd="0" presId="urn:microsoft.com/office/officeart/2008/layout/SquareAccentList"/>
    <dgm:cxn modelId="{78036FA2-0F34-4473-8E4D-5D53027126C5}" type="presParOf" srcId="{6EF5A5D1-66F1-4AB7-BAC3-2F16EA0C9C21}" destId="{9AC26DA6-07AF-4EDB-8D46-D92D2B6492F5}" srcOrd="0" destOrd="0" presId="urn:microsoft.com/office/officeart/2008/layout/SquareAccentList"/>
    <dgm:cxn modelId="{1A1F2C8F-FFF0-4598-9519-ED6B960701B4}" type="presParOf" srcId="{9AC26DA6-07AF-4EDB-8D46-D92D2B6492F5}" destId="{B13A746C-1581-4A31-B33F-E5C1622DC0ED}" srcOrd="0" destOrd="0" presId="urn:microsoft.com/office/officeart/2008/layout/SquareAccentList"/>
    <dgm:cxn modelId="{4A42EBD0-E5F2-4833-8F1A-5A8CBAB83A52}" type="presParOf" srcId="{9AC26DA6-07AF-4EDB-8D46-D92D2B6492F5}" destId="{15EABAA6-F4AA-4E67-B9DC-C2D41CA50613}" srcOrd="1" destOrd="0" presId="urn:microsoft.com/office/officeart/2008/layout/SquareAccentList"/>
    <dgm:cxn modelId="{7FDDC429-D375-45CE-BBD5-37EC8FDF7BBF}" type="presParOf" srcId="{9AC26DA6-07AF-4EDB-8D46-D92D2B6492F5}" destId="{18DD887C-6670-4C68-BDAA-F0A260875AF9}" srcOrd="2" destOrd="0" presId="urn:microsoft.com/office/officeart/2008/layout/SquareAccentList"/>
    <dgm:cxn modelId="{B4B5FD3B-09AA-4D64-855A-8E320519FA1E}" type="presParOf" srcId="{6EF5A5D1-66F1-4AB7-BAC3-2F16EA0C9C21}" destId="{4B3A9769-3E2C-425C-8D75-7E227AE16EE8}" srcOrd="1" destOrd="0" presId="urn:microsoft.com/office/officeart/2008/layout/SquareAccentList"/>
    <dgm:cxn modelId="{6A2B543F-6B71-4248-ADF1-AC00CE5A59CC}" type="presParOf" srcId="{4B3A9769-3E2C-425C-8D75-7E227AE16EE8}" destId="{2D251D18-737D-45EE-9C25-81E14A75FE4C}" srcOrd="0" destOrd="0" presId="urn:microsoft.com/office/officeart/2008/layout/SquareAccentList"/>
    <dgm:cxn modelId="{0ACA16B1-375E-4A11-93D3-4ACF97D5D0F4}" type="presParOf" srcId="{2D251D18-737D-45EE-9C25-81E14A75FE4C}" destId="{ECF82B79-E6A0-4E90-AF2B-05F02999B83D}" srcOrd="0" destOrd="0" presId="urn:microsoft.com/office/officeart/2008/layout/SquareAccentList"/>
    <dgm:cxn modelId="{6AA2F606-0A84-4288-81B3-1EF18B0B0419}" type="presParOf" srcId="{2D251D18-737D-45EE-9C25-81E14A75FE4C}" destId="{43857B37-BA8C-4867-969A-2D02699B8957}" srcOrd="1" destOrd="0" presId="urn:microsoft.com/office/officeart/2008/layout/SquareAccentList"/>
    <dgm:cxn modelId="{10AA08E3-9DCD-4AF2-9D64-9ED67A92CCCE}" type="presParOf" srcId="{4B3A9769-3E2C-425C-8D75-7E227AE16EE8}" destId="{099F0EDE-CC28-4940-9B93-F9627F2C4EF0}" srcOrd="1" destOrd="0" presId="urn:microsoft.com/office/officeart/2008/layout/SquareAccentList"/>
    <dgm:cxn modelId="{CA4B8D35-EC1F-4ADA-BE6E-9D9B4C37B050}" type="presParOf" srcId="{099F0EDE-CC28-4940-9B93-F9627F2C4EF0}" destId="{AEFFD4B1-C736-4F8C-BA52-5D3A0EB74C44}" srcOrd="0" destOrd="0" presId="urn:microsoft.com/office/officeart/2008/layout/SquareAccentList"/>
    <dgm:cxn modelId="{57F14B6A-F0D5-4CA0-98EF-F808B2E415D8}" type="presParOf" srcId="{099F0EDE-CC28-4940-9B93-F9627F2C4EF0}" destId="{EA7980C5-2D22-41BD-9622-1E13FD323DC5}" srcOrd="1" destOrd="0" presId="urn:microsoft.com/office/officeart/2008/layout/SquareAccentList"/>
    <dgm:cxn modelId="{3BED4F76-40C5-4658-ADC9-C2C427054853}" type="presParOf" srcId="{4B3A9769-3E2C-425C-8D75-7E227AE16EE8}" destId="{CE307E8A-DB05-457D-AA7D-D857EE9A344F}" srcOrd="2" destOrd="0" presId="urn:microsoft.com/office/officeart/2008/layout/SquareAccentList"/>
    <dgm:cxn modelId="{B1B6F319-F7C6-477C-B34D-FFCAB870F8E3}" type="presParOf" srcId="{CE307E8A-DB05-457D-AA7D-D857EE9A344F}" destId="{2E75AF04-3CD5-474D-9BFC-2BE0B1D1F734}" srcOrd="0" destOrd="0" presId="urn:microsoft.com/office/officeart/2008/layout/SquareAccentList"/>
    <dgm:cxn modelId="{93357511-64A8-4280-AE41-8B5ACCE35922}" type="presParOf" srcId="{CE307E8A-DB05-457D-AA7D-D857EE9A344F}" destId="{B0437707-A98B-4D0B-9F36-E0EA15E6431A}" srcOrd="1" destOrd="0" presId="urn:microsoft.com/office/officeart/2008/layout/SquareAccentList"/>
    <dgm:cxn modelId="{368FB7C7-2A72-4075-9363-ABC13CE0E1C1}" type="presParOf" srcId="{2C1FE894-1D9D-46E7-9DA0-2B75665C6F32}" destId="{33935AD3-B2D9-4348-8D29-1D517D15F922}" srcOrd="1" destOrd="0" presId="urn:microsoft.com/office/officeart/2008/layout/SquareAccentList"/>
    <dgm:cxn modelId="{F583AF05-3927-49D6-82F8-6C160F5BEDBA}" type="presParOf" srcId="{33935AD3-B2D9-4348-8D29-1D517D15F922}" destId="{6F03C449-238E-4C14-ABF4-565051EDD116}" srcOrd="0" destOrd="0" presId="urn:microsoft.com/office/officeart/2008/layout/SquareAccentList"/>
    <dgm:cxn modelId="{7942B4DA-5428-41AD-9861-2D38CBE3AF14}" type="presParOf" srcId="{6F03C449-238E-4C14-ABF4-565051EDD116}" destId="{3D22135C-9BDD-4B88-8CE8-2FCA2BCC80C0}" srcOrd="0" destOrd="0" presId="urn:microsoft.com/office/officeart/2008/layout/SquareAccentList"/>
    <dgm:cxn modelId="{9B2AD964-AE4E-470A-8F5D-98C6A4FE5393}" type="presParOf" srcId="{6F03C449-238E-4C14-ABF4-565051EDD116}" destId="{71CA6054-CD9C-436F-9D38-0062BFDD4D9B}" srcOrd="1" destOrd="0" presId="urn:microsoft.com/office/officeart/2008/layout/SquareAccentList"/>
    <dgm:cxn modelId="{16BAE5DB-302F-417C-A09A-7F17DCEA2CCE}" type="presParOf" srcId="{6F03C449-238E-4C14-ABF4-565051EDD116}" destId="{AE9F1FCA-430F-495F-A18F-387852966FE2}" srcOrd="2" destOrd="0" presId="urn:microsoft.com/office/officeart/2008/layout/SquareAccentList"/>
    <dgm:cxn modelId="{60536C4E-F473-49F1-ADE3-BD1FDA94CCAA}" type="presParOf" srcId="{33935AD3-B2D9-4348-8D29-1D517D15F922}" destId="{99FD957A-28A0-4ACE-923F-112E6772D734}" srcOrd="1" destOrd="0" presId="urn:microsoft.com/office/officeart/2008/layout/SquareAccentList"/>
    <dgm:cxn modelId="{AFB0BF52-199B-4177-843B-6BD6F01124F2}" type="presParOf" srcId="{99FD957A-28A0-4ACE-923F-112E6772D734}" destId="{7515474F-0CA9-4A8F-89F3-37329839674A}" srcOrd="0" destOrd="0" presId="urn:microsoft.com/office/officeart/2008/layout/SquareAccentList"/>
    <dgm:cxn modelId="{E6DEC31B-9BCC-408A-A1A4-961351E77972}" type="presParOf" srcId="{7515474F-0CA9-4A8F-89F3-37329839674A}" destId="{A46ED5C5-9947-4F18-9360-2F851CBE6472}" srcOrd="0" destOrd="0" presId="urn:microsoft.com/office/officeart/2008/layout/SquareAccentList"/>
    <dgm:cxn modelId="{5BC03732-B86D-4BFF-A711-1466B0C7789C}" type="presParOf" srcId="{7515474F-0CA9-4A8F-89F3-37329839674A}" destId="{0343D234-918A-4DD9-8245-6F7D882C11E3}" srcOrd="1" destOrd="0" presId="urn:microsoft.com/office/officeart/2008/layout/SquareAccentList"/>
    <dgm:cxn modelId="{B5AAF490-C679-4588-A002-AECDBF0FF1BF}" type="presParOf" srcId="{99FD957A-28A0-4ACE-923F-112E6772D734}" destId="{B55C452C-C0A6-42E0-8B85-6561B31E2FB6}" srcOrd="1" destOrd="0" presId="urn:microsoft.com/office/officeart/2008/layout/SquareAccentList"/>
    <dgm:cxn modelId="{44818AB0-F444-43C5-B45E-70927FBF6125}" type="presParOf" srcId="{B55C452C-C0A6-42E0-8B85-6561B31E2FB6}" destId="{8CFF9B2A-3707-4F38-B41E-2C72DA751C2F}" srcOrd="0" destOrd="0" presId="urn:microsoft.com/office/officeart/2008/layout/SquareAccentList"/>
    <dgm:cxn modelId="{9CF2ACF5-7F43-4446-A7C4-D977BA95D770}" type="presParOf" srcId="{B55C452C-C0A6-42E0-8B85-6561B31E2FB6}" destId="{9CA54F69-BF04-406C-93CF-070A737EF2A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8DBA8B-42F9-45B9-AC6B-B3F599EE6211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9CE38E9-C6E0-4187-B55B-E5BE5A3B810D}">
      <dgm:prSet phldrT="[Текст]" custT="1"/>
      <dgm:spPr/>
      <dgm:t>
        <a:bodyPr/>
        <a:lstStyle/>
        <a:p>
          <a:r>
            <a:rPr lang="ru-RU" sz="900" dirty="0" smtClean="0"/>
            <a:t>19 109 человек, занятых на крупных и средних предприятиях</a:t>
          </a:r>
          <a:endParaRPr lang="ru-RU" sz="900" dirty="0"/>
        </a:p>
      </dgm:t>
    </dgm:pt>
    <dgm:pt modelId="{6FC5B84B-4D50-48A9-8A33-262FDEAB9CC4}" type="parTrans" cxnId="{78B21273-1E2A-4411-8E10-DEFB275D659D}">
      <dgm:prSet/>
      <dgm:spPr/>
      <dgm:t>
        <a:bodyPr/>
        <a:lstStyle/>
        <a:p>
          <a:endParaRPr lang="ru-RU"/>
        </a:p>
      </dgm:t>
    </dgm:pt>
    <dgm:pt modelId="{AD809E36-25C6-45F5-AC6F-D7D64B255B7C}" type="sibTrans" cxnId="{78B21273-1E2A-4411-8E10-DEFB275D659D}">
      <dgm:prSet/>
      <dgm:spPr/>
      <dgm:t>
        <a:bodyPr/>
        <a:lstStyle/>
        <a:p>
          <a:endParaRPr lang="ru-RU"/>
        </a:p>
      </dgm:t>
    </dgm:pt>
    <dgm:pt modelId="{36887DAC-F591-4E03-9B5F-3EDB2FFC123E}">
      <dgm:prSet phldrT="[Текст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600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33 211 человек</a:t>
          </a:r>
          <a:endParaRPr lang="ru-RU" sz="1800" b="1" dirty="0">
            <a:solidFill>
              <a:schemeClr val="bg1"/>
            </a:solidFill>
          </a:endParaRPr>
        </a:p>
      </dgm:t>
    </dgm:pt>
    <dgm:pt modelId="{EB7438D1-4FF5-4F3C-B501-A6F92EB7BC46}" type="sibTrans" cxnId="{FC5911C9-40F2-4E30-BCCA-B103800387D5}">
      <dgm:prSet/>
      <dgm:spPr/>
      <dgm:t>
        <a:bodyPr/>
        <a:lstStyle/>
        <a:p>
          <a:endParaRPr lang="ru-RU"/>
        </a:p>
      </dgm:t>
    </dgm:pt>
    <dgm:pt modelId="{7ACE0280-B767-4C15-BADE-C57F6935441B}" type="parTrans" cxnId="{FC5911C9-40F2-4E30-BCCA-B103800387D5}">
      <dgm:prSet/>
      <dgm:spPr/>
      <dgm:t>
        <a:bodyPr/>
        <a:lstStyle/>
        <a:p>
          <a:endParaRPr lang="ru-RU"/>
        </a:p>
      </dgm:t>
    </dgm:pt>
    <dgm:pt modelId="{42011BBF-426C-4E89-9337-A7EB19ACD0CB}">
      <dgm:prSet custT="1"/>
      <dgm:spPr/>
      <dgm:t>
        <a:bodyPr/>
        <a:lstStyle/>
        <a:p>
          <a:r>
            <a:rPr lang="ru-RU" sz="900" dirty="0" smtClean="0"/>
            <a:t>4 948 человек, занятых в малых и микро предприятиях</a:t>
          </a:r>
          <a:endParaRPr lang="ru-RU" sz="900" dirty="0"/>
        </a:p>
      </dgm:t>
    </dgm:pt>
    <dgm:pt modelId="{40A5549A-EABD-4D15-A11C-D46925CC68D1}" type="parTrans" cxnId="{BA0569B2-D363-4EF8-ADBA-8A42DE751A52}">
      <dgm:prSet/>
      <dgm:spPr/>
      <dgm:t>
        <a:bodyPr/>
        <a:lstStyle/>
        <a:p>
          <a:endParaRPr lang="ru-RU"/>
        </a:p>
      </dgm:t>
    </dgm:pt>
    <dgm:pt modelId="{0AC02694-3E91-4659-9D2E-DFCBC03F05A4}" type="sibTrans" cxnId="{BA0569B2-D363-4EF8-ADBA-8A42DE751A52}">
      <dgm:prSet/>
      <dgm:spPr/>
      <dgm:t>
        <a:bodyPr/>
        <a:lstStyle/>
        <a:p>
          <a:endParaRPr lang="ru-RU"/>
        </a:p>
      </dgm:t>
    </dgm:pt>
    <dgm:pt modelId="{00A7F3D2-F6B0-436B-839C-068043AD68A5}">
      <dgm:prSet custT="1"/>
      <dgm:spPr/>
      <dgm:t>
        <a:bodyPr/>
        <a:lstStyle/>
        <a:p>
          <a:endParaRPr lang="ru-RU" sz="900" dirty="0" smtClean="0"/>
        </a:p>
        <a:p>
          <a:r>
            <a:rPr lang="ru-RU" sz="900" dirty="0" smtClean="0"/>
            <a:t>2 399 человек, занятых индивидуальным предпринима-тельством</a:t>
          </a:r>
          <a:endParaRPr lang="ru-RU" sz="900" dirty="0"/>
        </a:p>
      </dgm:t>
    </dgm:pt>
    <dgm:pt modelId="{F2F3F58C-22D4-421C-B299-39C71DB97186}" type="parTrans" cxnId="{2EC5AD92-8F13-4693-AD59-16C9DD7BDDAE}">
      <dgm:prSet/>
      <dgm:spPr/>
      <dgm:t>
        <a:bodyPr/>
        <a:lstStyle/>
        <a:p>
          <a:endParaRPr lang="ru-RU"/>
        </a:p>
      </dgm:t>
    </dgm:pt>
    <dgm:pt modelId="{89976904-8EA0-4693-BD9A-56F623260A8C}" type="sibTrans" cxnId="{2EC5AD92-8F13-4693-AD59-16C9DD7BDDAE}">
      <dgm:prSet/>
      <dgm:spPr/>
      <dgm:t>
        <a:bodyPr/>
        <a:lstStyle/>
        <a:p>
          <a:endParaRPr lang="ru-RU"/>
        </a:p>
      </dgm:t>
    </dgm:pt>
    <dgm:pt modelId="{3E3C7B0C-9047-4FA8-9B4D-F1088E6FD541}">
      <dgm:prSet custT="1"/>
      <dgm:spPr/>
      <dgm:t>
        <a:bodyPr/>
        <a:lstStyle/>
        <a:p>
          <a:endParaRPr lang="ru-RU" sz="900" dirty="0" smtClean="0"/>
        </a:p>
        <a:p>
          <a:r>
            <a:rPr lang="ru-RU" sz="900" dirty="0" smtClean="0"/>
            <a:t>929 наемных работников индивидуальных предпринима-телей</a:t>
          </a:r>
          <a:endParaRPr lang="ru-RU" sz="900" dirty="0"/>
        </a:p>
      </dgm:t>
    </dgm:pt>
    <dgm:pt modelId="{D0C8AA65-8D5B-4986-87CF-8390AE08F0BD}" type="parTrans" cxnId="{DF8498D4-CD97-4840-B446-3874F9321249}">
      <dgm:prSet/>
      <dgm:spPr/>
      <dgm:t>
        <a:bodyPr/>
        <a:lstStyle/>
        <a:p>
          <a:endParaRPr lang="ru-RU"/>
        </a:p>
      </dgm:t>
    </dgm:pt>
    <dgm:pt modelId="{3ACC2343-6BEC-4E26-B2DE-DD6ED2CFF710}" type="sibTrans" cxnId="{DF8498D4-CD97-4840-B446-3874F9321249}">
      <dgm:prSet/>
      <dgm:spPr/>
      <dgm:t>
        <a:bodyPr/>
        <a:lstStyle/>
        <a:p>
          <a:endParaRPr lang="ru-RU"/>
        </a:p>
      </dgm:t>
    </dgm:pt>
    <dgm:pt modelId="{018127FD-B732-4169-BAAE-81878129E8E3}">
      <dgm:prSet custT="1"/>
      <dgm:spPr/>
      <dgm:t>
        <a:bodyPr/>
        <a:lstStyle/>
        <a:p>
          <a:r>
            <a:rPr lang="ru-RU" sz="900" dirty="0" smtClean="0"/>
            <a:t>5 826 иных работников</a:t>
          </a:r>
          <a:endParaRPr lang="ru-RU" sz="900" dirty="0"/>
        </a:p>
      </dgm:t>
    </dgm:pt>
    <dgm:pt modelId="{26D34043-524B-4A51-9DAC-9FD67300F3EE}" type="parTrans" cxnId="{5EA39D9C-B036-4659-A22C-E368EB964186}">
      <dgm:prSet/>
      <dgm:spPr/>
      <dgm:t>
        <a:bodyPr/>
        <a:lstStyle/>
        <a:p>
          <a:endParaRPr lang="ru-RU"/>
        </a:p>
      </dgm:t>
    </dgm:pt>
    <dgm:pt modelId="{A32AE7F9-17E4-478C-BFC2-82D56EBA3228}" type="sibTrans" cxnId="{5EA39D9C-B036-4659-A22C-E368EB964186}">
      <dgm:prSet/>
      <dgm:spPr/>
      <dgm:t>
        <a:bodyPr/>
        <a:lstStyle/>
        <a:p>
          <a:endParaRPr lang="ru-RU"/>
        </a:p>
      </dgm:t>
    </dgm:pt>
    <dgm:pt modelId="{8E8C12A7-8FA5-42D0-848C-D4BF1F12DA04}" type="pres">
      <dgm:prSet presAssocID="{518DBA8B-42F9-45B9-AC6B-B3F599EE621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392733-48B9-4F50-AFE3-9332E4DE309B}" type="pres">
      <dgm:prSet presAssocID="{518DBA8B-42F9-45B9-AC6B-B3F599EE6211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5F5311D3-0FA4-4E91-BF12-0531F3FADB5D}" type="pres">
      <dgm:prSet presAssocID="{36887DAC-F591-4E03-9B5F-3EDB2FFC123E}" presName="centerShape" presStyleLbl="vennNode1" presStyleIdx="0" presStyleCnt="6"/>
      <dgm:spPr/>
      <dgm:t>
        <a:bodyPr/>
        <a:lstStyle/>
        <a:p>
          <a:endParaRPr lang="ru-RU"/>
        </a:p>
      </dgm:t>
    </dgm:pt>
    <dgm:pt modelId="{A90D2A3E-0038-4328-87E3-0F8B9DC18185}" type="pres">
      <dgm:prSet presAssocID="{59CE38E9-C6E0-4187-B55B-E5BE5A3B810D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C6CC1-66B9-43A5-9F34-91F86C0B3F96}" type="pres">
      <dgm:prSet presAssocID="{42011BBF-426C-4E89-9337-A7EB19ACD0CB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7F043-DB3E-4CC9-B9B6-AE3629C80027}" type="pres">
      <dgm:prSet presAssocID="{00A7F3D2-F6B0-436B-839C-068043AD68A5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0D879-CA69-4BBE-B0F5-D805E6967FD4}" type="pres">
      <dgm:prSet presAssocID="{3E3C7B0C-9047-4FA8-9B4D-F1088E6FD541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D92B1-2903-4D95-955E-CFAAAF69458E}" type="pres">
      <dgm:prSet presAssocID="{018127FD-B732-4169-BAAE-81878129E8E3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B21273-1E2A-4411-8E10-DEFB275D659D}" srcId="{36887DAC-F591-4E03-9B5F-3EDB2FFC123E}" destId="{59CE38E9-C6E0-4187-B55B-E5BE5A3B810D}" srcOrd="0" destOrd="0" parTransId="{6FC5B84B-4D50-48A9-8A33-262FDEAB9CC4}" sibTransId="{AD809E36-25C6-45F5-AC6F-D7D64B255B7C}"/>
    <dgm:cxn modelId="{0A40F88B-7CF1-4E79-B407-0882DFE91D72}" type="presOf" srcId="{3E3C7B0C-9047-4FA8-9B4D-F1088E6FD541}" destId="{1B00D879-CA69-4BBE-B0F5-D805E6967FD4}" srcOrd="0" destOrd="0" presId="urn:microsoft.com/office/officeart/2005/8/layout/radial3"/>
    <dgm:cxn modelId="{84F70FFE-2B76-43A9-9D29-AA35C2D8281C}" type="presOf" srcId="{59CE38E9-C6E0-4187-B55B-E5BE5A3B810D}" destId="{A90D2A3E-0038-4328-87E3-0F8B9DC18185}" srcOrd="0" destOrd="0" presId="urn:microsoft.com/office/officeart/2005/8/layout/radial3"/>
    <dgm:cxn modelId="{6D4DEF1B-012C-4442-8690-0C44CCF51213}" type="presOf" srcId="{00A7F3D2-F6B0-436B-839C-068043AD68A5}" destId="{7E07F043-DB3E-4CC9-B9B6-AE3629C80027}" srcOrd="0" destOrd="0" presId="urn:microsoft.com/office/officeart/2005/8/layout/radial3"/>
    <dgm:cxn modelId="{A9E27CD5-67F6-47BB-A219-B4A4387E7061}" type="presOf" srcId="{36887DAC-F591-4E03-9B5F-3EDB2FFC123E}" destId="{5F5311D3-0FA4-4E91-BF12-0531F3FADB5D}" srcOrd="0" destOrd="0" presId="urn:microsoft.com/office/officeart/2005/8/layout/radial3"/>
    <dgm:cxn modelId="{FC5911C9-40F2-4E30-BCCA-B103800387D5}" srcId="{518DBA8B-42F9-45B9-AC6B-B3F599EE6211}" destId="{36887DAC-F591-4E03-9B5F-3EDB2FFC123E}" srcOrd="0" destOrd="0" parTransId="{7ACE0280-B767-4C15-BADE-C57F6935441B}" sibTransId="{EB7438D1-4FF5-4F3C-B501-A6F92EB7BC46}"/>
    <dgm:cxn modelId="{6200E1E1-83DF-4232-A6FD-88473C2048D0}" type="presOf" srcId="{018127FD-B732-4169-BAAE-81878129E8E3}" destId="{6B1D92B1-2903-4D95-955E-CFAAAF69458E}" srcOrd="0" destOrd="0" presId="urn:microsoft.com/office/officeart/2005/8/layout/radial3"/>
    <dgm:cxn modelId="{BA0569B2-D363-4EF8-ADBA-8A42DE751A52}" srcId="{36887DAC-F591-4E03-9B5F-3EDB2FFC123E}" destId="{42011BBF-426C-4E89-9337-A7EB19ACD0CB}" srcOrd="1" destOrd="0" parTransId="{40A5549A-EABD-4D15-A11C-D46925CC68D1}" sibTransId="{0AC02694-3E91-4659-9D2E-DFCBC03F05A4}"/>
    <dgm:cxn modelId="{5EA39D9C-B036-4659-A22C-E368EB964186}" srcId="{36887DAC-F591-4E03-9B5F-3EDB2FFC123E}" destId="{018127FD-B732-4169-BAAE-81878129E8E3}" srcOrd="4" destOrd="0" parTransId="{26D34043-524B-4A51-9DAC-9FD67300F3EE}" sibTransId="{A32AE7F9-17E4-478C-BFC2-82D56EBA3228}"/>
    <dgm:cxn modelId="{51EFD752-A256-4275-8CB2-3E2E9AB0965D}" type="presOf" srcId="{42011BBF-426C-4E89-9337-A7EB19ACD0CB}" destId="{DFAC6CC1-66B9-43A5-9F34-91F86C0B3F96}" srcOrd="0" destOrd="0" presId="urn:microsoft.com/office/officeart/2005/8/layout/radial3"/>
    <dgm:cxn modelId="{DF8498D4-CD97-4840-B446-3874F9321249}" srcId="{36887DAC-F591-4E03-9B5F-3EDB2FFC123E}" destId="{3E3C7B0C-9047-4FA8-9B4D-F1088E6FD541}" srcOrd="3" destOrd="0" parTransId="{D0C8AA65-8D5B-4986-87CF-8390AE08F0BD}" sibTransId="{3ACC2343-6BEC-4E26-B2DE-DD6ED2CFF710}"/>
    <dgm:cxn modelId="{2EC5AD92-8F13-4693-AD59-16C9DD7BDDAE}" srcId="{36887DAC-F591-4E03-9B5F-3EDB2FFC123E}" destId="{00A7F3D2-F6B0-436B-839C-068043AD68A5}" srcOrd="2" destOrd="0" parTransId="{F2F3F58C-22D4-421C-B299-39C71DB97186}" sibTransId="{89976904-8EA0-4693-BD9A-56F623260A8C}"/>
    <dgm:cxn modelId="{C89C9BB3-2C8F-4BC5-BF55-4D92AD3F2648}" type="presOf" srcId="{518DBA8B-42F9-45B9-AC6B-B3F599EE6211}" destId="{8E8C12A7-8FA5-42D0-848C-D4BF1F12DA04}" srcOrd="0" destOrd="0" presId="urn:microsoft.com/office/officeart/2005/8/layout/radial3"/>
    <dgm:cxn modelId="{90B2C4B4-0F64-4816-AA85-C794ACF7EEA3}" type="presParOf" srcId="{8E8C12A7-8FA5-42D0-848C-D4BF1F12DA04}" destId="{55392733-48B9-4F50-AFE3-9332E4DE309B}" srcOrd="0" destOrd="0" presId="urn:microsoft.com/office/officeart/2005/8/layout/radial3"/>
    <dgm:cxn modelId="{E707F13C-A155-4009-A2C2-D3613D6B253F}" type="presParOf" srcId="{55392733-48B9-4F50-AFE3-9332E4DE309B}" destId="{5F5311D3-0FA4-4E91-BF12-0531F3FADB5D}" srcOrd="0" destOrd="0" presId="urn:microsoft.com/office/officeart/2005/8/layout/radial3"/>
    <dgm:cxn modelId="{9EB02DE4-8C02-429F-9F44-3E477B053780}" type="presParOf" srcId="{55392733-48B9-4F50-AFE3-9332E4DE309B}" destId="{A90D2A3E-0038-4328-87E3-0F8B9DC18185}" srcOrd="1" destOrd="0" presId="urn:microsoft.com/office/officeart/2005/8/layout/radial3"/>
    <dgm:cxn modelId="{AF8D738A-389C-41C0-B5DB-96BDDE9F85DB}" type="presParOf" srcId="{55392733-48B9-4F50-AFE3-9332E4DE309B}" destId="{DFAC6CC1-66B9-43A5-9F34-91F86C0B3F96}" srcOrd="2" destOrd="0" presId="urn:microsoft.com/office/officeart/2005/8/layout/radial3"/>
    <dgm:cxn modelId="{3EF732EC-CB2F-4862-AC39-742C858E391F}" type="presParOf" srcId="{55392733-48B9-4F50-AFE3-9332E4DE309B}" destId="{7E07F043-DB3E-4CC9-B9B6-AE3629C80027}" srcOrd="3" destOrd="0" presId="urn:microsoft.com/office/officeart/2005/8/layout/radial3"/>
    <dgm:cxn modelId="{D71FE6F3-23C8-4345-B76A-EECF9467799F}" type="presParOf" srcId="{55392733-48B9-4F50-AFE3-9332E4DE309B}" destId="{1B00D879-CA69-4BBE-B0F5-D805E6967FD4}" srcOrd="4" destOrd="0" presId="urn:microsoft.com/office/officeart/2005/8/layout/radial3"/>
    <dgm:cxn modelId="{AD033409-F9FB-4B29-84A3-E6686EC0CA38}" type="presParOf" srcId="{55392733-48B9-4F50-AFE3-9332E4DE309B}" destId="{6B1D92B1-2903-4D95-955E-CFAAAF69458E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6B93B6-DA03-44AE-9684-97164769542E}" type="doc">
      <dgm:prSet loTypeId="urn:microsoft.com/office/officeart/2008/layout/VerticalAccentList" loCatId="list" qsTypeId="urn:microsoft.com/office/officeart/2005/8/quickstyle/3d1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925C97BF-CACD-44D6-8CA4-1E313F93C6C1}">
      <dgm:prSet phldrT="[Текст]"/>
      <dgm:spPr/>
      <dgm:t>
        <a:bodyPr/>
        <a:lstStyle/>
        <a:p>
          <a:r>
            <a:rPr lang="ru-RU" dirty="0" smtClean="0"/>
            <a:t>Зарегистрировано:</a:t>
          </a:r>
          <a:endParaRPr lang="ru-RU" dirty="0"/>
        </a:p>
      </dgm:t>
    </dgm:pt>
    <dgm:pt modelId="{E76C1A15-FE9B-4F2F-933E-3542ECB4F71F}" type="parTrans" cxnId="{8FB83887-A584-432F-BF8D-29DCD4D227CE}">
      <dgm:prSet/>
      <dgm:spPr/>
      <dgm:t>
        <a:bodyPr/>
        <a:lstStyle/>
        <a:p>
          <a:endParaRPr lang="ru-RU"/>
        </a:p>
      </dgm:t>
    </dgm:pt>
    <dgm:pt modelId="{BB5DAC2E-4587-4C8B-BCB6-779278CC3E7B}" type="sibTrans" cxnId="{8FB83887-A584-432F-BF8D-29DCD4D227CE}">
      <dgm:prSet/>
      <dgm:spPr/>
      <dgm:t>
        <a:bodyPr/>
        <a:lstStyle/>
        <a:p>
          <a:endParaRPr lang="ru-RU"/>
        </a:p>
      </dgm:t>
    </dgm:pt>
    <dgm:pt modelId="{5E197759-8C0E-42ED-9D5E-A3F2E9E6DEF0}">
      <dgm:prSet phldrT="[Текст]"/>
      <dgm:spPr/>
      <dgm:t>
        <a:bodyPr/>
        <a:lstStyle/>
        <a:p>
          <a:r>
            <a:rPr lang="ru-RU" dirty="0" smtClean="0"/>
            <a:t>-513 малых, микро- и средних предприятий;</a:t>
          </a:r>
        </a:p>
        <a:p>
          <a:r>
            <a:rPr lang="ru-RU" dirty="0" smtClean="0"/>
            <a:t>-1 368 индивидуальных предпринимателей</a:t>
          </a:r>
          <a:endParaRPr lang="ru-RU" dirty="0"/>
        </a:p>
      </dgm:t>
    </dgm:pt>
    <dgm:pt modelId="{3C8EC4E3-8537-4032-B563-D0FE0BB5A941}" type="parTrans" cxnId="{DD9B3EF6-D6D3-4592-B8D5-423A6FCDEE2F}">
      <dgm:prSet/>
      <dgm:spPr/>
      <dgm:t>
        <a:bodyPr/>
        <a:lstStyle/>
        <a:p>
          <a:endParaRPr lang="ru-RU"/>
        </a:p>
      </dgm:t>
    </dgm:pt>
    <dgm:pt modelId="{62BDFA2C-97CD-4EAE-BF0E-AC1D4FFE1A9C}" type="sibTrans" cxnId="{DD9B3EF6-D6D3-4592-B8D5-423A6FCDEE2F}">
      <dgm:prSet/>
      <dgm:spPr/>
      <dgm:t>
        <a:bodyPr/>
        <a:lstStyle/>
        <a:p>
          <a:endParaRPr lang="ru-RU"/>
        </a:p>
      </dgm:t>
    </dgm:pt>
    <dgm:pt modelId="{01BAF6A2-E528-48ED-8D42-E26D8D17D8F5}">
      <dgm:prSet phldrT="[Текст]"/>
      <dgm:spPr/>
      <dgm:t>
        <a:bodyPr/>
        <a:lstStyle/>
        <a:p>
          <a:r>
            <a:rPr lang="ru-RU" dirty="0" smtClean="0"/>
            <a:t>Осуществляют свою деятельность:</a:t>
          </a:r>
          <a:endParaRPr lang="ru-RU" dirty="0"/>
        </a:p>
      </dgm:t>
    </dgm:pt>
    <dgm:pt modelId="{AF639067-5367-4282-BD2F-2DB42348DC55}" type="parTrans" cxnId="{A1A2B805-E77A-4E47-B266-43001AAE0876}">
      <dgm:prSet/>
      <dgm:spPr/>
      <dgm:t>
        <a:bodyPr/>
        <a:lstStyle/>
        <a:p>
          <a:endParaRPr lang="ru-RU"/>
        </a:p>
      </dgm:t>
    </dgm:pt>
    <dgm:pt modelId="{30B1DD91-6B9C-4E05-9610-21CFE55AD0A7}" type="sibTrans" cxnId="{A1A2B805-E77A-4E47-B266-43001AAE0876}">
      <dgm:prSet/>
      <dgm:spPr/>
      <dgm:t>
        <a:bodyPr/>
        <a:lstStyle/>
        <a:p>
          <a:endParaRPr lang="ru-RU"/>
        </a:p>
      </dgm:t>
    </dgm:pt>
    <dgm:pt modelId="{B4A741D2-D1D6-4581-946F-20B1883A1979}">
      <dgm:prSet phldrT="[Текст]"/>
      <dgm:spPr/>
      <dgm:t>
        <a:bodyPr/>
        <a:lstStyle/>
        <a:p>
          <a:r>
            <a:rPr lang="ru-RU" dirty="0" smtClean="0"/>
            <a:t>-64% из общего числа зарегистрированных</a:t>
          </a:r>
          <a:endParaRPr lang="ru-RU" dirty="0"/>
        </a:p>
      </dgm:t>
    </dgm:pt>
    <dgm:pt modelId="{6912CC07-ADCB-43B6-9E87-7261E9BA5E38}" type="parTrans" cxnId="{0F5161CD-4D89-4E6F-9F22-5180028FA497}">
      <dgm:prSet/>
      <dgm:spPr/>
      <dgm:t>
        <a:bodyPr/>
        <a:lstStyle/>
        <a:p>
          <a:endParaRPr lang="ru-RU"/>
        </a:p>
      </dgm:t>
    </dgm:pt>
    <dgm:pt modelId="{54E51106-E530-46EC-905D-1D36CEABDC4D}" type="sibTrans" cxnId="{0F5161CD-4D89-4E6F-9F22-5180028FA497}">
      <dgm:prSet/>
      <dgm:spPr/>
      <dgm:t>
        <a:bodyPr/>
        <a:lstStyle/>
        <a:p>
          <a:endParaRPr lang="ru-RU"/>
        </a:p>
      </dgm:t>
    </dgm:pt>
    <dgm:pt modelId="{15D83016-6AF3-4997-B685-78B25D966709}">
      <dgm:prSet phldrT="[Текст]"/>
      <dgm:spPr/>
      <dgm:t>
        <a:bodyPr/>
        <a:lstStyle/>
        <a:p>
          <a:r>
            <a:rPr lang="ru-RU" dirty="0" smtClean="0"/>
            <a:t>Численность занятых в малом бизнесе:</a:t>
          </a:r>
          <a:endParaRPr lang="ru-RU" dirty="0"/>
        </a:p>
      </dgm:t>
    </dgm:pt>
    <dgm:pt modelId="{FC7A6154-CE0B-4294-AFBD-5F371E030078}" type="parTrans" cxnId="{1F8F0A48-6CD4-4B18-8DD2-E93452C9EBEC}">
      <dgm:prSet/>
      <dgm:spPr/>
      <dgm:t>
        <a:bodyPr/>
        <a:lstStyle/>
        <a:p>
          <a:endParaRPr lang="ru-RU"/>
        </a:p>
      </dgm:t>
    </dgm:pt>
    <dgm:pt modelId="{D4D2D40E-0B42-4437-A131-65E3DB2D4CCC}" type="sibTrans" cxnId="{1F8F0A48-6CD4-4B18-8DD2-E93452C9EBEC}">
      <dgm:prSet/>
      <dgm:spPr/>
      <dgm:t>
        <a:bodyPr/>
        <a:lstStyle/>
        <a:p>
          <a:endParaRPr lang="ru-RU"/>
        </a:p>
      </dgm:t>
    </dgm:pt>
    <dgm:pt modelId="{1A8E6303-3E73-48D5-8A60-A7A4BF516E45}">
      <dgm:prSet phldrT="[Текст]"/>
      <dgm:spPr/>
      <dgm:t>
        <a:bodyPr/>
        <a:lstStyle/>
        <a:p>
          <a:r>
            <a:rPr lang="ru-RU" dirty="0" smtClean="0"/>
            <a:t>-численность занятых в малом бизнесе 7,2 тыс. человек;</a:t>
          </a:r>
        </a:p>
        <a:p>
          <a:r>
            <a:rPr lang="ru-RU" dirty="0" smtClean="0"/>
            <a:t>-21,8% от общего числа занятых в экономике города</a:t>
          </a:r>
          <a:endParaRPr lang="ru-RU" dirty="0"/>
        </a:p>
      </dgm:t>
    </dgm:pt>
    <dgm:pt modelId="{B2650E44-13CD-4F19-81AA-79B7338EF125}" type="parTrans" cxnId="{D52D4066-D51E-4C00-9D87-0E98B1476595}">
      <dgm:prSet/>
      <dgm:spPr/>
      <dgm:t>
        <a:bodyPr/>
        <a:lstStyle/>
        <a:p>
          <a:endParaRPr lang="ru-RU"/>
        </a:p>
      </dgm:t>
    </dgm:pt>
    <dgm:pt modelId="{FB43CC5E-FD02-4635-BF41-4D7D21159245}" type="sibTrans" cxnId="{D52D4066-D51E-4C00-9D87-0E98B1476595}">
      <dgm:prSet/>
      <dgm:spPr/>
      <dgm:t>
        <a:bodyPr/>
        <a:lstStyle/>
        <a:p>
          <a:endParaRPr lang="ru-RU"/>
        </a:p>
      </dgm:t>
    </dgm:pt>
    <dgm:pt modelId="{CF30A9B6-DFD0-447E-B9C3-563454780F71}" type="pres">
      <dgm:prSet presAssocID="{DB6B93B6-DA03-44AE-9684-97164769542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D5A4B612-4B00-40B5-8B4E-B0F59DD0DB3B}" type="pres">
      <dgm:prSet presAssocID="{925C97BF-CACD-44D6-8CA4-1E313F93C6C1}" presName="parenttextcomposite" presStyleCnt="0"/>
      <dgm:spPr/>
    </dgm:pt>
    <dgm:pt modelId="{06C1D64F-3FAA-443D-A81A-CA95015D1385}" type="pres">
      <dgm:prSet presAssocID="{925C97BF-CACD-44D6-8CA4-1E313F93C6C1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6DB9D-3A97-4260-92A0-62FC599615E0}" type="pres">
      <dgm:prSet presAssocID="{925C97BF-CACD-44D6-8CA4-1E313F93C6C1}" presName="composite" presStyleCnt="0"/>
      <dgm:spPr/>
    </dgm:pt>
    <dgm:pt modelId="{EE31F7DA-B423-43F0-BD3C-0C466FF1CA59}" type="pres">
      <dgm:prSet presAssocID="{925C97BF-CACD-44D6-8CA4-1E313F93C6C1}" presName="chevron1" presStyleLbl="alignNode1" presStyleIdx="0" presStyleCnt="21"/>
      <dgm:spPr/>
    </dgm:pt>
    <dgm:pt modelId="{59E6D1D2-BF60-4260-B086-6CBDEB119322}" type="pres">
      <dgm:prSet presAssocID="{925C97BF-CACD-44D6-8CA4-1E313F93C6C1}" presName="chevron2" presStyleLbl="alignNode1" presStyleIdx="1" presStyleCnt="21"/>
      <dgm:spPr/>
    </dgm:pt>
    <dgm:pt modelId="{705E7D13-2124-4BD3-8B5C-0C4717ED1632}" type="pres">
      <dgm:prSet presAssocID="{925C97BF-CACD-44D6-8CA4-1E313F93C6C1}" presName="chevron3" presStyleLbl="alignNode1" presStyleIdx="2" presStyleCnt="21"/>
      <dgm:spPr/>
    </dgm:pt>
    <dgm:pt modelId="{F7A58D30-4AB9-46AD-9F05-4961EE84280B}" type="pres">
      <dgm:prSet presAssocID="{925C97BF-CACD-44D6-8CA4-1E313F93C6C1}" presName="chevron4" presStyleLbl="alignNode1" presStyleIdx="3" presStyleCnt="21"/>
      <dgm:spPr/>
    </dgm:pt>
    <dgm:pt modelId="{7A309EBA-34FE-450D-9B20-C111F71EF87A}" type="pres">
      <dgm:prSet presAssocID="{925C97BF-CACD-44D6-8CA4-1E313F93C6C1}" presName="chevron5" presStyleLbl="alignNode1" presStyleIdx="4" presStyleCnt="21"/>
      <dgm:spPr/>
    </dgm:pt>
    <dgm:pt modelId="{CD105CF0-3050-4620-97E9-94FB7C8D7D5C}" type="pres">
      <dgm:prSet presAssocID="{925C97BF-CACD-44D6-8CA4-1E313F93C6C1}" presName="chevron6" presStyleLbl="alignNode1" presStyleIdx="5" presStyleCnt="21"/>
      <dgm:spPr/>
    </dgm:pt>
    <dgm:pt modelId="{62F92676-97F1-46EC-A0A7-A247FF6F8225}" type="pres">
      <dgm:prSet presAssocID="{925C97BF-CACD-44D6-8CA4-1E313F93C6C1}" presName="chevron7" presStyleLbl="alignNode1" presStyleIdx="6" presStyleCnt="21"/>
      <dgm:spPr/>
    </dgm:pt>
    <dgm:pt modelId="{6D8A439C-0EB1-4080-A63B-3A2D9D9FB8FF}" type="pres">
      <dgm:prSet presAssocID="{925C97BF-CACD-44D6-8CA4-1E313F93C6C1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592B7-DA0E-4046-9D41-C9F239548709}" type="pres">
      <dgm:prSet presAssocID="{BB5DAC2E-4587-4C8B-BCB6-779278CC3E7B}" presName="sibTrans" presStyleCnt="0"/>
      <dgm:spPr/>
    </dgm:pt>
    <dgm:pt modelId="{6AD2E7EA-7A67-4242-90F1-9B02AE699A2C}" type="pres">
      <dgm:prSet presAssocID="{01BAF6A2-E528-48ED-8D42-E26D8D17D8F5}" presName="parenttextcomposite" presStyleCnt="0"/>
      <dgm:spPr/>
    </dgm:pt>
    <dgm:pt modelId="{33EA70D2-D0DC-430B-A533-4404637012D0}" type="pres">
      <dgm:prSet presAssocID="{01BAF6A2-E528-48ED-8D42-E26D8D17D8F5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77C3C-547D-4E6E-9EB8-B045B84A6F43}" type="pres">
      <dgm:prSet presAssocID="{01BAF6A2-E528-48ED-8D42-E26D8D17D8F5}" presName="composite" presStyleCnt="0"/>
      <dgm:spPr/>
    </dgm:pt>
    <dgm:pt modelId="{C39FF501-4E68-4A6A-8720-AB17DBD2D903}" type="pres">
      <dgm:prSet presAssocID="{01BAF6A2-E528-48ED-8D42-E26D8D17D8F5}" presName="chevron1" presStyleLbl="alignNode1" presStyleIdx="7" presStyleCnt="21"/>
      <dgm:spPr/>
    </dgm:pt>
    <dgm:pt modelId="{B00D5024-166C-4CF3-8ED3-C906EA24211D}" type="pres">
      <dgm:prSet presAssocID="{01BAF6A2-E528-48ED-8D42-E26D8D17D8F5}" presName="chevron2" presStyleLbl="alignNode1" presStyleIdx="8" presStyleCnt="21"/>
      <dgm:spPr/>
    </dgm:pt>
    <dgm:pt modelId="{87AE153C-0A8C-4EBB-AE00-2CCEE822B8E1}" type="pres">
      <dgm:prSet presAssocID="{01BAF6A2-E528-48ED-8D42-E26D8D17D8F5}" presName="chevron3" presStyleLbl="alignNode1" presStyleIdx="9" presStyleCnt="21"/>
      <dgm:spPr/>
    </dgm:pt>
    <dgm:pt modelId="{E8045D1F-A413-4E7C-B08A-67165189BA7A}" type="pres">
      <dgm:prSet presAssocID="{01BAF6A2-E528-48ED-8D42-E26D8D17D8F5}" presName="chevron4" presStyleLbl="alignNode1" presStyleIdx="10" presStyleCnt="21"/>
      <dgm:spPr/>
    </dgm:pt>
    <dgm:pt modelId="{5DC9D971-F994-4E48-B0C8-9D7BC72019A7}" type="pres">
      <dgm:prSet presAssocID="{01BAF6A2-E528-48ED-8D42-E26D8D17D8F5}" presName="chevron5" presStyleLbl="alignNode1" presStyleIdx="11" presStyleCnt="21"/>
      <dgm:spPr/>
    </dgm:pt>
    <dgm:pt modelId="{EA0EBBBD-3916-4C41-9628-F04549984A97}" type="pres">
      <dgm:prSet presAssocID="{01BAF6A2-E528-48ED-8D42-E26D8D17D8F5}" presName="chevron6" presStyleLbl="alignNode1" presStyleIdx="12" presStyleCnt="21"/>
      <dgm:spPr/>
    </dgm:pt>
    <dgm:pt modelId="{36DF4C08-2B70-48A7-ABB1-78CCB9E6C75B}" type="pres">
      <dgm:prSet presAssocID="{01BAF6A2-E528-48ED-8D42-E26D8D17D8F5}" presName="chevron7" presStyleLbl="alignNode1" presStyleIdx="13" presStyleCnt="21"/>
      <dgm:spPr/>
    </dgm:pt>
    <dgm:pt modelId="{3779A55B-2F7D-41D6-9F53-83B81D196E2F}" type="pres">
      <dgm:prSet presAssocID="{01BAF6A2-E528-48ED-8D42-E26D8D17D8F5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BB036-07C2-464E-92C7-A1C117E37AD1}" type="pres">
      <dgm:prSet presAssocID="{30B1DD91-6B9C-4E05-9610-21CFE55AD0A7}" presName="sibTrans" presStyleCnt="0"/>
      <dgm:spPr/>
    </dgm:pt>
    <dgm:pt modelId="{16518621-998D-4CBB-B1A5-7E2A6B5A8BA3}" type="pres">
      <dgm:prSet presAssocID="{15D83016-6AF3-4997-B685-78B25D966709}" presName="parenttextcomposite" presStyleCnt="0"/>
      <dgm:spPr/>
    </dgm:pt>
    <dgm:pt modelId="{CBDAAA5A-6431-45C4-B694-9B6165343817}" type="pres">
      <dgm:prSet presAssocID="{15D83016-6AF3-4997-B685-78B25D966709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E35DE-7C40-4699-AED1-FF8055C4A9D6}" type="pres">
      <dgm:prSet presAssocID="{15D83016-6AF3-4997-B685-78B25D966709}" presName="composite" presStyleCnt="0"/>
      <dgm:spPr/>
    </dgm:pt>
    <dgm:pt modelId="{096083E7-98EE-4AE3-A7E9-680805A02C48}" type="pres">
      <dgm:prSet presAssocID="{15D83016-6AF3-4997-B685-78B25D966709}" presName="chevron1" presStyleLbl="alignNode1" presStyleIdx="14" presStyleCnt="21"/>
      <dgm:spPr/>
    </dgm:pt>
    <dgm:pt modelId="{BE459DEF-7391-4537-BBA9-9501321BAB20}" type="pres">
      <dgm:prSet presAssocID="{15D83016-6AF3-4997-B685-78B25D966709}" presName="chevron2" presStyleLbl="alignNode1" presStyleIdx="15" presStyleCnt="21"/>
      <dgm:spPr/>
    </dgm:pt>
    <dgm:pt modelId="{8556CD1A-0D0E-4E44-85B9-94AC11A12EF4}" type="pres">
      <dgm:prSet presAssocID="{15D83016-6AF3-4997-B685-78B25D966709}" presName="chevron3" presStyleLbl="alignNode1" presStyleIdx="16" presStyleCnt="21"/>
      <dgm:spPr/>
    </dgm:pt>
    <dgm:pt modelId="{659525EA-2BA5-47CA-8DB8-AC33DB39CB49}" type="pres">
      <dgm:prSet presAssocID="{15D83016-6AF3-4997-B685-78B25D966709}" presName="chevron4" presStyleLbl="alignNode1" presStyleIdx="17" presStyleCnt="21"/>
      <dgm:spPr/>
    </dgm:pt>
    <dgm:pt modelId="{CF09958E-CCAD-4DE6-973E-EAF2B9AE88D8}" type="pres">
      <dgm:prSet presAssocID="{15D83016-6AF3-4997-B685-78B25D966709}" presName="chevron5" presStyleLbl="alignNode1" presStyleIdx="18" presStyleCnt="21"/>
      <dgm:spPr/>
    </dgm:pt>
    <dgm:pt modelId="{B0A2E1C6-5456-4B1D-A612-719C81B65E1E}" type="pres">
      <dgm:prSet presAssocID="{15D83016-6AF3-4997-B685-78B25D966709}" presName="chevron6" presStyleLbl="alignNode1" presStyleIdx="19" presStyleCnt="21"/>
      <dgm:spPr/>
    </dgm:pt>
    <dgm:pt modelId="{90CE4AA0-F1EA-4B57-9A52-067FFB860004}" type="pres">
      <dgm:prSet presAssocID="{15D83016-6AF3-4997-B685-78B25D966709}" presName="chevron7" presStyleLbl="alignNode1" presStyleIdx="20" presStyleCnt="21"/>
      <dgm:spPr/>
    </dgm:pt>
    <dgm:pt modelId="{CF534E9D-0302-4FDB-BF0E-AE4D5F42CE4A}" type="pres">
      <dgm:prSet presAssocID="{15D83016-6AF3-4997-B685-78B25D966709}" presName="childtext" presStyleLbl="solidFgAcc1" presStyleIdx="2" presStyleCnt="3" custScaleX="9980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A2B805-E77A-4E47-B266-43001AAE0876}" srcId="{DB6B93B6-DA03-44AE-9684-97164769542E}" destId="{01BAF6A2-E528-48ED-8D42-E26D8D17D8F5}" srcOrd="1" destOrd="0" parTransId="{AF639067-5367-4282-BD2F-2DB42348DC55}" sibTransId="{30B1DD91-6B9C-4E05-9610-21CFE55AD0A7}"/>
    <dgm:cxn modelId="{E37AC16E-6DE9-4592-B309-426DA81A5995}" type="presOf" srcId="{5E197759-8C0E-42ED-9D5E-A3F2E9E6DEF0}" destId="{6D8A439C-0EB1-4080-A63B-3A2D9D9FB8FF}" srcOrd="0" destOrd="0" presId="urn:microsoft.com/office/officeart/2008/layout/VerticalAccentList"/>
    <dgm:cxn modelId="{3917BD82-964C-468E-A73A-29CA9D9D61AB}" type="presOf" srcId="{B4A741D2-D1D6-4581-946F-20B1883A1979}" destId="{3779A55B-2F7D-41D6-9F53-83B81D196E2F}" srcOrd="0" destOrd="0" presId="urn:microsoft.com/office/officeart/2008/layout/VerticalAccentList"/>
    <dgm:cxn modelId="{DD9B3EF6-D6D3-4592-B8D5-423A6FCDEE2F}" srcId="{925C97BF-CACD-44D6-8CA4-1E313F93C6C1}" destId="{5E197759-8C0E-42ED-9D5E-A3F2E9E6DEF0}" srcOrd="0" destOrd="0" parTransId="{3C8EC4E3-8537-4032-B563-D0FE0BB5A941}" sibTransId="{62BDFA2C-97CD-4EAE-BF0E-AC1D4FFE1A9C}"/>
    <dgm:cxn modelId="{D70641B1-02D5-44AE-B5EE-A2D7B52DA879}" type="presOf" srcId="{01BAF6A2-E528-48ED-8D42-E26D8D17D8F5}" destId="{33EA70D2-D0DC-430B-A533-4404637012D0}" srcOrd="0" destOrd="0" presId="urn:microsoft.com/office/officeart/2008/layout/VerticalAccentList"/>
    <dgm:cxn modelId="{DB354AA0-A8E0-4D08-ACF4-C2D5C96798F7}" type="presOf" srcId="{15D83016-6AF3-4997-B685-78B25D966709}" destId="{CBDAAA5A-6431-45C4-B694-9B6165343817}" srcOrd="0" destOrd="0" presId="urn:microsoft.com/office/officeart/2008/layout/VerticalAccentList"/>
    <dgm:cxn modelId="{1F8F0A48-6CD4-4B18-8DD2-E93452C9EBEC}" srcId="{DB6B93B6-DA03-44AE-9684-97164769542E}" destId="{15D83016-6AF3-4997-B685-78B25D966709}" srcOrd="2" destOrd="0" parTransId="{FC7A6154-CE0B-4294-AFBD-5F371E030078}" sibTransId="{D4D2D40E-0B42-4437-A131-65E3DB2D4CCC}"/>
    <dgm:cxn modelId="{0F5161CD-4D89-4E6F-9F22-5180028FA497}" srcId="{01BAF6A2-E528-48ED-8D42-E26D8D17D8F5}" destId="{B4A741D2-D1D6-4581-946F-20B1883A1979}" srcOrd="0" destOrd="0" parTransId="{6912CC07-ADCB-43B6-9E87-7261E9BA5E38}" sibTransId="{54E51106-E530-46EC-905D-1D36CEABDC4D}"/>
    <dgm:cxn modelId="{D52D4066-D51E-4C00-9D87-0E98B1476595}" srcId="{15D83016-6AF3-4997-B685-78B25D966709}" destId="{1A8E6303-3E73-48D5-8A60-A7A4BF516E45}" srcOrd="0" destOrd="0" parTransId="{B2650E44-13CD-4F19-81AA-79B7338EF125}" sibTransId="{FB43CC5E-FD02-4635-BF41-4D7D21159245}"/>
    <dgm:cxn modelId="{8FB83887-A584-432F-BF8D-29DCD4D227CE}" srcId="{DB6B93B6-DA03-44AE-9684-97164769542E}" destId="{925C97BF-CACD-44D6-8CA4-1E313F93C6C1}" srcOrd="0" destOrd="0" parTransId="{E76C1A15-FE9B-4F2F-933E-3542ECB4F71F}" sibTransId="{BB5DAC2E-4587-4C8B-BCB6-779278CC3E7B}"/>
    <dgm:cxn modelId="{C31494B4-DC13-49A8-BF96-599D04FEC212}" type="presOf" srcId="{925C97BF-CACD-44D6-8CA4-1E313F93C6C1}" destId="{06C1D64F-3FAA-443D-A81A-CA95015D1385}" srcOrd="0" destOrd="0" presId="urn:microsoft.com/office/officeart/2008/layout/VerticalAccentList"/>
    <dgm:cxn modelId="{E217112E-CDDC-4273-B952-95B8F28BA52D}" type="presOf" srcId="{1A8E6303-3E73-48D5-8A60-A7A4BF516E45}" destId="{CF534E9D-0302-4FDB-BF0E-AE4D5F42CE4A}" srcOrd="0" destOrd="0" presId="urn:microsoft.com/office/officeart/2008/layout/VerticalAccentList"/>
    <dgm:cxn modelId="{C7399135-07D7-4C79-876C-A5B5227F70C6}" type="presOf" srcId="{DB6B93B6-DA03-44AE-9684-97164769542E}" destId="{CF30A9B6-DFD0-447E-B9C3-563454780F71}" srcOrd="0" destOrd="0" presId="urn:microsoft.com/office/officeart/2008/layout/VerticalAccentList"/>
    <dgm:cxn modelId="{4078BDAF-5F82-402F-9693-74CF095686D9}" type="presParOf" srcId="{CF30A9B6-DFD0-447E-B9C3-563454780F71}" destId="{D5A4B612-4B00-40B5-8B4E-B0F59DD0DB3B}" srcOrd="0" destOrd="0" presId="urn:microsoft.com/office/officeart/2008/layout/VerticalAccentList"/>
    <dgm:cxn modelId="{380241E7-760F-42D4-98F4-4A6279898D75}" type="presParOf" srcId="{D5A4B612-4B00-40B5-8B4E-B0F59DD0DB3B}" destId="{06C1D64F-3FAA-443D-A81A-CA95015D1385}" srcOrd="0" destOrd="0" presId="urn:microsoft.com/office/officeart/2008/layout/VerticalAccentList"/>
    <dgm:cxn modelId="{D87EFF00-4485-4DDB-A48C-C5FED07E5CE9}" type="presParOf" srcId="{CF30A9B6-DFD0-447E-B9C3-563454780F71}" destId="{B876DB9D-3A97-4260-92A0-62FC599615E0}" srcOrd="1" destOrd="0" presId="urn:microsoft.com/office/officeart/2008/layout/VerticalAccentList"/>
    <dgm:cxn modelId="{540332F2-5E5A-4FB0-B058-7F8FD5B59A77}" type="presParOf" srcId="{B876DB9D-3A97-4260-92A0-62FC599615E0}" destId="{EE31F7DA-B423-43F0-BD3C-0C466FF1CA59}" srcOrd="0" destOrd="0" presId="urn:microsoft.com/office/officeart/2008/layout/VerticalAccentList"/>
    <dgm:cxn modelId="{891F8257-54DF-4B66-A7D5-7F587950F4D1}" type="presParOf" srcId="{B876DB9D-3A97-4260-92A0-62FC599615E0}" destId="{59E6D1D2-BF60-4260-B086-6CBDEB119322}" srcOrd="1" destOrd="0" presId="urn:microsoft.com/office/officeart/2008/layout/VerticalAccentList"/>
    <dgm:cxn modelId="{AF59D863-D516-473A-8B50-3F8052CABBD2}" type="presParOf" srcId="{B876DB9D-3A97-4260-92A0-62FC599615E0}" destId="{705E7D13-2124-4BD3-8B5C-0C4717ED1632}" srcOrd="2" destOrd="0" presId="urn:microsoft.com/office/officeart/2008/layout/VerticalAccentList"/>
    <dgm:cxn modelId="{D539AD13-9907-4BE2-8E5A-C087EFDA424D}" type="presParOf" srcId="{B876DB9D-3A97-4260-92A0-62FC599615E0}" destId="{F7A58D30-4AB9-46AD-9F05-4961EE84280B}" srcOrd="3" destOrd="0" presId="urn:microsoft.com/office/officeart/2008/layout/VerticalAccentList"/>
    <dgm:cxn modelId="{286FF01C-9F78-4F29-BF24-9C33CD367DED}" type="presParOf" srcId="{B876DB9D-3A97-4260-92A0-62FC599615E0}" destId="{7A309EBA-34FE-450D-9B20-C111F71EF87A}" srcOrd="4" destOrd="0" presId="urn:microsoft.com/office/officeart/2008/layout/VerticalAccentList"/>
    <dgm:cxn modelId="{A96B1171-1BD1-47CE-968B-DBCD9A2118F2}" type="presParOf" srcId="{B876DB9D-3A97-4260-92A0-62FC599615E0}" destId="{CD105CF0-3050-4620-97E9-94FB7C8D7D5C}" srcOrd="5" destOrd="0" presId="urn:microsoft.com/office/officeart/2008/layout/VerticalAccentList"/>
    <dgm:cxn modelId="{B8BCEB80-700F-4C8B-AC11-A924E14349A6}" type="presParOf" srcId="{B876DB9D-3A97-4260-92A0-62FC599615E0}" destId="{62F92676-97F1-46EC-A0A7-A247FF6F8225}" srcOrd="6" destOrd="0" presId="urn:microsoft.com/office/officeart/2008/layout/VerticalAccentList"/>
    <dgm:cxn modelId="{04EB1788-4828-4A8A-9A4A-FFD2E5BAB160}" type="presParOf" srcId="{B876DB9D-3A97-4260-92A0-62FC599615E0}" destId="{6D8A439C-0EB1-4080-A63B-3A2D9D9FB8FF}" srcOrd="7" destOrd="0" presId="urn:microsoft.com/office/officeart/2008/layout/VerticalAccentList"/>
    <dgm:cxn modelId="{2A7C1228-4C5D-432A-B20E-95647D1051AF}" type="presParOf" srcId="{CF30A9B6-DFD0-447E-B9C3-563454780F71}" destId="{13D592B7-DA0E-4046-9D41-C9F239548709}" srcOrd="2" destOrd="0" presId="urn:microsoft.com/office/officeart/2008/layout/VerticalAccentList"/>
    <dgm:cxn modelId="{0463A69D-F7F1-4D3D-8FD0-8D06AACC5107}" type="presParOf" srcId="{CF30A9B6-DFD0-447E-B9C3-563454780F71}" destId="{6AD2E7EA-7A67-4242-90F1-9B02AE699A2C}" srcOrd="3" destOrd="0" presId="urn:microsoft.com/office/officeart/2008/layout/VerticalAccentList"/>
    <dgm:cxn modelId="{5B1F1613-D351-43F6-B7F8-3598C492A46F}" type="presParOf" srcId="{6AD2E7EA-7A67-4242-90F1-9B02AE699A2C}" destId="{33EA70D2-D0DC-430B-A533-4404637012D0}" srcOrd="0" destOrd="0" presId="urn:microsoft.com/office/officeart/2008/layout/VerticalAccentList"/>
    <dgm:cxn modelId="{110CD634-1303-4F76-A4DB-57E6F641B9B0}" type="presParOf" srcId="{CF30A9B6-DFD0-447E-B9C3-563454780F71}" destId="{A9B77C3C-547D-4E6E-9EB8-B045B84A6F43}" srcOrd="4" destOrd="0" presId="urn:microsoft.com/office/officeart/2008/layout/VerticalAccentList"/>
    <dgm:cxn modelId="{8CD85C6C-ECB4-483E-A897-DFBAFE2CBEEF}" type="presParOf" srcId="{A9B77C3C-547D-4E6E-9EB8-B045B84A6F43}" destId="{C39FF501-4E68-4A6A-8720-AB17DBD2D903}" srcOrd="0" destOrd="0" presId="urn:microsoft.com/office/officeart/2008/layout/VerticalAccentList"/>
    <dgm:cxn modelId="{1CD5E1A3-E30D-4726-921A-F2237535AE0F}" type="presParOf" srcId="{A9B77C3C-547D-4E6E-9EB8-B045B84A6F43}" destId="{B00D5024-166C-4CF3-8ED3-C906EA24211D}" srcOrd="1" destOrd="0" presId="urn:microsoft.com/office/officeart/2008/layout/VerticalAccentList"/>
    <dgm:cxn modelId="{678B9A4D-7FC8-4C2F-A9F8-74F2145B8D9D}" type="presParOf" srcId="{A9B77C3C-547D-4E6E-9EB8-B045B84A6F43}" destId="{87AE153C-0A8C-4EBB-AE00-2CCEE822B8E1}" srcOrd="2" destOrd="0" presId="urn:microsoft.com/office/officeart/2008/layout/VerticalAccentList"/>
    <dgm:cxn modelId="{2019B927-25CC-41A2-A929-F7C67141232A}" type="presParOf" srcId="{A9B77C3C-547D-4E6E-9EB8-B045B84A6F43}" destId="{E8045D1F-A413-4E7C-B08A-67165189BA7A}" srcOrd="3" destOrd="0" presId="urn:microsoft.com/office/officeart/2008/layout/VerticalAccentList"/>
    <dgm:cxn modelId="{18226EBF-1823-4A56-A5A1-F2A9FEEB13A7}" type="presParOf" srcId="{A9B77C3C-547D-4E6E-9EB8-B045B84A6F43}" destId="{5DC9D971-F994-4E48-B0C8-9D7BC72019A7}" srcOrd="4" destOrd="0" presId="urn:microsoft.com/office/officeart/2008/layout/VerticalAccentList"/>
    <dgm:cxn modelId="{2B3FD5AE-363D-4D97-B3FC-9D6EAFDDFA80}" type="presParOf" srcId="{A9B77C3C-547D-4E6E-9EB8-B045B84A6F43}" destId="{EA0EBBBD-3916-4C41-9628-F04549984A97}" srcOrd="5" destOrd="0" presId="urn:microsoft.com/office/officeart/2008/layout/VerticalAccentList"/>
    <dgm:cxn modelId="{8010279C-B9EE-4757-AAAF-F75BE901968F}" type="presParOf" srcId="{A9B77C3C-547D-4E6E-9EB8-B045B84A6F43}" destId="{36DF4C08-2B70-48A7-ABB1-78CCB9E6C75B}" srcOrd="6" destOrd="0" presId="urn:microsoft.com/office/officeart/2008/layout/VerticalAccentList"/>
    <dgm:cxn modelId="{2F5F3147-C93B-4951-9FF8-544DFC9CB458}" type="presParOf" srcId="{A9B77C3C-547D-4E6E-9EB8-B045B84A6F43}" destId="{3779A55B-2F7D-41D6-9F53-83B81D196E2F}" srcOrd="7" destOrd="0" presId="urn:microsoft.com/office/officeart/2008/layout/VerticalAccentList"/>
    <dgm:cxn modelId="{6813A57C-4B98-4B7E-87EC-466DAB667495}" type="presParOf" srcId="{CF30A9B6-DFD0-447E-B9C3-563454780F71}" destId="{92CBB036-07C2-464E-92C7-A1C117E37AD1}" srcOrd="5" destOrd="0" presId="urn:microsoft.com/office/officeart/2008/layout/VerticalAccentList"/>
    <dgm:cxn modelId="{C1E03A6C-801D-40A0-98BB-C5A27CD14ED8}" type="presParOf" srcId="{CF30A9B6-DFD0-447E-B9C3-563454780F71}" destId="{16518621-998D-4CBB-B1A5-7E2A6B5A8BA3}" srcOrd="6" destOrd="0" presId="urn:microsoft.com/office/officeart/2008/layout/VerticalAccentList"/>
    <dgm:cxn modelId="{86179E84-BE63-4B5D-887F-1E2AED2222DC}" type="presParOf" srcId="{16518621-998D-4CBB-B1A5-7E2A6B5A8BA3}" destId="{CBDAAA5A-6431-45C4-B694-9B6165343817}" srcOrd="0" destOrd="0" presId="urn:microsoft.com/office/officeart/2008/layout/VerticalAccentList"/>
    <dgm:cxn modelId="{90E4513E-F1E1-4E44-925B-281D98E1DA72}" type="presParOf" srcId="{CF30A9B6-DFD0-447E-B9C3-563454780F71}" destId="{F87E35DE-7C40-4699-AED1-FF8055C4A9D6}" srcOrd="7" destOrd="0" presId="urn:microsoft.com/office/officeart/2008/layout/VerticalAccentList"/>
    <dgm:cxn modelId="{73D83B0B-0BA4-4532-9648-5F23552502F8}" type="presParOf" srcId="{F87E35DE-7C40-4699-AED1-FF8055C4A9D6}" destId="{096083E7-98EE-4AE3-A7E9-680805A02C48}" srcOrd="0" destOrd="0" presId="urn:microsoft.com/office/officeart/2008/layout/VerticalAccentList"/>
    <dgm:cxn modelId="{858489F4-80A0-4D34-83C0-A541FE2A6314}" type="presParOf" srcId="{F87E35DE-7C40-4699-AED1-FF8055C4A9D6}" destId="{BE459DEF-7391-4537-BBA9-9501321BAB20}" srcOrd="1" destOrd="0" presId="urn:microsoft.com/office/officeart/2008/layout/VerticalAccentList"/>
    <dgm:cxn modelId="{B97B694B-5E92-4B7A-B60B-AA2774835007}" type="presParOf" srcId="{F87E35DE-7C40-4699-AED1-FF8055C4A9D6}" destId="{8556CD1A-0D0E-4E44-85B9-94AC11A12EF4}" srcOrd="2" destOrd="0" presId="urn:microsoft.com/office/officeart/2008/layout/VerticalAccentList"/>
    <dgm:cxn modelId="{60E53607-EB65-4812-A852-B86B4EE0CFE5}" type="presParOf" srcId="{F87E35DE-7C40-4699-AED1-FF8055C4A9D6}" destId="{659525EA-2BA5-47CA-8DB8-AC33DB39CB49}" srcOrd="3" destOrd="0" presId="urn:microsoft.com/office/officeart/2008/layout/VerticalAccentList"/>
    <dgm:cxn modelId="{7D1A7487-9B0F-4082-9D71-400A5DBCD65F}" type="presParOf" srcId="{F87E35DE-7C40-4699-AED1-FF8055C4A9D6}" destId="{CF09958E-CCAD-4DE6-973E-EAF2B9AE88D8}" srcOrd="4" destOrd="0" presId="urn:microsoft.com/office/officeart/2008/layout/VerticalAccentList"/>
    <dgm:cxn modelId="{452601F4-38C1-4CE4-B8D0-A3B56B005F73}" type="presParOf" srcId="{F87E35DE-7C40-4699-AED1-FF8055C4A9D6}" destId="{B0A2E1C6-5456-4B1D-A612-719C81B65E1E}" srcOrd="5" destOrd="0" presId="urn:microsoft.com/office/officeart/2008/layout/VerticalAccentList"/>
    <dgm:cxn modelId="{2EF6AE4E-BCBD-4699-A0F5-030DF6C1F92A}" type="presParOf" srcId="{F87E35DE-7C40-4699-AED1-FF8055C4A9D6}" destId="{90CE4AA0-F1EA-4B57-9A52-067FFB860004}" srcOrd="6" destOrd="0" presId="urn:microsoft.com/office/officeart/2008/layout/VerticalAccentList"/>
    <dgm:cxn modelId="{54BA3D25-D9BC-498E-B9EA-E438C29A6B2E}" type="presParOf" srcId="{F87E35DE-7C40-4699-AED1-FF8055C4A9D6}" destId="{CF534E9D-0302-4FDB-BF0E-AE4D5F42CE4A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8DBA8B-42F9-45B9-AC6B-B3F599EE6211}" type="doc">
      <dgm:prSet loTypeId="urn:microsoft.com/office/officeart/2005/8/layout/cycle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666013-3A5A-4809-9C84-8C4714269F55}">
      <dgm:prSet phldrT="[Текст]" custT="1"/>
      <dgm:spPr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l="-5947" t="157" r="-5947" b="157"/>
          </a:stretch>
        </a:blipFill>
      </dgm:spPr>
      <dgm:t>
        <a:bodyPr/>
        <a:lstStyle/>
        <a:p>
          <a:endParaRPr lang="ru-RU" sz="1400" dirty="0" smtClean="0"/>
        </a:p>
        <a:p>
          <a:r>
            <a:rPr lang="ru-RU" sz="1600" dirty="0" smtClean="0"/>
            <a:t>        </a:t>
          </a:r>
        </a:p>
        <a:p>
          <a:r>
            <a:rPr lang="ru-RU" sz="1400" b="1" dirty="0" smtClean="0"/>
            <a:t>Физическая культура и спорт</a:t>
          </a:r>
          <a:endParaRPr lang="ru-RU" sz="1400" b="1" dirty="0"/>
        </a:p>
      </dgm:t>
    </dgm:pt>
    <dgm:pt modelId="{8F6C678D-DB7D-48B9-8D73-4D33A8B7A912}" type="parTrans" cxnId="{B87A2CF7-A9B1-4CD2-8732-75BCBD7FDCEE}">
      <dgm:prSet/>
      <dgm:spPr/>
      <dgm:t>
        <a:bodyPr/>
        <a:lstStyle/>
        <a:p>
          <a:endParaRPr lang="ru-RU"/>
        </a:p>
      </dgm:t>
    </dgm:pt>
    <dgm:pt modelId="{DAF8E5B6-3F2F-4470-B353-56A956D7D155}" type="sibTrans" cxnId="{B87A2CF7-A9B1-4CD2-8732-75BCBD7FDCEE}">
      <dgm:prSet/>
      <dgm:spPr/>
      <dgm:t>
        <a:bodyPr/>
        <a:lstStyle/>
        <a:p>
          <a:endParaRPr lang="ru-RU"/>
        </a:p>
      </dgm:t>
    </dgm:pt>
    <dgm:pt modelId="{5E1245CF-2E35-4B5A-B9E8-55742E2F490E}">
      <dgm:prSet phldrT="[Текст]" custT="1"/>
      <dgm:spPr/>
      <dgm:t>
        <a:bodyPr/>
        <a:lstStyle/>
        <a:p>
          <a:r>
            <a:rPr lang="ru-RU" sz="900" dirty="0" smtClean="0"/>
            <a:t>15 молодежно-подростковых клубов по месту жительства</a:t>
          </a:r>
          <a:endParaRPr lang="ru-RU" sz="900" dirty="0"/>
        </a:p>
      </dgm:t>
    </dgm:pt>
    <dgm:pt modelId="{AFD90842-8230-46B2-821B-2C58665C42CD}" type="parTrans" cxnId="{F10473CE-C0DC-4987-A4AD-AA5CF71D76FA}">
      <dgm:prSet/>
      <dgm:spPr/>
      <dgm:t>
        <a:bodyPr/>
        <a:lstStyle/>
        <a:p>
          <a:endParaRPr lang="ru-RU"/>
        </a:p>
      </dgm:t>
    </dgm:pt>
    <dgm:pt modelId="{2805FFD9-F763-4833-901B-D144D2E4BFC5}" type="sibTrans" cxnId="{F10473CE-C0DC-4987-A4AD-AA5CF71D76FA}">
      <dgm:prSet/>
      <dgm:spPr/>
      <dgm:t>
        <a:bodyPr/>
        <a:lstStyle/>
        <a:p>
          <a:endParaRPr lang="ru-RU"/>
        </a:p>
      </dgm:t>
    </dgm:pt>
    <dgm:pt modelId="{36887DAC-F591-4E03-9B5F-3EDB2FFC123E}">
      <dgm:prSet phldrT="[Текст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3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</dgm:spPr>
      <dgm:t>
        <a:bodyPr/>
        <a:lstStyle/>
        <a:p>
          <a:r>
            <a:rPr lang="ru-RU" sz="1350" b="1" dirty="0" smtClean="0"/>
            <a:t>Образование</a:t>
          </a:r>
          <a:endParaRPr lang="ru-RU" sz="1350" dirty="0"/>
        </a:p>
      </dgm:t>
    </dgm:pt>
    <dgm:pt modelId="{7ACE0280-B767-4C15-BADE-C57F6935441B}" type="parTrans" cxnId="{FC5911C9-40F2-4E30-BCCA-B103800387D5}">
      <dgm:prSet/>
      <dgm:spPr/>
      <dgm:t>
        <a:bodyPr/>
        <a:lstStyle/>
        <a:p>
          <a:endParaRPr lang="ru-RU"/>
        </a:p>
      </dgm:t>
    </dgm:pt>
    <dgm:pt modelId="{EB7438D1-4FF5-4F3C-B501-A6F92EB7BC46}" type="sibTrans" cxnId="{FC5911C9-40F2-4E30-BCCA-B103800387D5}">
      <dgm:prSet/>
      <dgm:spPr/>
      <dgm:t>
        <a:bodyPr/>
        <a:lstStyle/>
        <a:p>
          <a:endParaRPr lang="ru-RU"/>
        </a:p>
      </dgm:t>
    </dgm:pt>
    <dgm:pt modelId="{0611801E-9AA8-400C-A9A1-733CFCAD859C}">
      <dgm:prSet phldrT="[Текст]"/>
      <dgm:spPr/>
      <dgm:t>
        <a:bodyPr/>
        <a:lstStyle/>
        <a:p>
          <a:endParaRPr lang="ru-RU" sz="1000"/>
        </a:p>
      </dgm:t>
    </dgm:pt>
    <dgm:pt modelId="{05EF7C79-F841-4A1E-8E87-EA08B3B07637}" type="parTrans" cxnId="{970B1894-6DBF-455D-BADD-3332E55A2C04}">
      <dgm:prSet/>
      <dgm:spPr/>
      <dgm:t>
        <a:bodyPr/>
        <a:lstStyle/>
        <a:p>
          <a:endParaRPr lang="ru-RU"/>
        </a:p>
      </dgm:t>
    </dgm:pt>
    <dgm:pt modelId="{E46D3076-62E1-4189-A2EC-9599DD58581B}" type="sibTrans" cxnId="{970B1894-6DBF-455D-BADD-3332E55A2C04}">
      <dgm:prSet/>
      <dgm:spPr/>
      <dgm:t>
        <a:bodyPr/>
        <a:lstStyle/>
        <a:p>
          <a:endParaRPr lang="ru-RU"/>
        </a:p>
      </dgm:t>
    </dgm:pt>
    <dgm:pt modelId="{394AEF63-37E5-4722-80F5-A5F6EE7B45A3}">
      <dgm:prSet phldrT="[Текст]"/>
      <dgm:spPr/>
      <dgm:t>
        <a:bodyPr/>
        <a:lstStyle/>
        <a:p>
          <a:endParaRPr lang="ru-RU" sz="1000" dirty="0"/>
        </a:p>
      </dgm:t>
    </dgm:pt>
    <dgm:pt modelId="{46208E53-E77D-493F-A80C-FE24B7993FCC}" type="parTrans" cxnId="{0A5E9870-E389-4630-938B-6C1F1477E97C}">
      <dgm:prSet/>
      <dgm:spPr/>
      <dgm:t>
        <a:bodyPr/>
        <a:lstStyle/>
        <a:p>
          <a:endParaRPr lang="ru-RU"/>
        </a:p>
      </dgm:t>
    </dgm:pt>
    <dgm:pt modelId="{3D8CD202-B39D-4985-9970-ACB0EF2BC44C}" type="sibTrans" cxnId="{0A5E9870-E389-4630-938B-6C1F1477E97C}">
      <dgm:prSet/>
      <dgm:spPr/>
      <dgm:t>
        <a:bodyPr/>
        <a:lstStyle/>
        <a:p>
          <a:endParaRPr lang="ru-RU"/>
        </a:p>
      </dgm:t>
    </dgm:pt>
    <dgm:pt modelId="{1BE50730-A0B2-4171-AB61-8CD4C62E6292}">
      <dgm:prSet phldrT="[Текст]" custT="1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</dgm:spPr>
      <dgm:t>
        <a:bodyPr/>
        <a:lstStyle/>
        <a:p>
          <a:r>
            <a:rPr lang="ru-RU" sz="1400" b="1" dirty="0" smtClean="0"/>
            <a:t>Молодежная политика</a:t>
          </a:r>
          <a:endParaRPr lang="ru-RU" sz="1400" dirty="0"/>
        </a:p>
      </dgm:t>
    </dgm:pt>
    <dgm:pt modelId="{86F366F2-EB6E-4344-B52B-E8B45A78142C}" type="sibTrans" cxnId="{DB1EA411-3BEE-4D9F-8FA0-4BA5109EEB24}">
      <dgm:prSet/>
      <dgm:spPr/>
      <dgm:t>
        <a:bodyPr/>
        <a:lstStyle/>
        <a:p>
          <a:endParaRPr lang="ru-RU"/>
        </a:p>
      </dgm:t>
    </dgm:pt>
    <dgm:pt modelId="{105330C0-89A1-4DE3-8D09-B2C9EF87516A}" type="parTrans" cxnId="{DB1EA411-3BEE-4D9F-8FA0-4BA5109EEB24}">
      <dgm:prSet/>
      <dgm:spPr/>
      <dgm:t>
        <a:bodyPr/>
        <a:lstStyle/>
        <a:p>
          <a:endParaRPr lang="ru-RU"/>
        </a:p>
      </dgm:t>
    </dgm:pt>
    <dgm:pt modelId="{A4909A2C-1269-4FB4-B81F-3E97B96EBFAE}">
      <dgm:prSet phldrT="[Текст]"/>
      <dgm:spPr/>
      <dgm:t>
        <a:bodyPr/>
        <a:lstStyle/>
        <a:p>
          <a:endParaRPr lang="ru-RU" sz="1000" dirty="0"/>
        </a:p>
      </dgm:t>
    </dgm:pt>
    <dgm:pt modelId="{481FE49F-BB82-4C6B-A9B0-986827446C54}" type="parTrans" cxnId="{E96031F5-974E-41EC-B417-F08C050414ED}">
      <dgm:prSet/>
      <dgm:spPr/>
      <dgm:t>
        <a:bodyPr/>
        <a:lstStyle/>
        <a:p>
          <a:endParaRPr lang="ru-RU"/>
        </a:p>
      </dgm:t>
    </dgm:pt>
    <dgm:pt modelId="{0630F306-63B5-43CA-B26A-B11A70F91259}" type="sibTrans" cxnId="{E96031F5-974E-41EC-B417-F08C050414ED}">
      <dgm:prSet/>
      <dgm:spPr/>
      <dgm:t>
        <a:bodyPr/>
        <a:lstStyle/>
        <a:p>
          <a:endParaRPr lang="ru-RU"/>
        </a:p>
      </dgm:t>
    </dgm:pt>
    <dgm:pt modelId="{3CA2C70B-1F85-487D-9328-A87A47CC338C}">
      <dgm:prSet phldrT="[Текст]" custT="1"/>
      <dgm:spPr/>
      <dgm:t>
        <a:bodyPr/>
        <a:lstStyle/>
        <a:p>
          <a:r>
            <a:rPr lang="ru-RU" sz="900" dirty="0" smtClean="0"/>
            <a:t>спортивными сооружениями 19,9% от требуемого;</a:t>
          </a:r>
          <a:endParaRPr lang="ru-RU" sz="900" dirty="0"/>
        </a:p>
      </dgm:t>
    </dgm:pt>
    <dgm:pt modelId="{5B913709-74FC-4376-8BB2-F9185BA46D97}" type="sibTrans" cxnId="{F9517CBB-E246-4CB3-8102-71AF3CE09680}">
      <dgm:prSet/>
      <dgm:spPr/>
      <dgm:t>
        <a:bodyPr/>
        <a:lstStyle/>
        <a:p>
          <a:endParaRPr lang="ru-RU"/>
        </a:p>
      </dgm:t>
    </dgm:pt>
    <dgm:pt modelId="{F741C8BB-8070-464C-852E-5B4921930794}" type="parTrans" cxnId="{F9517CBB-E246-4CB3-8102-71AF3CE09680}">
      <dgm:prSet/>
      <dgm:spPr/>
      <dgm:t>
        <a:bodyPr/>
        <a:lstStyle/>
        <a:p>
          <a:endParaRPr lang="ru-RU"/>
        </a:p>
      </dgm:t>
    </dgm:pt>
    <dgm:pt modelId="{CB112B26-2DEA-4A6A-8148-AE3EF9B47151}">
      <dgm:prSet phldrT="[Текст]" custT="1"/>
      <dgm:spPr/>
      <dgm:t>
        <a:bodyPr/>
        <a:lstStyle/>
        <a:p>
          <a:r>
            <a:rPr lang="ru-RU" sz="900" dirty="0" smtClean="0"/>
            <a:t>клубными учреждениями 61,8%;</a:t>
          </a:r>
          <a:endParaRPr lang="ru-RU" sz="900" dirty="0"/>
        </a:p>
      </dgm:t>
    </dgm:pt>
    <dgm:pt modelId="{C6A9389A-196B-40CD-84E8-3B764634BAB2}" type="sibTrans" cxnId="{7A9F3DDF-7C3D-40B6-9F57-71A51B384211}">
      <dgm:prSet/>
      <dgm:spPr/>
      <dgm:t>
        <a:bodyPr/>
        <a:lstStyle/>
        <a:p>
          <a:endParaRPr lang="ru-RU"/>
        </a:p>
      </dgm:t>
    </dgm:pt>
    <dgm:pt modelId="{72B85305-409B-4BB9-A073-1C112A8602A1}" type="parTrans" cxnId="{7A9F3DDF-7C3D-40B6-9F57-71A51B384211}">
      <dgm:prSet/>
      <dgm:spPr/>
      <dgm:t>
        <a:bodyPr/>
        <a:lstStyle/>
        <a:p>
          <a:endParaRPr lang="ru-RU"/>
        </a:p>
      </dgm:t>
    </dgm:pt>
    <dgm:pt modelId="{3CD2F2EA-D9B9-4B01-8671-259EC09F0578}">
      <dgm:prSet phldrT="[Текст]" custT="1"/>
      <dgm:spPr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</dgm:spPr>
      <dgm:t>
        <a:bodyPr/>
        <a:lstStyle/>
        <a:p>
          <a:endParaRPr lang="ru-RU" sz="1600" b="1" dirty="0" smtClean="0"/>
        </a:p>
        <a:p>
          <a:endParaRPr lang="ru-RU" sz="1600" b="1" dirty="0" smtClean="0"/>
        </a:p>
        <a:p>
          <a:r>
            <a:rPr lang="ru-RU" sz="1400" b="1" dirty="0" smtClean="0"/>
            <a:t>Культура</a:t>
          </a:r>
          <a:endParaRPr lang="ru-RU" sz="1400" dirty="0"/>
        </a:p>
      </dgm:t>
    </dgm:pt>
    <dgm:pt modelId="{4928A718-FFBF-4176-BDA6-A177AFA3F191}" type="sibTrans" cxnId="{0E471B9B-60EA-4751-913C-1B5D4A93664C}">
      <dgm:prSet/>
      <dgm:spPr/>
      <dgm:t>
        <a:bodyPr/>
        <a:lstStyle/>
        <a:p>
          <a:endParaRPr lang="ru-RU"/>
        </a:p>
      </dgm:t>
    </dgm:pt>
    <dgm:pt modelId="{7118DAD1-F61E-4306-A1BE-15C835E9F44A}" type="parTrans" cxnId="{0E471B9B-60EA-4751-913C-1B5D4A93664C}">
      <dgm:prSet/>
      <dgm:spPr/>
      <dgm:t>
        <a:bodyPr/>
        <a:lstStyle/>
        <a:p>
          <a:endParaRPr lang="ru-RU"/>
        </a:p>
      </dgm:t>
    </dgm:pt>
    <dgm:pt modelId="{12F91180-6E6D-43DB-B894-5255AB65AA1B}">
      <dgm:prSet custT="1"/>
      <dgm:spPr/>
      <dgm:t>
        <a:bodyPr/>
        <a:lstStyle/>
        <a:p>
          <a:r>
            <a:rPr lang="ru-RU" sz="900" dirty="0" smtClean="0"/>
            <a:t>библиотеками 100,0%;</a:t>
          </a:r>
          <a:endParaRPr lang="ru-RU" sz="900" dirty="0"/>
        </a:p>
      </dgm:t>
    </dgm:pt>
    <dgm:pt modelId="{213B3342-3AEE-4EFB-BD0F-BAC7DBD222C9}" type="parTrans" cxnId="{5A3DB3CD-6556-48F5-979C-1AF837305050}">
      <dgm:prSet/>
      <dgm:spPr/>
      <dgm:t>
        <a:bodyPr/>
        <a:lstStyle/>
        <a:p>
          <a:endParaRPr lang="ru-RU"/>
        </a:p>
      </dgm:t>
    </dgm:pt>
    <dgm:pt modelId="{4FECB164-D169-4D34-9A70-46D37192426E}" type="sibTrans" cxnId="{5A3DB3CD-6556-48F5-979C-1AF837305050}">
      <dgm:prSet/>
      <dgm:spPr/>
      <dgm:t>
        <a:bodyPr/>
        <a:lstStyle/>
        <a:p>
          <a:endParaRPr lang="ru-RU"/>
        </a:p>
      </dgm:t>
    </dgm:pt>
    <dgm:pt modelId="{021F421B-E3F8-4A20-BEF6-C42346F7B876}">
      <dgm:prSet custT="1"/>
      <dgm:spPr/>
      <dgm:t>
        <a:bodyPr/>
        <a:lstStyle/>
        <a:p>
          <a:r>
            <a:rPr lang="ru-RU" sz="900" dirty="0" smtClean="0"/>
            <a:t>музеями 50%.</a:t>
          </a:r>
          <a:endParaRPr lang="ru-RU" sz="900" dirty="0"/>
        </a:p>
      </dgm:t>
    </dgm:pt>
    <dgm:pt modelId="{C885A90B-C9C7-49E8-A8CD-BBBEA96AC331}" type="parTrans" cxnId="{44ED1A1E-96C5-4F9F-97F8-D178CF56AF8D}">
      <dgm:prSet/>
      <dgm:spPr/>
      <dgm:t>
        <a:bodyPr/>
        <a:lstStyle/>
        <a:p>
          <a:endParaRPr lang="ru-RU"/>
        </a:p>
      </dgm:t>
    </dgm:pt>
    <dgm:pt modelId="{E20684DB-22B9-4EE0-87D7-F6DAFA61C78E}" type="sibTrans" cxnId="{44ED1A1E-96C5-4F9F-97F8-D178CF56AF8D}">
      <dgm:prSet/>
      <dgm:spPr/>
      <dgm:t>
        <a:bodyPr/>
        <a:lstStyle/>
        <a:p>
          <a:endParaRPr lang="ru-RU"/>
        </a:p>
      </dgm:t>
    </dgm:pt>
    <dgm:pt modelId="{ECFBCC07-F7DE-4A7E-9922-9EB95459495D}">
      <dgm:prSet custT="1"/>
      <dgm:spPr/>
      <dgm:t>
        <a:bodyPr/>
        <a:lstStyle/>
        <a:p>
          <a:r>
            <a:rPr lang="ru-RU" sz="900" dirty="0" smtClean="0"/>
            <a:t>бассейнами 18,8%.</a:t>
          </a:r>
          <a:endParaRPr lang="ru-RU" sz="900" dirty="0"/>
        </a:p>
      </dgm:t>
    </dgm:pt>
    <dgm:pt modelId="{9C62E0D9-0F7E-4CAF-8326-09FF5518BB48}" type="parTrans" cxnId="{778A7307-7242-47EA-8F95-D608AA29FA34}">
      <dgm:prSet/>
      <dgm:spPr/>
      <dgm:t>
        <a:bodyPr/>
        <a:lstStyle/>
        <a:p>
          <a:endParaRPr lang="ru-RU"/>
        </a:p>
      </dgm:t>
    </dgm:pt>
    <dgm:pt modelId="{6F64409A-9F60-4C21-8E10-00AEEDFB940B}" type="sibTrans" cxnId="{778A7307-7242-47EA-8F95-D608AA29FA34}">
      <dgm:prSet/>
      <dgm:spPr/>
      <dgm:t>
        <a:bodyPr/>
        <a:lstStyle/>
        <a:p>
          <a:endParaRPr lang="ru-RU"/>
        </a:p>
      </dgm:t>
    </dgm:pt>
    <dgm:pt modelId="{C140AB5D-8713-447F-A14B-CA008329FF54}">
      <dgm:prSet custT="1"/>
      <dgm:spPr/>
      <dgm:t>
        <a:bodyPr/>
        <a:lstStyle/>
        <a:p>
          <a:r>
            <a:rPr lang="ru-RU" sz="900" dirty="0" smtClean="0"/>
            <a:t>дошкольными образовательными учреждениями 90,7%;</a:t>
          </a:r>
          <a:endParaRPr lang="ru-RU" sz="900" dirty="0"/>
        </a:p>
      </dgm:t>
    </dgm:pt>
    <dgm:pt modelId="{E25125DF-8A9F-46E7-931A-DBD84D042F6C}" type="parTrans" cxnId="{2BCAEE2E-DD6E-460E-9BE5-E7951D6A7B67}">
      <dgm:prSet/>
      <dgm:spPr/>
      <dgm:t>
        <a:bodyPr/>
        <a:lstStyle/>
        <a:p>
          <a:endParaRPr lang="ru-RU"/>
        </a:p>
      </dgm:t>
    </dgm:pt>
    <dgm:pt modelId="{F799A405-1500-4E29-A3C4-ED32C153E0D9}" type="sibTrans" cxnId="{2BCAEE2E-DD6E-460E-9BE5-E7951D6A7B67}">
      <dgm:prSet/>
      <dgm:spPr/>
      <dgm:t>
        <a:bodyPr/>
        <a:lstStyle/>
        <a:p>
          <a:endParaRPr lang="ru-RU"/>
        </a:p>
      </dgm:t>
    </dgm:pt>
    <dgm:pt modelId="{525D5CA5-F82F-4B3F-AA4C-13292EC5BD65}">
      <dgm:prSet custT="1"/>
      <dgm:spPr/>
      <dgm:t>
        <a:bodyPr/>
        <a:lstStyle/>
        <a:p>
          <a:r>
            <a:rPr lang="ru-RU" sz="900" dirty="0" smtClean="0"/>
            <a:t>общеобразовательными учреждениями 82,9%;</a:t>
          </a:r>
          <a:endParaRPr lang="ru-RU" sz="900" dirty="0"/>
        </a:p>
      </dgm:t>
    </dgm:pt>
    <dgm:pt modelId="{376A0835-552C-491A-9599-C6D3D3B8A56B}" type="parTrans" cxnId="{0A7483F0-0BF4-4435-B85F-CD58F3E9B64D}">
      <dgm:prSet/>
      <dgm:spPr/>
      <dgm:t>
        <a:bodyPr/>
        <a:lstStyle/>
        <a:p>
          <a:endParaRPr lang="ru-RU"/>
        </a:p>
      </dgm:t>
    </dgm:pt>
    <dgm:pt modelId="{B703C7E1-F0E6-422B-B08A-4F9A32B1F1D6}" type="sibTrans" cxnId="{0A7483F0-0BF4-4435-B85F-CD58F3E9B64D}">
      <dgm:prSet/>
      <dgm:spPr/>
      <dgm:t>
        <a:bodyPr/>
        <a:lstStyle/>
        <a:p>
          <a:endParaRPr lang="ru-RU"/>
        </a:p>
      </dgm:t>
    </dgm:pt>
    <dgm:pt modelId="{3BAC8B92-29B5-4B5B-9213-727CEFFB11C0}">
      <dgm:prSet custT="1"/>
      <dgm:spPr/>
      <dgm:t>
        <a:bodyPr/>
        <a:lstStyle/>
        <a:p>
          <a:r>
            <a:rPr lang="ru-RU" sz="900" dirty="0" smtClean="0"/>
            <a:t>детскими школами искусств 86,9% и детскими юношеско-спортивными  школами 45,1%.</a:t>
          </a:r>
          <a:endParaRPr lang="ru-RU" sz="900" dirty="0"/>
        </a:p>
      </dgm:t>
    </dgm:pt>
    <dgm:pt modelId="{F3B0488A-94B7-4F15-9CEB-2D19064947A5}" type="parTrans" cxnId="{18C8D9BD-6C2A-4D27-B1E7-91B6DCAC4186}">
      <dgm:prSet/>
      <dgm:spPr/>
      <dgm:t>
        <a:bodyPr/>
        <a:lstStyle/>
        <a:p>
          <a:endParaRPr lang="ru-RU"/>
        </a:p>
      </dgm:t>
    </dgm:pt>
    <dgm:pt modelId="{69368CAE-82A9-48D6-AF1D-1BD628856049}" type="sibTrans" cxnId="{18C8D9BD-6C2A-4D27-B1E7-91B6DCAC4186}">
      <dgm:prSet/>
      <dgm:spPr/>
      <dgm:t>
        <a:bodyPr/>
        <a:lstStyle/>
        <a:p>
          <a:endParaRPr lang="ru-RU"/>
        </a:p>
      </dgm:t>
    </dgm:pt>
    <dgm:pt modelId="{2F46B5D2-8489-4D1C-ADCA-253CD9AC39B8}">
      <dgm:prSet phldrT="[Текст]" custT="1"/>
      <dgm:spPr/>
      <dgm:t>
        <a:bodyPr/>
        <a:lstStyle/>
        <a:p>
          <a:r>
            <a:rPr lang="ru-RU" sz="900" dirty="0" smtClean="0"/>
            <a:t>619 мест.</a:t>
          </a:r>
          <a:endParaRPr lang="ru-RU" sz="900" dirty="0"/>
        </a:p>
      </dgm:t>
    </dgm:pt>
    <dgm:pt modelId="{6BFE71D8-2C63-42CC-B9E4-240D8C6AB410}" type="parTrans" cxnId="{4F2FA1DC-25C4-46E2-9776-5B44DC5D3623}">
      <dgm:prSet/>
      <dgm:spPr/>
      <dgm:t>
        <a:bodyPr/>
        <a:lstStyle/>
        <a:p>
          <a:endParaRPr lang="ru-RU"/>
        </a:p>
      </dgm:t>
    </dgm:pt>
    <dgm:pt modelId="{79085540-ED9B-4FC7-960F-21472776146A}" type="sibTrans" cxnId="{4F2FA1DC-25C4-46E2-9776-5B44DC5D3623}">
      <dgm:prSet/>
      <dgm:spPr/>
      <dgm:t>
        <a:bodyPr/>
        <a:lstStyle/>
        <a:p>
          <a:endParaRPr lang="ru-RU"/>
        </a:p>
      </dgm:t>
    </dgm:pt>
    <dgm:pt modelId="{E8D1378E-E717-4B0E-B351-A1023EFE9CE1}" type="pres">
      <dgm:prSet presAssocID="{518DBA8B-42F9-45B9-AC6B-B3F599EE621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92A48E-402A-46F8-875F-DCA88D72A59E}" type="pres">
      <dgm:prSet presAssocID="{518DBA8B-42F9-45B9-AC6B-B3F599EE6211}" presName="children" presStyleCnt="0"/>
      <dgm:spPr/>
      <dgm:t>
        <a:bodyPr/>
        <a:lstStyle/>
        <a:p>
          <a:endParaRPr lang="ru-RU"/>
        </a:p>
      </dgm:t>
    </dgm:pt>
    <dgm:pt modelId="{F04E7B60-D497-4C84-A384-65F8CCA883AA}" type="pres">
      <dgm:prSet presAssocID="{518DBA8B-42F9-45B9-AC6B-B3F599EE6211}" presName="child1group" presStyleCnt="0"/>
      <dgm:spPr/>
      <dgm:t>
        <a:bodyPr/>
        <a:lstStyle/>
        <a:p>
          <a:endParaRPr lang="ru-RU"/>
        </a:p>
      </dgm:t>
    </dgm:pt>
    <dgm:pt modelId="{9A6747D4-3B16-43E7-8B63-FB9938BBD059}" type="pres">
      <dgm:prSet presAssocID="{518DBA8B-42F9-45B9-AC6B-B3F599EE6211}" presName="child1" presStyleLbl="bgAcc1" presStyleIdx="0" presStyleCnt="4" custLinFactNeighborX="-2101"/>
      <dgm:spPr/>
      <dgm:t>
        <a:bodyPr/>
        <a:lstStyle/>
        <a:p>
          <a:endParaRPr lang="ru-RU"/>
        </a:p>
      </dgm:t>
    </dgm:pt>
    <dgm:pt modelId="{672BFD64-703B-415C-A9A0-E994F516B18E}" type="pres">
      <dgm:prSet presAssocID="{518DBA8B-42F9-45B9-AC6B-B3F599EE621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27D40-32A8-4F50-ABA9-1B5F8FC9346B}" type="pres">
      <dgm:prSet presAssocID="{518DBA8B-42F9-45B9-AC6B-B3F599EE6211}" presName="child2group" presStyleCnt="0"/>
      <dgm:spPr/>
      <dgm:t>
        <a:bodyPr/>
        <a:lstStyle/>
        <a:p>
          <a:endParaRPr lang="ru-RU"/>
        </a:p>
      </dgm:t>
    </dgm:pt>
    <dgm:pt modelId="{51857B1C-D2A5-468D-94E7-0AAABBD89EF0}" type="pres">
      <dgm:prSet presAssocID="{518DBA8B-42F9-45B9-AC6B-B3F599EE6211}" presName="child2" presStyleLbl="bgAcc1" presStyleIdx="1" presStyleCnt="4"/>
      <dgm:spPr/>
      <dgm:t>
        <a:bodyPr/>
        <a:lstStyle/>
        <a:p>
          <a:endParaRPr lang="ru-RU"/>
        </a:p>
      </dgm:t>
    </dgm:pt>
    <dgm:pt modelId="{F0DD6CC9-4370-4710-B3EB-ED4492B635AE}" type="pres">
      <dgm:prSet presAssocID="{518DBA8B-42F9-45B9-AC6B-B3F599EE621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DC7B6-27B9-4EA3-8668-F005D8E4F357}" type="pres">
      <dgm:prSet presAssocID="{518DBA8B-42F9-45B9-AC6B-B3F599EE6211}" presName="child3group" presStyleCnt="0"/>
      <dgm:spPr/>
      <dgm:t>
        <a:bodyPr/>
        <a:lstStyle/>
        <a:p>
          <a:endParaRPr lang="ru-RU"/>
        </a:p>
      </dgm:t>
    </dgm:pt>
    <dgm:pt modelId="{20249C71-8921-4BF0-A47A-4A17F36B663E}" type="pres">
      <dgm:prSet presAssocID="{518DBA8B-42F9-45B9-AC6B-B3F599EE6211}" presName="child3" presStyleLbl="bgAcc1" presStyleIdx="2" presStyleCnt="4" custScaleY="115651"/>
      <dgm:spPr/>
      <dgm:t>
        <a:bodyPr/>
        <a:lstStyle/>
        <a:p>
          <a:endParaRPr lang="ru-RU"/>
        </a:p>
      </dgm:t>
    </dgm:pt>
    <dgm:pt modelId="{84DB9704-60D6-4FC6-A4D0-696ADD639E40}" type="pres">
      <dgm:prSet presAssocID="{518DBA8B-42F9-45B9-AC6B-B3F599EE621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5930-CA01-4243-9741-18B22BE48E6B}" type="pres">
      <dgm:prSet presAssocID="{518DBA8B-42F9-45B9-AC6B-B3F599EE6211}" presName="child4group" presStyleCnt="0"/>
      <dgm:spPr/>
      <dgm:t>
        <a:bodyPr/>
        <a:lstStyle/>
        <a:p>
          <a:endParaRPr lang="ru-RU"/>
        </a:p>
      </dgm:t>
    </dgm:pt>
    <dgm:pt modelId="{7BA9E3EB-0E2D-4DE4-AA48-C29B4B7E7C03}" type="pres">
      <dgm:prSet presAssocID="{518DBA8B-42F9-45B9-AC6B-B3F599EE6211}" presName="child4" presStyleLbl="bgAcc1" presStyleIdx="3" presStyleCnt="4" custScaleX="115235" custScaleY="117337"/>
      <dgm:spPr/>
      <dgm:t>
        <a:bodyPr/>
        <a:lstStyle/>
        <a:p>
          <a:endParaRPr lang="ru-RU"/>
        </a:p>
      </dgm:t>
    </dgm:pt>
    <dgm:pt modelId="{457790E6-EF4B-4D98-A845-6247E1CBCF8A}" type="pres">
      <dgm:prSet presAssocID="{518DBA8B-42F9-45B9-AC6B-B3F599EE621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AE003-650C-4A57-8494-E70F5581F61B}" type="pres">
      <dgm:prSet presAssocID="{518DBA8B-42F9-45B9-AC6B-B3F599EE6211}" presName="childPlaceholder" presStyleCnt="0"/>
      <dgm:spPr/>
      <dgm:t>
        <a:bodyPr/>
        <a:lstStyle/>
        <a:p>
          <a:endParaRPr lang="ru-RU"/>
        </a:p>
      </dgm:t>
    </dgm:pt>
    <dgm:pt modelId="{169B897E-0312-44F4-B5C8-0A0F28D28DBE}" type="pres">
      <dgm:prSet presAssocID="{518DBA8B-42F9-45B9-AC6B-B3F599EE6211}" presName="circle" presStyleCnt="0"/>
      <dgm:spPr/>
      <dgm:t>
        <a:bodyPr/>
        <a:lstStyle/>
        <a:p>
          <a:endParaRPr lang="ru-RU"/>
        </a:p>
      </dgm:t>
    </dgm:pt>
    <dgm:pt modelId="{BB391407-429C-48E1-BDA0-6A500EA288A0}" type="pres">
      <dgm:prSet presAssocID="{518DBA8B-42F9-45B9-AC6B-B3F599EE621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9840F-49FB-4F1D-B411-71C7F6F78F5C}" type="pres">
      <dgm:prSet presAssocID="{518DBA8B-42F9-45B9-AC6B-B3F599EE621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F4B61-8D93-48FA-ADF5-031A65347BF4}" type="pres">
      <dgm:prSet presAssocID="{518DBA8B-42F9-45B9-AC6B-B3F599EE621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E8DE-384C-4AA1-8429-655E32BA51A3}" type="pres">
      <dgm:prSet presAssocID="{518DBA8B-42F9-45B9-AC6B-B3F599EE621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3401D-04ED-4504-B960-BD24FBB5C585}" type="pres">
      <dgm:prSet presAssocID="{518DBA8B-42F9-45B9-AC6B-B3F599EE6211}" presName="quadrantPlaceholder" presStyleCnt="0"/>
      <dgm:spPr/>
      <dgm:t>
        <a:bodyPr/>
        <a:lstStyle/>
        <a:p>
          <a:endParaRPr lang="ru-RU"/>
        </a:p>
      </dgm:t>
    </dgm:pt>
    <dgm:pt modelId="{467C3900-1E00-46DD-86D7-2D17B1868EA9}" type="pres">
      <dgm:prSet presAssocID="{518DBA8B-42F9-45B9-AC6B-B3F599EE6211}" presName="center1" presStyleLbl="fgShp" presStyleIdx="0" presStyleCnt="2" custAng="5400000" custFlipVert="1" custScaleY="87620" custLinFactX="200000" custLinFactY="-100000" custLinFactNeighborX="293843" custLinFactNeighborY="-159798"/>
      <dgm:spPr>
        <a:prstGeom prst="upArrow">
          <a:avLst/>
        </a:prstGeom>
        <a:solidFill>
          <a:schemeClr val="bg1">
            <a:alpha val="0"/>
          </a:schemeClr>
        </a:solidFill>
      </dgm:spPr>
      <dgm:t>
        <a:bodyPr/>
        <a:lstStyle/>
        <a:p>
          <a:endParaRPr lang="ru-RU"/>
        </a:p>
      </dgm:t>
    </dgm:pt>
    <dgm:pt modelId="{E3655387-DD56-4C3C-BA5B-907322A399AD}" type="pres">
      <dgm:prSet presAssocID="{518DBA8B-42F9-45B9-AC6B-B3F599EE6211}" presName="center2" presStyleLbl="fgShp" presStyleIdx="1" presStyleCnt="2" custAng="0" custFlipHor="1" custScaleX="132284" custScaleY="116110" custLinFactX="192610" custLinFactNeighborX="200000" custLinFactNeighborY="-35492"/>
      <dgm:spPr>
        <a:prstGeom prst="rightArrow">
          <a:avLst/>
        </a:prstGeom>
      </dgm:spPr>
      <dgm:t>
        <a:bodyPr/>
        <a:lstStyle/>
        <a:p>
          <a:endParaRPr lang="ru-RU"/>
        </a:p>
      </dgm:t>
    </dgm:pt>
  </dgm:ptLst>
  <dgm:cxnLst>
    <dgm:cxn modelId="{18C8D9BD-6C2A-4D27-B1E7-91B6DCAC4186}" srcId="{36887DAC-F591-4E03-9B5F-3EDB2FFC123E}" destId="{3BAC8B92-29B5-4B5B-9213-727CEFFB11C0}" srcOrd="2" destOrd="0" parTransId="{F3B0488A-94B7-4F15-9CEB-2D19064947A5}" sibTransId="{69368CAE-82A9-48D6-AF1D-1BD628856049}"/>
    <dgm:cxn modelId="{08BD0F6B-F104-40DF-BA43-E3AD26F3CE21}" type="presOf" srcId="{2F46B5D2-8489-4D1C-ADCA-253CD9AC39B8}" destId="{20249C71-8921-4BF0-A47A-4A17F36B663E}" srcOrd="0" destOrd="4" presId="urn:microsoft.com/office/officeart/2005/8/layout/cycle4"/>
    <dgm:cxn modelId="{5D35BC8C-7C83-44C8-8430-2B886FF56E25}" type="presOf" srcId="{ECFBCC07-F7DE-4A7E-9922-9EB95459495D}" destId="{F0DD6CC9-4370-4710-B3EB-ED4492B635AE}" srcOrd="1" destOrd="1" presId="urn:microsoft.com/office/officeart/2005/8/layout/cycle4"/>
    <dgm:cxn modelId="{F10473CE-C0DC-4987-A4AD-AA5CF71D76FA}" srcId="{1BE50730-A0B2-4171-AB61-8CD4C62E6292}" destId="{5E1245CF-2E35-4B5A-B9E8-55742E2F490E}" srcOrd="3" destOrd="0" parTransId="{AFD90842-8230-46B2-821B-2C58665C42CD}" sibTransId="{2805FFD9-F763-4833-901B-D144D2E4BFC5}"/>
    <dgm:cxn modelId="{31B06E86-20BF-4283-8056-337F1C60A14E}" type="presOf" srcId="{5E1245CF-2E35-4B5A-B9E8-55742E2F490E}" destId="{84DB9704-60D6-4FC6-A4D0-696ADD639E40}" srcOrd="1" destOrd="3" presId="urn:microsoft.com/office/officeart/2005/8/layout/cycle4"/>
    <dgm:cxn modelId="{CA125B3F-9C2F-4772-95A0-62B0CDB3E7D7}" type="presOf" srcId="{C140AB5D-8713-447F-A14B-CA008329FF54}" destId="{457790E6-EF4B-4D98-A845-6247E1CBCF8A}" srcOrd="1" destOrd="0" presId="urn:microsoft.com/office/officeart/2005/8/layout/cycle4"/>
    <dgm:cxn modelId="{0A7483F0-0BF4-4435-B85F-CD58F3E9B64D}" srcId="{36887DAC-F591-4E03-9B5F-3EDB2FFC123E}" destId="{525D5CA5-F82F-4B3F-AA4C-13292EC5BD65}" srcOrd="1" destOrd="0" parTransId="{376A0835-552C-491A-9599-C6D3D3B8A56B}" sibTransId="{B703C7E1-F0E6-422B-B08A-4F9A32B1F1D6}"/>
    <dgm:cxn modelId="{3E9408AB-ECB5-47CA-BF25-087EA3BB929C}" type="presOf" srcId="{A4909A2C-1269-4FB4-B81F-3E97B96EBFAE}" destId="{84DB9704-60D6-4FC6-A4D0-696ADD639E40}" srcOrd="1" destOrd="2" presId="urn:microsoft.com/office/officeart/2005/8/layout/cycle4"/>
    <dgm:cxn modelId="{DB1EA411-3BEE-4D9F-8FA0-4BA5109EEB24}" srcId="{518DBA8B-42F9-45B9-AC6B-B3F599EE6211}" destId="{1BE50730-A0B2-4171-AB61-8CD4C62E6292}" srcOrd="2" destOrd="0" parTransId="{105330C0-89A1-4DE3-8D09-B2C9EF87516A}" sibTransId="{86F366F2-EB6E-4344-B52B-E8B45A78142C}"/>
    <dgm:cxn modelId="{F9517CBB-E246-4CB3-8102-71AF3CE09680}" srcId="{49666013-3A5A-4809-9C84-8C4714269F55}" destId="{3CA2C70B-1F85-487D-9328-A87A47CC338C}" srcOrd="0" destOrd="0" parTransId="{F741C8BB-8070-464C-852E-5B4921930794}" sibTransId="{5B913709-74FC-4376-8BB2-F9185BA46D97}"/>
    <dgm:cxn modelId="{2772838E-E520-4FBA-B884-59410E1895B6}" type="presOf" srcId="{394AEF63-37E5-4722-80F5-A5F6EE7B45A3}" destId="{84DB9704-60D6-4FC6-A4D0-696ADD639E40}" srcOrd="1" destOrd="1" presId="urn:microsoft.com/office/officeart/2005/8/layout/cycle4"/>
    <dgm:cxn modelId="{73E19286-8FCA-4660-929F-C43A5AF2D225}" type="presOf" srcId="{0611801E-9AA8-400C-A9A1-733CFCAD859C}" destId="{84DB9704-60D6-4FC6-A4D0-696ADD639E40}" srcOrd="1" destOrd="0" presId="urn:microsoft.com/office/officeart/2005/8/layout/cycle4"/>
    <dgm:cxn modelId="{778A7307-7242-47EA-8F95-D608AA29FA34}" srcId="{49666013-3A5A-4809-9C84-8C4714269F55}" destId="{ECFBCC07-F7DE-4A7E-9922-9EB95459495D}" srcOrd="1" destOrd="0" parTransId="{9C62E0D9-0F7E-4CAF-8326-09FF5518BB48}" sibTransId="{6F64409A-9F60-4C21-8E10-00AEEDFB940B}"/>
    <dgm:cxn modelId="{B1712CF1-BADD-4E01-96D5-3B15AFABA6F0}" type="presOf" srcId="{3BAC8B92-29B5-4B5B-9213-727CEFFB11C0}" destId="{457790E6-EF4B-4D98-A845-6247E1CBCF8A}" srcOrd="1" destOrd="2" presId="urn:microsoft.com/office/officeart/2005/8/layout/cycle4"/>
    <dgm:cxn modelId="{FC1703F2-47FF-47AB-9FBC-9EBBBC664FC9}" type="presOf" srcId="{3BAC8B92-29B5-4B5B-9213-727CEFFB11C0}" destId="{7BA9E3EB-0E2D-4DE4-AA48-C29B4B7E7C03}" srcOrd="0" destOrd="2" presId="urn:microsoft.com/office/officeart/2005/8/layout/cycle4"/>
    <dgm:cxn modelId="{970B1894-6DBF-455D-BADD-3332E55A2C04}" srcId="{1BE50730-A0B2-4171-AB61-8CD4C62E6292}" destId="{0611801E-9AA8-400C-A9A1-733CFCAD859C}" srcOrd="0" destOrd="0" parTransId="{05EF7C79-F841-4A1E-8E87-EA08B3B07637}" sibTransId="{E46D3076-62E1-4189-A2EC-9599DD58581B}"/>
    <dgm:cxn modelId="{0E471B9B-60EA-4751-913C-1B5D4A93664C}" srcId="{518DBA8B-42F9-45B9-AC6B-B3F599EE6211}" destId="{3CD2F2EA-D9B9-4B01-8671-259EC09F0578}" srcOrd="0" destOrd="0" parTransId="{7118DAD1-F61E-4306-A1BE-15C835E9F44A}" sibTransId="{4928A718-FFBF-4176-BDA6-A177AFA3F191}"/>
    <dgm:cxn modelId="{ECF6E565-FCD8-44E8-ABD9-8AF30CB5B36E}" type="presOf" srcId="{49666013-3A5A-4809-9C84-8C4714269F55}" destId="{DF09840F-49FB-4F1D-B411-71C7F6F78F5C}" srcOrd="0" destOrd="0" presId="urn:microsoft.com/office/officeart/2005/8/layout/cycle4"/>
    <dgm:cxn modelId="{FC5911C9-40F2-4E30-BCCA-B103800387D5}" srcId="{518DBA8B-42F9-45B9-AC6B-B3F599EE6211}" destId="{36887DAC-F591-4E03-9B5F-3EDB2FFC123E}" srcOrd="3" destOrd="0" parTransId="{7ACE0280-B767-4C15-BADE-C57F6935441B}" sibTransId="{EB7438D1-4FF5-4F3C-B501-A6F92EB7BC46}"/>
    <dgm:cxn modelId="{E72764F3-40F9-474D-8798-6E9CB93EB438}" type="presOf" srcId="{CB112B26-2DEA-4A6A-8148-AE3EF9B47151}" destId="{9A6747D4-3B16-43E7-8B63-FB9938BBD059}" srcOrd="0" destOrd="0" presId="urn:microsoft.com/office/officeart/2005/8/layout/cycle4"/>
    <dgm:cxn modelId="{7A9F3DDF-7C3D-40B6-9F57-71A51B384211}" srcId="{3CD2F2EA-D9B9-4B01-8671-259EC09F0578}" destId="{CB112B26-2DEA-4A6A-8148-AE3EF9B47151}" srcOrd="0" destOrd="0" parTransId="{72B85305-409B-4BB9-A073-1C112A8602A1}" sibTransId="{C6A9389A-196B-40CD-84E8-3B764634BAB2}"/>
    <dgm:cxn modelId="{F5EA4CE9-DF8B-43AE-9590-1972B34FA297}" type="presOf" srcId="{525D5CA5-F82F-4B3F-AA4C-13292EC5BD65}" destId="{7BA9E3EB-0E2D-4DE4-AA48-C29B4B7E7C03}" srcOrd="0" destOrd="1" presId="urn:microsoft.com/office/officeart/2005/8/layout/cycle4"/>
    <dgm:cxn modelId="{1F5D3765-C9B7-4D6A-9876-A62A269527F2}" type="presOf" srcId="{3CD2F2EA-D9B9-4B01-8671-259EC09F0578}" destId="{BB391407-429C-48E1-BDA0-6A500EA288A0}" srcOrd="0" destOrd="0" presId="urn:microsoft.com/office/officeart/2005/8/layout/cycle4"/>
    <dgm:cxn modelId="{1F1A6672-DDBE-4E91-9242-2F59A703944D}" type="presOf" srcId="{0611801E-9AA8-400C-A9A1-733CFCAD859C}" destId="{20249C71-8921-4BF0-A47A-4A17F36B663E}" srcOrd="0" destOrd="0" presId="urn:microsoft.com/office/officeart/2005/8/layout/cycle4"/>
    <dgm:cxn modelId="{06843E39-1546-46CD-B367-48A0822B514D}" type="presOf" srcId="{12F91180-6E6D-43DB-B894-5255AB65AA1B}" destId="{672BFD64-703B-415C-A9A0-E994F516B18E}" srcOrd="1" destOrd="1" presId="urn:microsoft.com/office/officeart/2005/8/layout/cycle4"/>
    <dgm:cxn modelId="{0A5E9870-E389-4630-938B-6C1F1477E97C}" srcId="{1BE50730-A0B2-4171-AB61-8CD4C62E6292}" destId="{394AEF63-37E5-4722-80F5-A5F6EE7B45A3}" srcOrd="1" destOrd="0" parTransId="{46208E53-E77D-493F-A80C-FE24B7993FCC}" sibTransId="{3D8CD202-B39D-4985-9970-ACB0EF2BC44C}"/>
    <dgm:cxn modelId="{D46CE490-8154-44E5-8A7C-C9BCC439CE73}" type="presOf" srcId="{CB112B26-2DEA-4A6A-8148-AE3EF9B47151}" destId="{672BFD64-703B-415C-A9A0-E994F516B18E}" srcOrd="1" destOrd="0" presId="urn:microsoft.com/office/officeart/2005/8/layout/cycle4"/>
    <dgm:cxn modelId="{B87A2CF7-A9B1-4CD2-8732-75BCBD7FDCEE}" srcId="{518DBA8B-42F9-45B9-AC6B-B3F599EE6211}" destId="{49666013-3A5A-4809-9C84-8C4714269F55}" srcOrd="1" destOrd="0" parTransId="{8F6C678D-DB7D-48B9-8D73-4D33A8B7A912}" sibTransId="{DAF8E5B6-3F2F-4470-B353-56A956D7D155}"/>
    <dgm:cxn modelId="{AE46749B-DF9F-4677-AD63-3125A3BF9EF6}" type="presOf" srcId="{021F421B-E3F8-4A20-BEF6-C42346F7B876}" destId="{672BFD64-703B-415C-A9A0-E994F516B18E}" srcOrd="1" destOrd="2" presId="urn:microsoft.com/office/officeart/2005/8/layout/cycle4"/>
    <dgm:cxn modelId="{4F2FA1DC-25C4-46E2-9776-5B44DC5D3623}" srcId="{1BE50730-A0B2-4171-AB61-8CD4C62E6292}" destId="{2F46B5D2-8489-4D1C-ADCA-253CD9AC39B8}" srcOrd="4" destOrd="0" parTransId="{6BFE71D8-2C63-42CC-B9E4-240D8C6AB410}" sibTransId="{79085540-ED9B-4FC7-960F-21472776146A}"/>
    <dgm:cxn modelId="{A335B8AC-BC85-4414-AA02-DCDCAC633B06}" type="presOf" srcId="{C140AB5D-8713-447F-A14B-CA008329FF54}" destId="{7BA9E3EB-0E2D-4DE4-AA48-C29B4B7E7C03}" srcOrd="0" destOrd="0" presId="urn:microsoft.com/office/officeart/2005/8/layout/cycle4"/>
    <dgm:cxn modelId="{44ED1A1E-96C5-4F9F-97F8-D178CF56AF8D}" srcId="{3CD2F2EA-D9B9-4B01-8671-259EC09F0578}" destId="{021F421B-E3F8-4A20-BEF6-C42346F7B876}" srcOrd="2" destOrd="0" parTransId="{C885A90B-C9C7-49E8-A8CD-BBBEA96AC331}" sibTransId="{E20684DB-22B9-4EE0-87D7-F6DAFA61C78E}"/>
    <dgm:cxn modelId="{00E1B305-F349-4FB9-AE15-B4AF6F9A1794}" type="presOf" srcId="{A4909A2C-1269-4FB4-B81F-3E97B96EBFAE}" destId="{20249C71-8921-4BF0-A47A-4A17F36B663E}" srcOrd="0" destOrd="2" presId="urn:microsoft.com/office/officeart/2005/8/layout/cycle4"/>
    <dgm:cxn modelId="{B2735D08-50A0-43C8-B82F-C6AF0040849F}" type="presOf" srcId="{5E1245CF-2E35-4B5A-B9E8-55742E2F490E}" destId="{20249C71-8921-4BF0-A47A-4A17F36B663E}" srcOrd="0" destOrd="3" presId="urn:microsoft.com/office/officeart/2005/8/layout/cycle4"/>
    <dgm:cxn modelId="{E2542882-1D91-43AA-BFE8-E5D63A1CCA00}" type="presOf" srcId="{3CA2C70B-1F85-487D-9328-A87A47CC338C}" destId="{F0DD6CC9-4370-4710-B3EB-ED4492B635AE}" srcOrd="1" destOrd="0" presId="urn:microsoft.com/office/officeart/2005/8/layout/cycle4"/>
    <dgm:cxn modelId="{1324A03C-01D2-4877-BF7B-864F2321BED2}" type="presOf" srcId="{3CA2C70B-1F85-487D-9328-A87A47CC338C}" destId="{51857B1C-D2A5-468D-94E7-0AAABBD89EF0}" srcOrd="0" destOrd="0" presId="urn:microsoft.com/office/officeart/2005/8/layout/cycle4"/>
    <dgm:cxn modelId="{2BCAEE2E-DD6E-460E-9BE5-E7951D6A7B67}" srcId="{36887DAC-F591-4E03-9B5F-3EDB2FFC123E}" destId="{C140AB5D-8713-447F-A14B-CA008329FF54}" srcOrd="0" destOrd="0" parTransId="{E25125DF-8A9F-46E7-931A-DBD84D042F6C}" sibTransId="{F799A405-1500-4E29-A3C4-ED32C153E0D9}"/>
    <dgm:cxn modelId="{1398C335-FFC2-4191-AC6C-AFF899B487C9}" type="presOf" srcId="{36887DAC-F591-4E03-9B5F-3EDB2FFC123E}" destId="{FE09E8DE-384C-4AA1-8429-655E32BA51A3}" srcOrd="0" destOrd="0" presId="urn:microsoft.com/office/officeart/2005/8/layout/cycle4"/>
    <dgm:cxn modelId="{61AFCBE3-7968-41FD-AF04-453A192A9650}" type="presOf" srcId="{518DBA8B-42F9-45B9-AC6B-B3F599EE6211}" destId="{E8D1378E-E717-4B0E-B351-A1023EFE9CE1}" srcOrd="0" destOrd="0" presId="urn:microsoft.com/office/officeart/2005/8/layout/cycle4"/>
    <dgm:cxn modelId="{ADAD22EA-8A33-4EED-85B6-C7EDB0719EA6}" type="presOf" srcId="{12F91180-6E6D-43DB-B894-5255AB65AA1B}" destId="{9A6747D4-3B16-43E7-8B63-FB9938BBD059}" srcOrd="0" destOrd="1" presId="urn:microsoft.com/office/officeart/2005/8/layout/cycle4"/>
    <dgm:cxn modelId="{5A3DB3CD-6556-48F5-979C-1AF837305050}" srcId="{3CD2F2EA-D9B9-4B01-8671-259EC09F0578}" destId="{12F91180-6E6D-43DB-B894-5255AB65AA1B}" srcOrd="1" destOrd="0" parTransId="{213B3342-3AEE-4EFB-BD0F-BAC7DBD222C9}" sibTransId="{4FECB164-D169-4D34-9A70-46D37192426E}"/>
    <dgm:cxn modelId="{38269848-B14A-4D30-A1A0-6930053A1B75}" type="presOf" srcId="{1BE50730-A0B2-4171-AB61-8CD4C62E6292}" destId="{572F4B61-8D93-48FA-ADF5-031A65347BF4}" srcOrd="0" destOrd="0" presId="urn:microsoft.com/office/officeart/2005/8/layout/cycle4"/>
    <dgm:cxn modelId="{D3285AF9-4B72-4437-AAA2-E4183D7C5713}" type="presOf" srcId="{525D5CA5-F82F-4B3F-AA4C-13292EC5BD65}" destId="{457790E6-EF4B-4D98-A845-6247E1CBCF8A}" srcOrd="1" destOrd="1" presId="urn:microsoft.com/office/officeart/2005/8/layout/cycle4"/>
    <dgm:cxn modelId="{525C7536-F46A-45C4-A9F4-788ED5FC13EC}" type="presOf" srcId="{021F421B-E3F8-4A20-BEF6-C42346F7B876}" destId="{9A6747D4-3B16-43E7-8B63-FB9938BBD059}" srcOrd="0" destOrd="2" presId="urn:microsoft.com/office/officeart/2005/8/layout/cycle4"/>
    <dgm:cxn modelId="{1FAA18E2-8131-4C1C-A5C1-9D99042D266F}" type="presOf" srcId="{394AEF63-37E5-4722-80F5-A5F6EE7B45A3}" destId="{20249C71-8921-4BF0-A47A-4A17F36B663E}" srcOrd="0" destOrd="1" presId="urn:microsoft.com/office/officeart/2005/8/layout/cycle4"/>
    <dgm:cxn modelId="{E076B16A-D0B6-430B-9E0B-A711401EA281}" type="presOf" srcId="{ECFBCC07-F7DE-4A7E-9922-9EB95459495D}" destId="{51857B1C-D2A5-468D-94E7-0AAABBD89EF0}" srcOrd="0" destOrd="1" presId="urn:microsoft.com/office/officeart/2005/8/layout/cycle4"/>
    <dgm:cxn modelId="{E96031F5-974E-41EC-B417-F08C050414ED}" srcId="{1BE50730-A0B2-4171-AB61-8CD4C62E6292}" destId="{A4909A2C-1269-4FB4-B81F-3E97B96EBFAE}" srcOrd="2" destOrd="0" parTransId="{481FE49F-BB82-4C6B-A9B0-986827446C54}" sibTransId="{0630F306-63B5-43CA-B26A-B11A70F91259}"/>
    <dgm:cxn modelId="{1BB30060-3DBB-46A1-AF49-E04A4107D818}" type="presOf" srcId="{2F46B5D2-8489-4D1C-ADCA-253CD9AC39B8}" destId="{84DB9704-60D6-4FC6-A4D0-696ADD639E40}" srcOrd="1" destOrd="4" presId="urn:microsoft.com/office/officeart/2005/8/layout/cycle4"/>
    <dgm:cxn modelId="{51C8D5E7-2215-4EDA-85AA-FBDE75CC8223}" type="presParOf" srcId="{E8D1378E-E717-4B0E-B351-A1023EFE9CE1}" destId="{AF92A48E-402A-46F8-875F-DCA88D72A59E}" srcOrd="0" destOrd="0" presId="urn:microsoft.com/office/officeart/2005/8/layout/cycle4"/>
    <dgm:cxn modelId="{D935E66A-629B-472A-86EA-760374624558}" type="presParOf" srcId="{AF92A48E-402A-46F8-875F-DCA88D72A59E}" destId="{F04E7B60-D497-4C84-A384-65F8CCA883AA}" srcOrd="0" destOrd="0" presId="urn:microsoft.com/office/officeart/2005/8/layout/cycle4"/>
    <dgm:cxn modelId="{D173224A-8DA1-4160-AF2C-90DA979DB497}" type="presParOf" srcId="{F04E7B60-D497-4C84-A384-65F8CCA883AA}" destId="{9A6747D4-3B16-43E7-8B63-FB9938BBD059}" srcOrd="0" destOrd="0" presId="urn:microsoft.com/office/officeart/2005/8/layout/cycle4"/>
    <dgm:cxn modelId="{13C9E500-6A28-4A4F-AFD0-AF9BE4DA1641}" type="presParOf" srcId="{F04E7B60-D497-4C84-A384-65F8CCA883AA}" destId="{672BFD64-703B-415C-A9A0-E994F516B18E}" srcOrd="1" destOrd="0" presId="urn:microsoft.com/office/officeart/2005/8/layout/cycle4"/>
    <dgm:cxn modelId="{B5AC968D-907B-4E65-8D5E-E30FA8FD8AEA}" type="presParOf" srcId="{AF92A48E-402A-46F8-875F-DCA88D72A59E}" destId="{4E027D40-32A8-4F50-ABA9-1B5F8FC9346B}" srcOrd="1" destOrd="0" presId="urn:microsoft.com/office/officeart/2005/8/layout/cycle4"/>
    <dgm:cxn modelId="{05009508-D742-4EC6-91C4-F70AE9BE80FC}" type="presParOf" srcId="{4E027D40-32A8-4F50-ABA9-1B5F8FC9346B}" destId="{51857B1C-D2A5-468D-94E7-0AAABBD89EF0}" srcOrd="0" destOrd="0" presId="urn:microsoft.com/office/officeart/2005/8/layout/cycle4"/>
    <dgm:cxn modelId="{D447DA90-A9D7-4F4F-B6CD-09B678EF734C}" type="presParOf" srcId="{4E027D40-32A8-4F50-ABA9-1B5F8FC9346B}" destId="{F0DD6CC9-4370-4710-B3EB-ED4492B635AE}" srcOrd="1" destOrd="0" presId="urn:microsoft.com/office/officeart/2005/8/layout/cycle4"/>
    <dgm:cxn modelId="{6E1BB439-78AF-4D1E-B26A-9224EAF50275}" type="presParOf" srcId="{AF92A48E-402A-46F8-875F-DCA88D72A59E}" destId="{A09DC7B6-27B9-4EA3-8668-F005D8E4F357}" srcOrd="2" destOrd="0" presId="urn:microsoft.com/office/officeart/2005/8/layout/cycle4"/>
    <dgm:cxn modelId="{96444FF2-10CA-444B-A5DF-F62522631950}" type="presParOf" srcId="{A09DC7B6-27B9-4EA3-8668-F005D8E4F357}" destId="{20249C71-8921-4BF0-A47A-4A17F36B663E}" srcOrd="0" destOrd="0" presId="urn:microsoft.com/office/officeart/2005/8/layout/cycle4"/>
    <dgm:cxn modelId="{9C8DD85A-D1C8-45D4-BB5E-32A7E7A8EA55}" type="presParOf" srcId="{A09DC7B6-27B9-4EA3-8668-F005D8E4F357}" destId="{84DB9704-60D6-4FC6-A4D0-696ADD639E40}" srcOrd="1" destOrd="0" presId="urn:microsoft.com/office/officeart/2005/8/layout/cycle4"/>
    <dgm:cxn modelId="{76808695-282E-4A06-B38D-0A180A9E3141}" type="presParOf" srcId="{AF92A48E-402A-46F8-875F-DCA88D72A59E}" destId="{66BD5930-CA01-4243-9741-18B22BE48E6B}" srcOrd="3" destOrd="0" presId="urn:microsoft.com/office/officeart/2005/8/layout/cycle4"/>
    <dgm:cxn modelId="{06656BBC-897C-4010-A840-788883619D46}" type="presParOf" srcId="{66BD5930-CA01-4243-9741-18B22BE48E6B}" destId="{7BA9E3EB-0E2D-4DE4-AA48-C29B4B7E7C03}" srcOrd="0" destOrd="0" presId="urn:microsoft.com/office/officeart/2005/8/layout/cycle4"/>
    <dgm:cxn modelId="{BE5A83E6-B3C5-4F1E-A9B5-1D48008A8407}" type="presParOf" srcId="{66BD5930-CA01-4243-9741-18B22BE48E6B}" destId="{457790E6-EF4B-4D98-A845-6247E1CBCF8A}" srcOrd="1" destOrd="0" presId="urn:microsoft.com/office/officeart/2005/8/layout/cycle4"/>
    <dgm:cxn modelId="{8B5663C0-A599-4159-BB83-AB2D881261A7}" type="presParOf" srcId="{AF92A48E-402A-46F8-875F-DCA88D72A59E}" destId="{AF5AE003-650C-4A57-8494-E70F5581F61B}" srcOrd="4" destOrd="0" presId="urn:microsoft.com/office/officeart/2005/8/layout/cycle4"/>
    <dgm:cxn modelId="{DE4BFBA8-453C-4D10-A9D4-01F2A34F0E3C}" type="presParOf" srcId="{E8D1378E-E717-4B0E-B351-A1023EFE9CE1}" destId="{169B897E-0312-44F4-B5C8-0A0F28D28DBE}" srcOrd="1" destOrd="0" presId="urn:microsoft.com/office/officeart/2005/8/layout/cycle4"/>
    <dgm:cxn modelId="{310F9C64-CB31-4E7C-A65B-5F7481C0C4F4}" type="presParOf" srcId="{169B897E-0312-44F4-B5C8-0A0F28D28DBE}" destId="{BB391407-429C-48E1-BDA0-6A500EA288A0}" srcOrd="0" destOrd="0" presId="urn:microsoft.com/office/officeart/2005/8/layout/cycle4"/>
    <dgm:cxn modelId="{6970B4B0-7D8E-4507-94D3-CE826457695F}" type="presParOf" srcId="{169B897E-0312-44F4-B5C8-0A0F28D28DBE}" destId="{DF09840F-49FB-4F1D-B411-71C7F6F78F5C}" srcOrd="1" destOrd="0" presId="urn:microsoft.com/office/officeart/2005/8/layout/cycle4"/>
    <dgm:cxn modelId="{48201E09-FE85-4D6D-B488-1D5B126699D7}" type="presParOf" srcId="{169B897E-0312-44F4-B5C8-0A0F28D28DBE}" destId="{572F4B61-8D93-48FA-ADF5-031A65347BF4}" srcOrd="2" destOrd="0" presId="urn:microsoft.com/office/officeart/2005/8/layout/cycle4"/>
    <dgm:cxn modelId="{4E1FDE6F-C4C6-4206-8E39-B028E1FDBD4F}" type="presParOf" srcId="{169B897E-0312-44F4-B5C8-0A0F28D28DBE}" destId="{FE09E8DE-384C-4AA1-8429-655E32BA51A3}" srcOrd="3" destOrd="0" presId="urn:microsoft.com/office/officeart/2005/8/layout/cycle4"/>
    <dgm:cxn modelId="{4806D106-6C54-4F7C-B48B-78A130F5FE82}" type="presParOf" srcId="{169B897E-0312-44F4-B5C8-0A0F28D28DBE}" destId="{8B83401D-04ED-4504-B960-BD24FBB5C585}" srcOrd="4" destOrd="0" presId="urn:microsoft.com/office/officeart/2005/8/layout/cycle4"/>
    <dgm:cxn modelId="{43AC3444-E827-4986-B2B9-F7214D706959}" type="presParOf" srcId="{E8D1378E-E717-4B0E-B351-A1023EFE9CE1}" destId="{467C3900-1E00-46DD-86D7-2D17B1868EA9}" srcOrd="2" destOrd="0" presId="urn:microsoft.com/office/officeart/2005/8/layout/cycle4"/>
    <dgm:cxn modelId="{236F3B71-05DE-4F9C-9B59-A4E8C416A2D6}" type="presParOf" srcId="{E8D1378E-E717-4B0E-B351-A1023EFE9CE1}" destId="{E3655387-DD56-4C3C-BA5B-907322A399A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007F19-4111-4A27-B43F-C3E514265C5F}" type="doc">
      <dgm:prSet loTypeId="urn:microsoft.com/office/officeart/2005/8/layout/hierarchy1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F3FC6E7-8562-4C55-85D5-B3455C5A2DA4}">
      <dgm:prSet phldrT="[Текст]"/>
      <dgm:spPr/>
      <dgm:t>
        <a:bodyPr/>
        <a:lstStyle/>
        <a:p>
          <a:r>
            <a:rPr lang="ru-RU" dirty="0" smtClean="0"/>
            <a:t>Услуги                 в электронном виде</a:t>
          </a:r>
          <a:endParaRPr lang="ru-RU" dirty="0"/>
        </a:p>
      </dgm:t>
    </dgm:pt>
    <dgm:pt modelId="{483A6FA5-1B65-40DD-8D14-24B53D28A64B}" type="parTrans" cxnId="{D02D21C1-DD22-41B6-A86B-11386FB21412}">
      <dgm:prSet/>
      <dgm:spPr/>
      <dgm:t>
        <a:bodyPr/>
        <a:lstStyle/>
        <a:p>
          <a:endParaRPr lang="ru-RU"/>
        </a:p>
      </dgm:t>
    </dgm:pt>
    <dgm:pt modelId="{6596B460-6AA4-423C-924E-32B8508408BC}" type="sibTrans" cxnId="{D02D21C1-DD22-41B6-A86B-11386FB21412}">
      <dgm:prSet/>
      <dgm:spPr/>
      <dgm:t>
        <a:bodyPr/>
        <a:lstStyle/>
        <a:p>
          <a:endParaRPr lang="ru-RU"/>
        </a:p>
      </dgm:t>
    </dgm:pt>
    <dgm:pt modelId="{6BE712D1-CE19-4054-9080-419706CC985F}">
      <dgm:prSet phldrT="[Текст]"/>
      <dgm:spPr/>
      <dgm:t>
        <a:bodyPr/>
        <a:lstStyle/>
        <a:p>
          <a:r>
            <a:rPr lang="ru-RU" dirty="0" smtClean="0"/>
            <a:t>56 государственных услуг </a:t>
          </a:r>
          <a:endParaRPr lang="ru-RU" dirty="0"/>
        </a:p>
      </dgm:t>
    </dgm:pt>
    <dgm:pt modelId="{E2B6C88E-349C-4547-98C5-A39ED3E9085F}" type="parTrans" cxnId="{E3A3F526-42E3-4394-9BAB-AC2122DBE625}">
      <dgm:prSet/>
      <dgm:spPr/>
      <dgm:t>
        <a:bodyPr/>
        <a:lstStyle/>
        <a:p>
          <a:endParaRPr lang="ru-RU"/>
        </a:p>
      </dgm:t>
    </dgm:pt>
    <dgm:pt modelId="{DB2A25F2-37F2-49BD-9642-57C62C717551}" type="sibTrans" cxnId="{E3A3F526-42E3-4394-9BAB-AC2122DBE625}">
      <dgm:prSet/>
      <dgm:spPr/>
      <dgm:t>
        <a:bodyPr/>
        <a:lstStyle/>
        <a:p>
          <a:endParaRPr lang="ru-RU"/>
        </a:p>
      </dgm:t>
    </dgm:pt>
    <dgm:pt modelId="{C7D337DE-8E72-43D3-AE1B-5C835CCBC0A5}">
      <dgm:prSet phldrT="[Текст]"/>
      <dgm:spPr/>
      <dgm:t>
        <a:bodyPr/>
        <a:lstStyle/>
        <a:p>
          <a:r>
            <a:rPr lang="ru-RU" dirty="0" smtClean="0"/>
            <a:t>47 муниципальных услуг </a:t>
          </a:r>
          <a:endParaRPr lang="ru-RU" dirty="0"/>
        </a:p>
      </dgm:t>
    </dgm:pt>
    <dgm:pt modelId="{B98AE5D7-B66D-463D-A94C-3452984161CF}" type="parTrans" cxnId="{78B63DDC-88AC-43F6-B870-FCC25FD0AF65}">
      <dgm:prSet/>
      <dgm:spPr/>
      <dgm:t>
        <a:bodyPr/>
        <a:lstStyle/>
        <a:p>
          <a:endParaRPr lang="ru-RU"/>
        </a:p>
      </dgm:t>
    </dgm:pt>
    <dgm:pt modelId="{332767AF-982D-4227-BCCE-A8F0FD2AEB20}" type="sibTrans" cxnId="{78B63DDC-88AC-43F6-B870-FCC25FD0AF65}">
      <dgm:prSet/>
      <dgm:spPr/>
      <dgm:t>
        <a:bodyPr/>
        <a:lstStyle/>
        <a:p>
          <a:endParaRPr lang="ru-RU"/>
        </a:p>
      </dgm:t>
    </dgm:pt>
    <dgm:pt modelId="{747CA922-8A10-40AC-BFEC-2C3F05B7FE50}">
      <dgm:prSet phldrT="[Текст]"/>
      <dgm:spPr/>
      <dgm:t>
        <a:bodyPr/>
        <a:lstStyle/>
        <a:p>
          <a:r>
            <a:rPr lang="ru-RU" dirty="0" smtClean="0"/>
            <a:t>110 региональных услуг</a:t>
          </a:r>
          <a:endParaRPr lang="ru-RU" dirty="0"/>
        </a:p>
      </dgm:t>
    </dgm:pt>
    <dgm:pt modelId="{1FEF53BC-DF2E-45E1-A710-665A6DD00D22}" type="parTrans" cxnId="{871E5DDA-AE34-4443-8C62-3660D55213CF}">
      <dgm:prSet/>
      <dgm:spPr/>
      <dgm:t>
        <a:bodyPr/>
        <a:lstStyle/>
        <a:p>
          <a:endParaRPr lang="ru-RU"/>
        </a:p>
      </dgm:t>
    </dgm:pt>
    <dgm:pt modelId="{0BC95BA1-57A6-495D-A9D8-52A74F44808A}" type="sibTrans" cxnId="{871E5DDA-AE34-4443-8C62-3660D55213CF}">
      <dgm:prSet/>
      <dgm:spPr/>
      <dgm:t>
        <a:bodyPr/>
        <a:lstStyle/>
        <a:p>
          <a:endParaRPr lang="ru-RU"/>
        </a:p>
      </dgm:t>
    </dgm:pt>
    <dgm:pt modelId="{1160B533-245C-4CD2-B5F9-F10C85AE03C2}">
      <dgm:prSet phldrT="[Текст]"/>
      <dgm:spPr/>
      <dgm:t>
        <a:bodyPr/>
        <a:lstStyle/>
        <a:p>
          <a:r>
            <a:rPr lang="ru-RU" dirty="0" smtClean="0"/>
            <a:t>15 иных услуг</a:t>
          </a:r>
          <a:endParaRPr lang="ru-RU" dirty="0"/>
        </a:p>
      </dgm:t>
    </dgm:pt>
    <dgm:pt modelId="{A1049D99-024E-4916-B8E7-D32179B53A60}" type="parTrans" cxnId="{4CB7EA3F-881F-40DE-8F65-87FA4525CCCE}">
      <dgm:prSet/>
      <dgm:spPr/>
      <dgm:t>
        <a:bodyPr/>
        <a:lstStyle/>
        <a:p>
          <a:endParaRPr lang="ru-RU"/>
        </a:p>
      </dgm:t>
    </dgm:pt>
    <dgm:pt modelId="{73CCCE90-1C0A-4217-A979-C348E0E744DE}" type="sibTrans" cxnId="{4CB7EA3F-881F-40DE-8F65-87FA4525CCCE}">
      <dgm:prSet/>
      <dgm:spPr/>
      <dgm:t>
        <a:bodyPr/>
        <a:lstStyle/>
        <a:p>
          <a:endParaRPr lang="ru-RU"/>
        </a:p>
      </dgm:t>
    </dgm:pt>
    <dgm:pt modelId="{94FF0739-AF47-4FB2-A75F-15E9D5E3B308}" type="pres">
      <dgm:prSet presAssocID="{35007F19-4111-4A27-B43F-C3E514265C5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BCAD2A1-80BB-490B-BE63-575CBFD82BFF}" type="pres">
      <dgm:prSet presAssocID="{2F3FC6E7-8562-4C55-85D5-B3455C5A2DA4}" presName="hierRoot1" presStyleCnt="0"/>
      <dgm:spPr/>
    </dgm:pt>
    <dgm:pt modelId="{91076862-E565-4FF9-BC09-23B96F462D3F}" type="pres">
      <dgm:prSet presAssocID="{2F3FC6E7-8562-4C55-85D5-B3455C5A2DA4}" presName="composite" presStyleCnt="0"/>
      <dgm:spPr/>
    </dgm:pt>
    <dgm:pt modelId="{D47D4843-4ABC-45B0-BD0D-042D764C0607}" type="pres">
      <dgm:prSet presAssocID="{2F3FC6E7-8562-4C55-85D5-B3455C5A2DA4}" presName="background" presStyleLbl="node0" presStyleIdx="0" presStyleCnt="1"/>
      <dgm:spPr/>
    </dgm:pt>
    <dgm:pt modelId="{6E1F057C-4C89-4C55-BBB4-FF02F04CC912}" type="pres">
      <dgm:prSet presAssocID="{2F3FC6E7-8562-4C55-85D5-B3455C5A2DA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A3DC58-55FE-45BE-B1BE-B9CB83E40199}" type="pres">
      <dgm:prSet presAssocID="{2F3FC6E7-8562-4C55-85D5-B3455C5A2DA4}" presName="hierChild2" presStyleCnt="0"/>
      <dgm:spPr/>
    </dgm:pt>
    <dgm:pt modelId="{0A74C46B-90E9-4CEF-BBD4-75BEF3C4A5A9}" type="pres">
      <dgm:prSet presAssocID="{E2B6C88E-349C-4547-98C5-A39ED3E9085F}" presName="Name10" presStyleLbl="parChTrans1D2" presStyleIdx="0" presStyleCnt="4"/>
      <dgm:spPr/>
      <dgm:t>
        <a:bodyPr/>
        <a:lstStyle/>
        <a:p>
          <a:endParaRPr lang="ru-RU"/>
        </a:p>
      </dgm:t>
    </dgm:pt>
    <dgm:pt modelId="{571C37E4-8C49-4E42-8CB0-C4677739F0BC}" type="pres">
      <dgm:prSet presAssocID="{6BE712D1-CE19-4054-9080-419706CC985F}" presName="hierRoot2" presStyleCnt="0"/>
      <dgm:spPr/>
    </dgm:pt>
    <dgm:pt modelId="{D58DB192-C08F-49A4-86F4-93449D0F72F7}" type="pres">
      <dgm:prSet presAssocID="{6BE712D1-CE19-4054-9080-419706CC985F}" presName="composite2" presStyleCnt="0"/>
      <dgm:spPr/>
    </dgm:pt>
    <dgm:pt modelId="{5145A2EA-0492-4DA0-9886-3679321914CE}" type="pres">
      <dgm:prSet presAssocID="{6BE712D1-CE19-4054-9080-419706CC985F}" presName="background2" presStyleLbl="node2" presStyleIdx="0" presStyleCnt="4"/>
      <dgm:spPr/>
    </dgm:pt>
    <dgm:pt modelId="{79D23781-1544-4B8C-96F2-67B86E4592B0}" type="pres">
      <dgm:prSet presAssocID="{6BE712D1-CE19-4054-9080-419706CC985F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3B3176-8E12-47A3-A793-5F4C1A96331E}" type="pres">
      <dgm:prSet presAssocID="{6BE712D1-CE19-4054-9080-419706CC985F}" presName="hierChild3" presStyleCnt="0"/>
      <dgm:spPr/>
    </dgm:pt>
    <dgm:pt modelId="{1245D844-41E7-49E8-924B-3B333B2BF41A}" type="pres">
      <dgm:prSet presAssocID="{B98AE5D7-B66D-463D-A94C-3452984161CF}" presName="Name10" presStyleLbl="parChTrans1D2" presStyleIdx="1" presStyleCnt="4"/>
      <dgm:spPr/>
      <dgm:t>
        <a:bodyPr/>
        <a:lstStyle/>
        <a:p>
          <a:endParaRPr lang="ru-RU"/>
        </a:p>
      </dgm:t>
    </dgm:pt>
    <dgm:pt modelId="{D3945226-FCB7-4A87-B058-BD6DA4FE0164}" type="pres">
      <dgm:prSet presAssocID="{C7D337DE-8E72-43D3-AE1B-5C835CCBC0A5}" presName="hierRoot2" presStyleCnt="0"/>
      <dgm:spPr/>
    </dgm:pt>
    <dgm:pt modelId="{BD01E000-C2D8-46CC-ADE6-C663FC7E6EDB}" type="pres">
      <dgm:prSet presAssocID="{C7D337DE-8E72-43D3-AE1B-5C835CCBC0A5}" presName="composite2" presStyleCnt="0"/>
      <dgm:spPr/>
    </dgm:pt>
    <dgm:pt modelId="{62A82685-FD6A-48DE-B144-3919B19674E7}" type="pres">
      <dgm:prSet presAssocID="{C7D337DE-8E72-43D3-AE1B-5C835CCBC0A5}" presName="background2" presStyleLbl="node2" presStyleIdx="1" presStyleCnt="4"/>
      <dgm:spPr/>
    </dgm:pt>
    <dgm:pt modelId="{25417591-51C2-4DF6-893C-318D0925FB1C}" type="pres">
      <dgm:prSet presAssocID="{C7D337DE-8E72-43D3-AE1B-5C835CCBC0A5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13EE10-4145-46FF-8FDA-99A1C06A9036}" type="pres">
      <dgm:prSet presAssocID="{C7D337DE-8E72-43D3-AE1B-5C835CCBC0A5}" presName="hierChild3" presStyleCnt="0"/>
      <dgm:spPr/>
    </dgm:pt>
    <dgm:pt modelId="{FF8BC10B-008C-4FBA-BA40-1EBB66DBCD85}" type="pres">
      <dgm:prSet presAssocID="{1FEF53BC-DF2E-45E1-A710-665A6DD00D22}" presName="Name10" presStyleLbl="parChTrans1D2" presStyleIdx="2" presStyleCnt="4"/>
      <dgm:spPr/>
      <dgm:t>
        <a:bodyPr/>
        <a:lstStyle/>
        <a:p>
          <a:endParaRPr lang="ru-RU"/>
        </a:p>
      </dgm:t>
    </dgm:pt>
    <dgm:pt modelId="{141C3DF4-3DDB-4B12-9D75-1AB3070013FF}" type="pres">
      <dgm:prSet presAssocID="{747CA922-8A10-40AC-BFEC-2C3F05B7FE50}" presName="hierRoot2" presStyleCnt="0"/>
      <dgm:spPr/>
    </dgm:pt>
    <dgm:pt modelId="{55DE6EEE-F0DF-44BD-9280-3F440C557E68}" type="pres">
      <dgm:prSet presAssocID="{747CA922-8A10-40AC-BFEC-2C3F05B7FE50}" presName="composite2" presStyleCnt="0"/>
      <dgm:spPr/>
    </dgm:pt>
    <dgm:pt modelId="{3C1ACF04-5308-41C5-B5F8-C0B55F58DE62}" type="pres">
      <dgm:prSet presAssocID="{747CA922-8A10-40AC-BFEC-2C3F05B7FE50}" presName="background2" presStyleLbl="node2" presStyleIdx="2" presStyleCnt="4"/>
      <dgm:spPr/>
    </dgm:pt>
    <dgm:pt modelId="{5C50759E-AA6D-4734-9ADC-55AC0315061C}" type="pres">
      <dgm:prSet presAssocID="{747CA922-8A10-40AC-BFEC-2C3F05B7FE50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5F7A7-85BB-41A2-B1D4-0DC1C973BA2B}" type="pres">
      <dgm:prSet presAssocID="{747CA922-8A10-40AC-BFEC-2C3F05B7FE50}" presName="hierChild3" presStyleCnt="0"/>
      <dgm:spPr/>
    </dgm:pt>
    <dgm:pt modelId="{87B523CA-9BDD-45DA-A31D-AB7841E5E413}" type="pres">
      <dgm:prSet presAssocID="{A1049D99-024E-4916-B8E7-D32179B53A60}" presName="Name10" presStyleLbl="parChTrans1D2" presStyleIdx="3" presStyleCnt="4"/>
      <dgm:spPr/>
      <dgm:t>
        <a:bodyPr/>
        <a:lstStyle/>
        <a:p>
          <a:endParaRPr lang="ru-RU"/>
        </a:p>
      </dgm:t>
    </dgm:pt>
    <dgm:pt modelId="{D9DECB2D-6E2E-4ECA-9894-10EEBB063BC7}" type="pres">
      <dgm:prSet presAssocID="{1160B533-245C-4CD2-B5F9-F10C85AE03C2}" presName="hierRoot2" presStyleCnt="0"/>
      <dgm:spPr/>
    </dgm:pt>
    <dgm:pt modelId="{0A80793C-3D87-4564-9C8B-79B5739B6AA5}" type="pres">
      <dgm:prSet presAssocID="{1160B533-245C-4CD2-B5F9-F10C85AE03C2}" presName="composite2" presStyleCnt="0"/>
      <dgm:spPr/>
    </dgm:pt>
    <dgm:pt modelId="{8CFE6900-625D-4C67-A04A-3E0D495B1D15}" type="pres">
      <dgm:prSet presAssocID="{1160B533-245C-4CD2-B5F9-F10C85AE03C2}" presName="background2" presStyleLbl="node2" presStyleIdx="3" presStyleCnt="4"/>
      <dgm:spPr/>
    </dgm:pt>
    <dgm:pt modelId="{77B9D6BE-23BF-4F1B-ABDC-7B4FE16BDB63}" type="pres">
      <dgm:prSet presAssocID="{1160B533-245C-4CD2-B5F9-F10C85AE03C2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054874-FCC2-4A99-AC27-F80B91CD7A33}" type="pres">
      <dgm:prSet presAssocID="{1160B533-245C-4CD2-B5F9-F10C85AE03C2}" presName="hierChild3" presStyleCnt="0"/>
      <dgm:spPr/>
    </dgm:pt>
  </dgm:ptLst>
  <dgm:cxnLst>
    <dgm:cxn modelId="{55A080E9-42B7-408A-B184-486A66539231}" type="presOf" srcId="{747CA922-8A10-40AC-BFEC-2C3F05B7FE50}" destId="{5C50759E-AA6D-4734-9ADC-55AC0315061C}" srcOrd="0" destOrd="0" presId="urn:microsoft.com/office/officeart/2005/8/layout/hierarchy1"/>
    <dgm:cxn modelId="{16C63FFA-3F3D-4852-BBA0-540E4D6C8B81}" type="presOf" srcId="{1160B533-245C-4CD2-B5F9-F10C85AE03C2}" destId="{77B9D6BE-23BF-4F1B-ABDC-7B4FE16BDB63}" srcOrd="0" destOrd="0" presId="urn:microsoft.com/office/officeart/2005/8/layout/hierarchy1"/>
    <dgm:cxn modelId="{C072C3AE-4721-4673-A986-E78FA2488296}" type="presOf" srcId="{6BE712D1-CE19-4054-9080-419706CC985F}" destId="{79D23781-1544-4B8C-96F2-67B86E4592B0}" srcOrd="0" destOrd="0" presId="urn:microsoft.com/office/officeart/2005/8/layout/hierarchy1"/>
    <dgm:cxn modelId="{C1C515FA-5FAE-41DF-B0AC-7AFD2D9261E5}" type="presOf" srcId="{E2B6C88E-349C-4547-98C5-A39ED3E9085F}" destId="{0A74C46B-90E9-4CEF-BBD4-75BEF3C4A5A9}" srcOrd="0" destOrd="0" presId="urn:microsoft.com/office/officeart/2005/8/layout/hierarchy1"/>
    <dgm:cxn modelId="{E3A3F526-42E3-4394-9BAB-AC2122DBE625}" srcId="{2F3FC6E7-8562-4C55-85D5-B3455C5A2DA4}" destId="{6BE712D1-CE19-4054-9080-419706CC985F}" srcOrd="0" destOrd="0" parTransId="{E2B6C88E-349C-4547-98C5-A39ED3E9085F}" sibTransId="{DB2A25F2-37F2-49BD-9642-57C62C717551}"/>
    <dgm:cxn modelId="{D234D221-D2BC-426F-BE1E-8E4F5D313EC9}" type="presOf" srcId="{A1049D99-024E-4916-B8E7-D32179B53A60}" destId="{87B523CA-9BDD-45DA-A31D-AB7841E5E413}" srcOrd="0" destOrd="0" presId="urn:microsoft.com/office/officeart/2005/8/layout/hierarchy1"/>
    <dgm:cxn modelId="{4CB7EA3F-881F-40DE-8F65-87FA4525CCCE}" srcId="{2F3FC6E7-8562-4C55-85D5-B3455C5A2DA4}" destId="{1160B533-245C-4CD2-B5F9-F10C85AE03C2}" srcOrd="3" destOrd="0" parTransId="{A1049D99-024E-4916-B8E7-D32179B53A60}" sibTransId="{73CCCE90-1C0A-4217-A979-C348E0E744DE}"/>
    <dgm:cxn modelId="{307C4E7C-C012-47DF-BC10-9BE04A9323CD}" type="presOf" srcId="{1FEF53BC-DF2E-45E1-A710-665A6DD00D22}" destId="{FF8BC10B-008C-4FBA-BA40-1EBB66DBCD85}" srcOrd="0" destOrd="0" presId="urn:microsoft.com/office/officeart/2005/8/layout/hierarchy1"/>
    <dgm:cxn modelId="{D85D2EE7-712A-4D3E-ADBA-3139D50953C7}" type="presOf" srcId="{35007F19-4111-4A27-B43F-C3E514265C5F}" destId="{94FF0739-AF47-4FB2-A75F-15E9D5E3B308}" srcOrd="0" destOrd="0" presId="urn:microsoft.com/office/officeart/2005/8/layout/hierarchy1"/>
    <dgm:cxn modelId="{D02D21C1-DD22-41B6-A86B-11386FB21412}" srcId="{35007F19-4111-4A27-B43F-C3E514265C5F}" destId="{2F3FC6E7-8562-4C55-85D5-B3455C5A2DA4}" srcOrd="0" destOrd="0" parTransId="{483A6FA5-1B65-40DD-8D14-24B53D28A64B}" sibTransId="{6596B460-6AA4-423C-924E-32B8508408BC}"/>
    <dgm:cxn modelId="{AFACB1DE-879F-40B8-85D2-E5CBB89F99A9}" type="presOf" srcId="{2F3FC6E7-8562-4C55-85D5-B3455C5A2DA4}" destId="{6E1F057C-4C89-4C55-BBB4-FF02F04CC912}" srcOrd="0" destOrd="0" presId="urn:microsoft.com/office/officeart/2005/8/layout/hierarchy1"/>
    <dgm:cxn modelId="{B6C5FC89-8DB7-4A8E-9A5D-C4AC52A736AF}" type="presOf" srcId="{C7D337DE-8E72-43D3-AE1B-5C835CCBC0A5}" destId="{25417591-51C2-4DF6-893C-318D0925FB1C}" srcOrd="0" destOrd="0" presId="urn:microsoft.com/office/officeart/2005/8/layout/hierarchy1"/>
    <dgm:cxn modelId="{DE0BC756-5317-4754-A4BF-D0A8517F3F33}" type="presOf" srcId="{B98AE5D7-B66D-463D-A94C-3452984161CF}" destId="{1245D844-41E7-49E8-924B-3B333B2BF41A}" srcOrd="0" destOrd="0" presId="urn:microsoft.com/office/officeart/2005/8/layout/hierarchy1"/>
    <dgm:cxn modelId="{78B63DDC-88AC-43F6-B870-FCC25FD0AF65}" srcId="{2F3FC6E7-8562-4C55-85D5-B3455C5A2DA4}" destId="{C7D337DE-8E72-43D3-AE1B-5C835CCBC0A5}" srcOrd="1" destOrd="0" parTransId="{B98AE5D7-B66D-463D-A94C-3452984161CF}" sibTransId="{332767AF-982D-4227-BCCE-A8F0FD2AEB20}"/>
    <dgm:cxn modelId="{871E5DDA-AE34-4443-8C62-3660D55213CF}" srcId="{2F3FC6E7-8562-4C55-85D5-B3455C5A2DA4}" destId="{747CA922-8A10-40AC-BFEC-2C3F05B7FE50}" srcOrd="2" destOrd="0" parTransId="{1FEF53BC-DF2E-45E1-A710-665A6DD00D22}" sibTransId="{0BC95BA1-57A6-495D-A9D8-52A74F44808A}"/>
    <dgm:cxn modelId="{801DB2C5-1158-46B3-BFCC-E90E930B5034}" type="presParOf" srcId="{94FF0739-AF47-4FB2-A75F-15E9D5E3B308}" destId="{8BCAD2A1-80BB-490B-BE63-575CBFD82BFF}" srcOrd="0" destOrd="0" presId="urn:microsoft.com/office/officeart/2005/8/layout/hierarchy1"/>
    <dgm:cxn modelId="{8C100B36-0255-4815-ADF5-19FF9042276E}" type="presParOf" srcId="{8BCAD2A1-80BB-490B-BE63-575CBFD82BFF}" destId="{91076862-E565-4FF9-BC09-23B96F462D3F}" srcOrd="0" destOrd="0" presId="urn:microsoft.com/office/officeart/2005/8/layout/hierarchy1"/>
    <dgm:cxn modelId="{5D6DC94F-26AC-4A77-931F-991A57198C5A}" type="presParOf" srcId="{91076862-E565-4FF9-BC09-23B96F462D3F}" destId="{D47D4843-4ABC-45B0-BD0D-042D764C0607}" srcOrd="0" destOrd="0" presId="urn:microsoft.com/office/officeart/2005/8/layout/hierarchy1"/>
    <dgm:cxn modelId="{F83899D7-EAC3-408E-9366-CE47C002C702}" type="presParOf" srcId="{91076862-E565-4FF9-BC09-23B96F462D3F}" destId="{6E1F057C-4C89-4C55-BBB4-FF02F04CC912}" srcOrd="1" destOrd="0" presId="urn:microsoft.com/office/officeart/2005/8/layout/hierarchy1"/>
    <dgm:cxn modelId="{5DEC73AD-BFBE-49BD-BA76-2A49ADDC70C7}" type="presParOf" srcId="{8BCAD2A1-80BB-490B-BE63-575CBFD82BFF}" destId="{6FA3DC58-55FE-45BE-B1BE-B9CB83E40199}" srcOrd="1" destOrd="0" presId="urn:microsoft.com/office/officeart/2005/8/layout/hierarchy1"/>
    <dgm:cxn modelId="{1F9AEEDD-5B2F-4459-82D8-AF19261A40EE}" type="presParOf" srcId="{6FA3DC58-55FE-45BE-B1BE-B9CB83E40199}" destId="{0A74C46B-90E9-4CEF-BBD4-75BEF3C4A5A9}" srcOrd="0" destOrd="0" presId="urn:microsoft.com/office/officeart/2005/8/layout/hierarchy1"/>
    <dgm:cxn modelId="{F10D540D-980E-48D7-8DC8-106603BF7EC6}" type="presParOf" srcId="{6FA3DC58-55FE-45BE-B1BE-B9CB83E40199}" destId="{571C37E4-8C49-4E42-8CB0-C4677739F0BC}" srcOrd="1" destOrd="0" presId="urn:microsoft.com/office/officeart/2005/8/layout/hierarchy1"/>
    <dgm:cxn modelId="{570A8C63-0B9B-432E-9D52-01FCE2478002}" type="presParOf" srcId="{571C37E4-8C49-4E42-8CB0-C4677739F0BC}" destId="{D58DB192-C08F-49A4-86F4-93449D0F72F7}" srcOrd="0" destOrd="0" presId="urn:microsoft.com/office/officeart/2005/8/layout/hierarchy1"/>
    <dgm:cxn modelId="{D8F07EC7-4763-4099-B246-72BA4C7D628B}" type="presParOf" srcId="{D58DB192-C08F-49A4-86F4-93449D0F72F7}" destId="{5145A2EA-0492-4DA0-9886-3679321914CE}" srcOrd="0" destOrd="0" presId="urn:microsoft.com/office/officeart/2005/8/layout/hierarchy1"/>
    <dgm:cxn modelId="{93E0A29F-54CF-4D53-94A7-01C4060E8F74}" type="presParOf" srcId="{D58DB192-C08F-49A4-86F4-93449D0F72F7}" destId="{79D23781-1544-4B8C-96F2-67B86E4592B0}" srcOrd="1" destOrd="0" presId="urn:microsoft.com/office/officeart/2005/8/layout/hierarchy1"/>
    <dgm:cxn modelId="{B30BD16E-4E0E-4AF2-8E7C-80BC5B931284}" type="presParOf" srcId="{571C37E4-8C49-4E42-8CB0-C4677739F0BC}" destId="{623B3176-8E12-47A3-A793-5F4C1A96331E}" srcOrd="1" destOrd="0" presId="urn:microsoft.com/office/officeart/2005/8/layout/hierarchy1"/>
    <dgm:cxn modelId="{B15573B5-0F95-45F0-804A-566CD32F295F}" type="presParOf" srcId="{6FA3DC58-55FE-45BE-B1BE-B9CB83E40199}" destId="{1245D844-41E7-49E8-924B-3B333B2BF41A}" srcOrd="2" destOrd="0" presId="urn:microsoft.com/office/officeart/2005/8/layout/hierarchy1"/>
    <dgm:cxn modelId="{C0E5F000-CCCF-4E06-95D3-92F530E4334C}" type="presParOf" srcId="{6FA3DC58-55FE-45BE-B1BE-B9CB83E40199}" destId="{D3945226-FCB7-4A87-B058-BD6DA4FE0164}" srcOrd="3" destOrd="0" presId="urn:microsoft.com/office/officeart/2005/8/layout/hierarchy1"/>
    <dgm:cxn modelId="{943BEB02-1554-4E21-BA36-AB575F046792}" type="presParOf" srcId="{D3945226-FCB7-4A87-B058-BD6DA4FE0164}" destId="{BD01E000-C2D8-46CC-ADE6-C663FC7E6EDB}" srcOrd="0" destOrd="0" presId="urn:microsoft.com/office/officeart/2005/8/layout/hierarchy1"/>
    <dgm:cxn modelId="{CD054C7A-2426-498D-8044-1FF9577A9D8E}" type="presParOf" srcId="{BD01E000-C2D8-46CC-ADE6-C663FC7E6EDB}" destId="{62A82685-FD6A-48DE-B144-3919B19674E7}" srcOrd="0" destOrd="0" presId="urn:microsoft.com/office/officeart/2005/8/layout/hierarchy1"/>
    <dgm:cxn modelId="{5C01B449-755A-49E6-BC12-E70BA4AD2E7F}" type="presParOf" srcId="{BD01E000-C2D8-46CC-ADE6-C663FC7E6EDB}" destId="{25417591-51C2-4DF6-893C-318D0925FB1C}" srcOrd="1" destOrd="0" presId="urn:microsoft.com/office/officeart/2005/8/layout/hierarchy1"/>
    <dgm:cxn modelId="{6CDE730A-3437-42A5-B05E-3057F45FDBFE}" type="presParOf" srcId="{D3945226-FCB7-4A87-B058-BD6DA4FE0164}" destId="{7A13EE10-4145-46FF-8FDA-99A1C06A9036}" srcOrd="1" destOrd="0" presId="urn:microsoft.com/office/officeart/2005/8/layout/hierarchy1"/>
    <dgm:cxn modelId="{22C227FD-8601-4468-B584-FBD03005D454}" type="presParOf" srcId="{6FA3DC58-55FE-45BE-B1BE-B9CB83E40199}" destId="{FF8BC10B-008C-4FBA-BA40-1EBB66DBCD85}" srcOrd="4" destOrd="0" presId="urn:microsoft.com/office/officeart/2005/8/layout/hierarchy1"/>
    <dgm:cxn modelId="{8DDF2021-2983-4CD9-8232-C7930C9C6E87}" type="presParOf" srcId="{6FA3DC58-55FE-45BE-B1BE-B9CB83E40199}" destId="{141C3DF4-3DDB-4B12-9D75-1AB3070013FF}" srcOrd="5" destOrd="0" presId="urn:microsoft.com/office/officeart/2005/8/layout/hierarchy1"/>
    <dgm:cxn modelId="{1763DC2F-1ED8-46CD-934D-A1184A688B40}" type="presParOf" srcId="{141C3DF4-3DDB-4B12-9D75-1AB3070013FF}" destId="{55DE6EEE-F0DF-44BD-9280-3F440C557E68}" srcOrd="0" destOrd="0" presId="urn:microsoft.com/office/officeart/2005/8/layout/hierarchy1"/>
    <dgm:cxn modelId="{7CF11DA4-577A-42E0-BD71-4E916DC9ADF3}" type="presParOf" srcId="{55DE6EEE-F0DF-44BD-9280-3F440C557E68}" destId="{3C1ACF04-5308-41C5-B5F8-C0B55F58DE62}" srcOrd="0" destOrd="0" presId="urn:microsoft.com/office/officeart/2005/8/layout/hierarchy1"/>
    <dgm:cxn modelId="{E3F8BF7B-C301-4CDA-B7D2-3B7627DF016C}" type="presParOf" srcId="{55DE6EEE-F0DF-44BD-9280-3F440C557E68}" destId="{5C50759E-AA6D-4734-9ADC-55AC0315061C}" srcOrd="1" destOrd="0" presId="urn:microsoft.com/office/officeart/2005/8/layout/hierarchy1"/>
    <dgm:cxn modelId="{F7546ED7-E410-4975-AC13-D4ECF34200F1}" type="presParOf" srcId="{141C3DF4-3DDB-4B12-9D75-1AB3070013FF}" destId="{C585F7A7-85BB-41A2-B1D4-0DC1C973BA2B}" srcOrd="1" destOrd="0" presId="urn:microsoft.com/office/officeart/2005/8/layout/hierarchy1"/>
    <dgm:cxn modelId="{D4F6A96D-6863-4C10-923D-9F6442FC63E7}" type="presParOf" srcId="{6FA3DC58-55FE-45BE-B1BE-B9CB83E40199}" destId="{87B523CA-9BDD-45DA-A31D-AB7841E5E413}" srcOrd="6" destOrd="0" presId="urn:microsoft.com/office/officeart/2005/8/layout/hierarchy1"/>
    <dgm:cxn modelId="{BD20BD55-3924-4C91-8285-77B8AF6D3976}" type="presParOf" srcId="{6FA3DC58-55FE-45BE-B1BE-B9CB83E40199}" destId="{D9DECB2D-6E2E-4ECA-9894-10EEBB063BC7}" srcOrd="7" destOrd="0" presId="urn:microsoft.com/office/officeart/2005/8/layout/hierarchy1"/>
    <dgm:cxn modelId="{18B8E73C-17C5-4DA6-9BB0-89C56E788D30}" type="presParOf" srcId="{D9DECB2D-6E2E-4ECA-9894-10EEBB063BC7}" destId="{0A80793C-3D87-4564-9C8B-79B5739B6AA5}" srcOrd="0" destOrd="0" presId="urn:microsoft.com/office/officeart/2005/8/layout/hierarchy1"/>
    <dgm:cxn modelId="{9E622F2D-F640-40FF-8883-7154AEA1A29E}" type="presParOf" srcId="{0A80793C-3D87-4564-9C8B-79B5739B6AA5}" destId="{8CFE6900-625D-4C67-A04A-3E0D495B1D15}" srcOrd="0" destOrd="0" presId="urn:microsoft.com/office/officeart/2005/8/layout/hierarchy1"/>
    <dgm:cxn modelId="{9246B988-BFC3-42FC-A051-B09926E37AB6}" type="presParOf" srcId="{0A80793C-3D87-4564-9C8B-79B5739B6AA5}" destId="{77B9D6BE-23BF-4F1B-ABDC-7B4FE16BDB63}" srcOrd="1" destOrd="0" presId="urn:microsoft.com/office/officeart/2005/8/layout/hierarchy1"/>
    <dgm:cxn modelId="{31E64973-619C-44C5-942D-C45A63D33D2C}" type="presParOf" srcId="{D9DECB2D-6E2E-4ECA-9894-10EEBB063BC7}" destId="{17054874-FCC2-4A99-AC27-F80B91CD7A3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94CAD9-6C8B-43F4-BF03-1D8697F0E9CC}" type="doc">
      <dgm:prSet loTypeId="urn:microsoft.com/office/officeart/2005/8/layout/process1" loCatId="process" qsTypeId="urn:microsoft.com/office/officeart/2005/8/quickstyle/3d1" qsCatId="3D" csTypeId="urn:microsoft.com/office/officeart/2005/8/colors/accent1_1" csCatId="accent1" phldr="1"/>
      <dgm:spPr/>
    </dgm:pt>
    <dgm:pt modelId="{98652EE1-F829-4236-B29F-1FAFBBA631F7}">
      <dgm:prSet phldrT="[Текст]" custT="1"/>
      <dgm:spPr/>
      <dgm:t>
        <a:bodyPr/>
        <a:lstStyle/>
        <a:p>
          <a:r>
            <a:rPr lang="ru-RU" sz="1000" dirty="0" smtClean="0"/>
            <a:t>Федеральный закон от 27.07.2010 №210-ФЗ                 «Об организации и предоставлении муниципальных услуг» </a:t>
          </a:r>
          <a:endParaRPr lang="ru-RU" sz="1000" dirty="0"/>
        </a:p>
      </dgm:t>
    </dgm:pt>
    <dgm:pt modelId="{44054547-E8EF-4722-B702-39323F39FED1}" type="parTrans" cxnId="{BF1DBAF2-49EA-4C68-AC78-81C0AB784C39}">
      <dgm:prSet/>
      <dgm:spPr/>
      <dgm:t>
        <a:bodyPr/>
        <a:lstStyle/>
        <a:p>
          <a:endParaRPr lang="ru-RU" sz="1400"/>
        </a:p>
      </dgm:t>
    </dgm:pt>
    <dgm:pt modelId="{2C4C7396-6A21-4B2E-8801-E0A496B55EA5}" type="sibTrans" cxnId="{BF1DBAF2-49EA-4C68-AC78-81C0AB784C39}">
      <dgm:prSet custT="1"/>
      <dgm:spPr/>
      <dgm:t>
        <a:bodyPr/>
        <a:lstStyle/>
        <a:p>
          <a:endParaRPr lang="ru-RU" sz="1400"/>
        </a:p>
      </dgm:t>
    </dgm:pt>
    <dgm:pt modelId="{55F01AB1-99C9-4E92-AE67-599D2B189F44}">
      <dgm:prSet phldrT="[Текст]" custT="1"/>
      <dgm:spPr/>
      <dgm:t>
        <a:bodyPr/>
        <a:lstStyle/>
        <a:p>
          <a:r>
            <a:rPr lang="ru-RU" sz="1000" dirty="0" smtClean="0">
              <a:latin typeface="+mj-lt"/>
            </a:rPr>
            <a:t>Распоряжение Правительства автономного округа от 24.11.2015 №681-рп «О плане мероприятий по достижению в ханты-мансийском </a:t>
          </a:r>
          <a:r>
            <a:rPr lang="ru-RU" sz="1000" dirty="0" smtClean="0">
              <a:latin typeface="+mj-lt"/>
              <a:cs typeface="Times New Roman" panose="02020603050405020304" pitchFamily="18" charset="0"/>
            </a:rPr>
            <a:t>автономном округе значения показателя «доля граждан, использующих механизм получения государственных и муниципальных услуг в электронной форме» </a:t>
          </a:r>
          <a:endParaRPr lang="ru-RU" sz="1000" dirty="0">
            <a:latin typeface="+mj-lt"/>
            <a:cs typeface="Times New Roman" panose="02020603050405020304" pitchFamily="18" charset="0"/>
          </a:endParaRPr>
        </a:p>
      </dgm:t>
    </dgm:pt>
    <dgm:pt modelId="{7DEB653E-47A7-4A72-BE80-13727292CB92}" type="parTrans" cxnId="{D63F8C78-88CA-4A5A-97E3-3A62D1B45E1F}">
      <dgm:prSet/>
      <dgm:spPr/>
      <dgm:t>
        <a:bodyPr/>
        <a:lstStyle/>
        <a:p>
          <a:endParaRPr lang="ru-RU" sz="1400"/>
        </a:p>
      </dgm:t>
    </dgm:pt>
    <dgm:pt modelId="{60B35A21-A52F-4981-AAAD-A89E504EB848}" type="sibTrans" cxnId="{D63F8C78-88CA-4A5A-97E3-3A62D1B45E1F}">
      <dgm:prSet custT="1"/>
      <dgm:spPr/>
      <dgm:t>
        <a:bodyPr/>
        <a:lstStyle/>
        <a:p>
          <a:endParaRPr lang="ru-RU" sz="1400"/>
        </a:p>
      </dgm:t>
    </dgm:pt>
    <dgm:pt modelId="{397353DB-08D5-4980-93AC-A9E791C4E0AB}">
      <dgm:prSet phldrT="[Текст]" custT="1"/>
      <dgm:spPr/>
      <dgm:t>
        <a:bodyPr/>
        <a:lstStyle/>
        <a:p>
          <a:r>
            <a:rPr lang="ru-RU" sz="1000" dirty="0" smtClean="0"/>
            <a:t>Постановление администрации города от 26.03.2014 №822             </a:t>
          </a:r>
          <a:r>
            <a:rPr lang="ru-RU" sz="1000" b="0" dirty="0" smtClean="0"/>
            <a:t>«Об утверждении Перечня муниципальных </a:t>
          </a:r>
          <a:br>
            <a:rPr lang="ru-RU" sz="1000" b="0" dirty="0" smtClean="0"/>
          </a:br>
          <a:r>
            <a:rPr lang="ru-RU" sz="1000" b="0" dirty="0" smtClean="0"/>
            <a:t>услуг городского округа город Мегион в рамках </a:t>
          </a:r>
          <a:br>
            <a:rPr lang="ru-RU" sz="1000" b="0" dirty="0" smtClean="0"/>
          </a:br>
          <a:r>
            <a:rPr lang="ru-RU" sz="1000" b="0" dirty="0" smtClean="0"/>
            <a:t>реализации Федерального закона от 27.07.2010 </a:t>
          </a:r>
          <a:br>
            <a:rPr lang="ru-RU" sz="1000" b="0" dirty="0" smtClean="0"/>
          </a:br>
          <a:r>
            <a:rPr lang="ru-RU" sz="1000" b="0" dirty="0" smtClean="0"/>
            <a:t>№210-ФЗ «Об организации предоставления </a:t>
          </a:r>
          <a:br>
            <a:rPr lang="ru-RU" sz="1000" b="0" dirty="0" smtClean="0"/>
          </a:br>
          <a:r>
            <a:rPr lang="ru-RU" sz="1000" b="0" dirty="0" smtClean="0"/>
            <a:t>государственных и муниципальных услуг»  </a:t>
          </a:r>
          <a:endParaRPr lang="ru-RU" sz="1000" b="0" dirty="0"/>
        </a:p>
      </dgm:t>
    </dgm:pt>
    <dgm:pt modelId="{7FD4A32C-903D-4D1E-AE95-A3EE2F37602B}" type="parTrans" cxnId="{CD31C228-5910-4FA9-8592-E65B2C05174B}">
      <dgm:prSet/>
      <dgm:spPr/>
      <dgm:t>
        <a:bodyPr/>
        <a:lstStyle/>
        <a:p>
          <a:endParaRPr lang="ru-RU" sz="1400"/>
        </a:p>
      </dgm:t>
    </dgm:pt>
    <dgm:pt modelId="{8E364AE8-74C5-45D3-A2F5-66879546D727}" type="sibTrans" cxnId="{CD31C228-5910-4FA9-8592-E65B2C05174B}">
      <dgm:prSet/>
      <dgm:spPr/>
      <dgm:t>
        <a:bodyPr/>
        <a:lstStyle/>
        <a:p>
          <a:endParaRPr lang="ru-RU" sz="1400"/>
        </a:p>
      </dgm:t>
    </dgm:pt>
    <dgm:pt modelId="{996E79AC-6C0F-4728-B35A-A7E191E67886}" type="pres">
      <dgm:prSet presAssocID="{7F94CAD9-6C8B-43F4-BF03-1D8697F0E9CC}" presName="Name0" presStyleCnt="0">
        <dgm:presLayoutVars>
          <dgm:dir/>
          <dgm:resizeHandles val="exact"/>
        </dgm:presLayoutVars>
      </dgm:prSet>
      <dgm:spPr/>
    </dgm:pt>
    <dgm:pt modelId="{64B00B4B-37F7-44BD-8F07-79CC76047ADA}" type="pres">
      <dgm:prSet presAssocID="{98652EE1-F829-4236-B29F-1FAFBBA631F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D8BCC-DF52-4691-AA2C-CBE791F79089}" type="pres">
      <dgm:prSet presAssocID="{2C4C7396-6A21-4B2E-8801-E0A496B55EA5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46399B6-C9AE-4C9F-99B0-1AD5EEB59695}" type="pres">
      <dgm:prSet presAssocID="{2C4C7396-6A21-4B2E-8801-E0A496B55EA5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7713B18-DD4C-4472-8B88-6380C93F00EF}" type="pres">
      <dgm:prSet presAssocID="{55F01AB1-99C9-4E92-AE67-599D2B189F4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BCF9D-0348-4ACA-A189-172864C7E688}" type="pres">
      <dgm:prSet presAssocID="{60B35A21-A52F-4981-AAAD-A89E504EB848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1F93181-E187-41CB-96EE-D5E31AC9CEAA}" type="pres">
      <dgm:prSet presAssocID="{60B35A21-A52F-4981-AAAD-A89E504EB848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104EA9EF-FA64-49E0-B966-37385E62FC0B}" type="pres">
      <dgm:prSet presAssocID="{397353DB-08D5-4980-93AC-A9E791C4E0A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1DBAF2-49EA-4C68-AC78-81C0AB784C39}" srcId="{7F94CAD9-6C8B-43F4-BF03-1D8697F0E9CC}" destId="{98652EE1-F829-4236-B29F-1FAFBBA631F7}" srcOrd="0" destOrd="0" parTransId="{44054547-E8EF-4722-B702-39323F39FED1}" sibTransId="{2C4C7396-6A21-4B2E-8801-E0A496B55EA5}"/>
    <dgm:cxn modelId="{4E210E42-8013-4B9C-8EC2-7E5B46D8D8A6}" type="presOf" srcId="{2C4C7396-6A21-4B2E-8801-E0A496B55EA5}" destId="{672D8BCC-DF52-4691-AA2C-CBE791F79089}" srcOrd="0" destOrd="0" presId="urn:microsoft.com/office/officeart/2005/8/layout/process1"/>
    <dgm:cxn modelId="{F6EA59CD-E32F-4232-9B02-C28BA7794346}" type="presOf" srcId="{60B35A21-A52F-4981-AAAD-A89E504EB848}" destId="{B1F93181-E187-41CB-96EE-D5E31AC9CEAA}" srcOrd="1" destOrd="0" presId="urn:microsoft.com/office/officeart/2005/8/layout/process1"/>
    <dgm:cxn modelId="{45903B68-3910-4C41-967A-25332CBCE57D}" type="presOf" srcId="{98652EE1-F829-4236-B29F-1FAFBBA631F7}" destId="{64B00B4B-37F7-44BD-8F07-79CC76047ADA}" srcOrd="0" destOrd="0" presId="urn:microsoft.com/office/officeart/2005/8/layout/process1"/>
    <dgm:cxn modelId="{D4CFE501-84CE-4FCB-A67A-9C34DCFF566D}" type="presOf" srcId="{2C4C7396-6A21-4B2E-8801-E0A496B55EA5}" destId="{C46399B6-C9AE-4C9F-99B0-1AD5EEB59695}" srcOrd="1" destOrd="0" presId="urn:microsoft.com/office/officeart/2005/8/layout/process1"/>
    <dgm:cxn modelId="{C2E40F16-AB7C-40D5-A147-91248B8A02B9}" type="presOf" srcId="{60B35A21-A52F-4981-AAAD-A89E504EB848}" destId="{836BCF9D-0348-4ACA-A189-172864C7E688}" srcOrd="0" destOrd="0" presId="urn:microsoft.com/office/officeart/2005/8/layout/process1"/>
    <dgm:cxn modelId="{23C6964A-9515-4DA6-BD0C-B3735AA2AB70}" type="presOf" srcId="{397353DB-08D5-4980-93AC-A9E791C4E0AB}" destId="{104EA9EF-FA64-49E0-B966-37385E62FC0B}" srcOrd="0" destOrd="0" presId="urn:microsoft.com/office/officeart/2005/8/layout/process1"/>
    <dgm:cxn modelId="{1E822CD6-4498-45FF-A1F9-75E4E91DCD70}" type="presOf" srcId="{7F94CAD9-6C8B-43F4-BF03-1D8697F0E9CC}" destId="{996E79AC-6C0F-4728-B35A-A7E191E67886}" srcOrd="0" destOrd="0" presId="urn:microsoft.com/office/officeart/2005/8/layout/process1"/>
    <dgm:cxn modelId="{CD31C228-5910-4FA9-8592-E65B2C05174B}" srcId="{7F94CAD9-6C8B-43F4-BF03-1D8697F0E9CC}" destId="{397353DB-08D5-4980-93AC-A9E791C4E0AB}" srcOrd="2" destOrd="0" parTransId="{7FD4A32C-903D-4D1E-AE95-A3EE2F37602B}" sibTransId="{8E364AE8-74C5-45D3-A2F5-66879546D727}"/>
    <dgm:cxn modelId="{2D45CC46-8648-47C2-B594-2ED88DFF067B}" type="presOf" srcId="{55F01AB1-99C9-4E92-AE67-599D2B189F44}" destId="{87713B18-DD4C-4472-8B88-6380C93F00EF}" srcOrd="0" destOrd="0" presId="urn:microsoft.com/office/officeart/2005/8/layout/process1"/>
    <dgm:cxn modelId="{D63F8C78-88CA-4A5A-97E3-3A62D1B45E1F}" srcId="{7F94CAD9-6C8B-43F4-BF03-1D8697F0E9CC}" destId="{55F01AB1-99C9-4E92-AE67-599D2B189F44}" srcOrd="1" destOrd="0" parTransId="{7DEB653E-47A7-4A72-BE80-13727292CB92}" sibTransId="{60B35A21-A52F-4981-AAAD-A89E504EB848}"/>
    <dgm:cxn modelId="{CE1DE6D6-0975-4A14-9C84-D02BED517EEE}" type="presParOf" srcId="{996E79AC-6C0F-4728-B35A-A7E191E67886}" destId="{64B00B4B-37F7-44BD-8F07-79CC76047ADA}" srcOrd="0" destOrd="0" presId="urn:microsoft.com/office/officeart/2005/8/layout/process1"/>
    <dgm:cxn modelId="{33F79274-137C-43E3-A154-F031CB360C13}" type="presParOf" srcId="{996E79AC-6C0F-4728-B35A-A7E191E67886}" destId="{672D8BCC-DF52-4691-AA2C-CBE791F79089}" srcOrd="1" destOrd="0" presId="urn:microsoft.com/office/officeart/2005/8/layout/process1"/>
    <dgm:cxn modelId="{FB597651-75BD-4CA2-B7C6-4F160471B7B2}" type="presParOf" srcId="{672D8BCC-DF52-4691-AA2C-CBE791F79089}" destId="{C46399B6-C9AE-4C9F-99B0-1AD5EEB59695}" srcOrd="0" destOrd="0" presId="urn:microsoft.com/office/officeart/2005/8/layout/process1"/>
    <dgm:cxn modelId="{0CAFCC3E-CD43-4001-AF57-FF3A6F7A9325}" type="presParOf" srcId="{996E79AC-6C0F-4728-B35A-A7E191E67886}" destId="{87713B18-DD4C-4472-8B88-6380C93F00EF}" srcOrd="2" destOrd="0" presId="urn:microsoft.com/office/officeart/2005/8/layout/process1"/>
    <dgm:cxn modelId="{1437A580-D692-44DF-B880-D6A6675D7162}" type="presParOf" srcId="{996E79AC-6C0F-4728-B35A-A7E191E67886}" destId="{836BCF9D-0348-4ACA-A189-172864C7E688}" srcOrd="3" destOrd="0" presId="urn:microsoft.com/office/officeart/2005/8/layout/process1"/>
    <dgm:cxn modelId="{11216680-5ECA-465D-BD54-AAA9AC010784}" type="presParOf" srcId="{836BCF9D-0348-4ACA-A189-172864C7E688}" destId="{B1F93181-E187-41CB-96EE-D5E31AC9CEAA}" srcOrd="0" destOrd="0" presId="urn:microsoft.com/office/officeart/2005/8/layout/process1"/>
    <dgm:cxn modelId="{68D372D7-3378-4B4F-871C-BE665CF98E57}" type="presParOf" srcId="{996E79AC-6C0F-4728-B35A-A7E191E67886}" destId="{104EA9EF-FA64-49E0-B966-37385E62FC0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49C71-8921-4BF0-A47A-4A17F36B663E}">
      <dsp:nvSpPr>
        <dsp:cNvPr id="0" name=""/>
        <dsp:cNvSpPr/>
      </dsp:nvSpPr>
      <dsp:spPr>
        <a:xfrm>
          <a:off x="4034586" y="3089528"/>
          <a:ext cx="2244451" cy="145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Обрабатывающие производства</a:t>
          </a:r>
          <a:endParaRPr lang="ru-RU" sz="1000" kern="1200" dirty="0"/>
        </a:p>
      </dsp:txBody>
      <dsp:txXfrm>
        <a:off x="4739859" y="3484939"/>
        <a:ext cx="1507242" cy="1026547"/>
      </dsp:txXfrm>
    </dsp:sp>
    <dsp:sp modelId="{7BA9E3EB-0E2D-4DE4-AA48-C29B4B7E7C03}">
      <dsp:nvSpPr>
        <dsp:cNvPr id="0" name=""/>
        <dsp:cNvSpPr/>
      </dsp:nvSpPr>
      <dsp:spPr>
        <a:xfrm>
          <a:off x="372586" y="3089528"/>
          <a:ext cx="2244451" cy="145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Обеспечение электроэнергией, газом, паром; кондиционирование воздуха</a:t>
          </a:r>
          <a:endParaRPr lang="ru-RU" sz="1000" kern="1200" dirty="0"/>
        </a:p>
      </dsp:txBody>
      <dsp:txXfrm>
        <a:off x="404523" y="3484939"/>
        <a:ext cx="1507242" cy="1026547"/>
      </dsp:txXfrm>
    </dsp:sp>
    <dsp:sp modelId="{51857B1C-D2A5-468D-94E7-0AAABBD89EF0}">
      <dsp:nvSpPr>
        <dsp:cNvPr id="0" name=""/>
        <dsp:cNvSpPr/>
      </dsp:nvSpPr>
      <dsp:spPr>
        <a:xfrm>
          <a:off x="4034586" y="0"/>
          <a:ext cx="2244451" cy="145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Добыча полезных ископаемых</a:t>
          </a:r>
          <a:endParaRPr lang="ru-RU" sz="1000" kern="1200" dirty="0"/>
        </a:p>
      </dsp:txBody>
      <dsp:txXfrm>
        <a:off x="4739859" y="31937"/>
        <a:ext cx="1507242" cy="1026547"/>
      </dsp:txXfrm>
    </dsp:sp>
    <dsp:sp modelId="{9A6747D4-3B16-43E7-8B63-FB9938BBD059}">
      <dsp:nvSpPr>
        <dsp:cNvPr id="0" name=""/>
        <dsp:cNvSpPr/>
      </dsp:nvSpPr>
      <dsp:spPr>
        <a:xfrm>
          <a:off x="372586" y="0"/>
          <a:ext cx="2244451" cy="1453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Водоснабжение, водоотведение, организация сбора и утилизация отходов, деятельность по ликвидации загрязнений</a:t>
          </a:r>
          <a:endParaRPr lang="ru-RU" sz="1000" kern="1200" dirty="0"/>
        </a:p>
      </dsp:txBody>
      <dsp:txXfrm>
        <a:off x="404523" y="31937"/>
        <a:ext cx="1507242" cy="1026547"/>
      </dsp:txXfrm>
    </dsp:sp>
    <dsp:sp modelId="{BB391407-429C-48E1-BDA0-6A500EA288A0}">
      <dsp:nvSpPr>
        <dsp:cNvPr id="0" name=""/>
        <dsp:cNvSpPr/>
      </dsp:nvSpPr>
      <dsp:spPr>
        <a:xfrm>
          <a:off x="1313075" y="258975"/>
          <a:ext cx="1967302" cy="1967302"/>
        </a:xfrm>
        <a:prstGeom prst="pieWedg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79,1</a:t>
          </a:r>
          <a:r>
            <a:rPr lang="ru-RU" sz="1200" b="1" kern="120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млн.руб.</a:t>
          </a:r>
          <a:endParaRPr lang="ru-RU" sz="1200" kern="1200" dirty="0"/>
        </a:p>
      </dsp:txBody>
      <dsp:txXfrm>
        <a:off x="1889284" y="835184"/>
        <a:ext cx="1391093" cy="1391093"/>
      </dsp:txXfrm>
    </dsp:sp>
    <dsp:sp modelId="{DF09840F-49FB-4F1D-B411-71C7F6F78F5C}">
      <dsp:nvSpPr>
        <dsp:cNvPr id="0" name=""/>
        <dsp:cNvSpPr/>
      </dsp:nvSpPr>
      <dsp:spPr>
        <a:xfrm rot="5400000">
          <a:off x="3371246" y="258975"/>
          <a:ext cx="1967302" cy="1967302"/>
        </a:xfrm>
        <a:prstGeom prst="pieWedge">
          <a:avLst/>
        </a:prstGeom>
        <a:blipFill dpi="0" rotWithShape="0">
          <a:blip xmlns:r="http://schemas.openxmlformats.org/officeDocument/2006/relationships" r:embed="rId3"/>
          <a:srcRect/>
          <a:stretch>
            <a:fillRect l="-5947" t="157" r="-5947" b="157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     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1 113,9      </a:t>
          </a:r>
          <a:r>
            <a:rPr lang="ru-RU" sz="1200" kern="1200" dirty="0" smtClean="0"/>
            <a:t>млн.руб.</a:t>
          </a:r>
          <a:endParaRPr lang="ru-RU" sz="1200" kern="1200" dirty="0"/>
        </a:p>
      </dsp:txBody>
      <dsp:txXfrm rot="-5400000">
        <a:off x="3371246" y="835184"/>
        <a:ext cx="1391093" cy="1391093"/>
      </dsp:txXfrm>
    </dsp:sp>
    <dsp:sp modelId="{572F4B61-8D93-48FA-ADF5-031A65347BF4}">
      <dsp:nvSpPr>
        <dsp:cNvPr id="0" name=""/>
        <dsp:cNvSpPr/>
      </dsp:nvSpPr>
      <dsp:spPr>
        <a:xfrm rot="10800000">
          <a:off x="3371246" y="2317146"/>
          <a:ext cx="1967302" cy="1967302"/>
        </a:xfrm>
        <a:prstGeom prst="pieWedge">
          <a:avLst/>
        </a:prstGeom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367,2</a:t>
          </a:r>
          <a:r>
            <a:rPr lang="ru-RU" sz="1200" b="1" kern="120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млн.руб.</a:t>
          </a:r>
          <a:endParaRPr lang="ru-RU" sz="1200" kern="1200" dirty="0"/>
        </a:p>
      </dsp:txBody>
      <dsp:txXfrm rot="10800000">
        <a:off x="3371246" y="2317146"/>
        <a:ext cx="1391093" cy="1391093"/>
      </dsp:txXfrm>
    </dsp:sp>
    <dsp:sp modelId="{FE09E8DE-384C-4AA1-8429-655E32BA51A3}">
      <dsp:nvSpPr>
        <dsp:cNvPr id="0" name=""/>
        <dsp:cNvSpPr/>
      </dsp:nvSpPr>
      <dsp:spPr>
        <a:xfrm rot="16200000">
          <a:off x="1313075" y="2317146"/>
          <a:ext cx="1967302" cy="1967302"/>
        </a:xfrm>
        <a:prstGeom prst="pieWedge">
          <a:avLst/>
        </a:prstGeom>
        <a:blipFill rotWithShape="0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801,3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млн.руб.</a:t>
          </a:r>
          <a:endParaRPr lang="ru-RU" sz="1200" kern="1200" dirty="0"/>
        </a:p>
      </dsp:txBody>
      <dsp:txXfrm rot="5400000">
        <a:off x="1889284" y="2317146"/>
        <a:ext cx="1391093" cy="1391093"/>
      </dsp:txXfrm>
    </dsp:sp>
    <dsp:sp modelId="{467C3900-1E00-46DD-86D7-2D17B1868EA9}">
      <dsp:nvSpPr>
        <dsp:cNvPr id="0" name=""/>
        <dsp:cNvSpPr/>
      </dsp:nvSpPr>
      <dsp:spPr>
        <a:xfrm rot="16200000" flipV="1">
          <a:off x="6312004" y="403024"/>
          <a:ext cx="679241" cy="517523"/>
        </a:xfrm>
        <a:prstGeom prst="upArrow">
          <a:avLst/>
        </a:prstGeom>
        <a:solidFill>
          <a:schemeClr val="bg1">
            <a:alpha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655387-DD56-4C3C-BA5B-907322A399AD}">
      <dsp:nvSpPr>
        <dsp:cNvPr id="0" name=""/>
        <dsp:cNvSpPr/>
      </dsp:nvSpPr>
      <dsp:spPr>
        <a:xfrm rot="10800000" flipH="1">
          <a:off x="6002337" y="1890715"/>
          <a:ext cx="898528" cy="685798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4706B-A23B-45F4-915A-535EE0F97BD1}">
      <dsp:nvSpPr>
        <dsp:cNvPr id="0" name=""/>
        <dsp:cNvSpPr/>
      </dsp:nvSpPr>
      <dsp:spPr>
        <a:xfrm>
          <a:off x="1666665" y="227560"/>
          <a:ext cx="1385271" cy="5585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687 707 ,3</a:t>
          </a:r>
          <a:endParaRPr lang="ru-RU" sz="1200" kern="1200" dirty="0"/>
        </a:p>
      </dsp:txBody>
      <dsp:txXfrm>
        <a:off x="1683026" y="243921"/>
        <a:ext cx="1352549" cy="525876"/>
      </dsp:txXfrm>
    </dsp:sp>
    <dsp:sp modelId="{0B780A3F-A125-4C39-A0A9-8C79707481F0}">
      <dsp:nvSpPr>
        <dsp:cNvPr id="0" name=""/>
        <dsp:cNvSpPr/>
      </dsp:nvSpPr>
      <dsp:spPr>
        <a:xfrm>
          <a:off x="3936916" y="230694"/>
          <a:ext cx="1330555" cy="55873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860 551,1</a:t>
          </a:r>
          <a:endParaRPr lang="ru-RU" sz="1200" kern="1200" dirty="0"/>
        </a:p>
      </dsp:txBody>
      <dsp:txXfrm>
        <a:off x="3953281" y="247059"/>
        <a:ext cx="1297825" cy="526003"/>
      </dsp:txXfrm>
    </dsp:sp>
    <dsp:sp modelId="{E3284D23-1D2A-4FAB-9980-5F6BE27154EB}">
      <dsp:nvSpPr>
        <dsp:cNvPr id="0" name=""/>
        <dsp:cNvSpPr/>
      </dsp:nvSpPr>
      <dsp:spPr>
        <a:xfrm>
          <a:off x="2856425" y="3600634"/>
          <a:ext cx="635406" cy="635406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51623-38C0-4E06-9DDF-6DFEF45683C2}">
      <dsp:nvSpPr>
        <dsp:cNvPr id="0" name=""/>
        <dsp:cNvSpPr/>
      </dsp:nvSpPr>
      <dsp:spPr>
        <a:xfrm rot="372538">
          <a:off x="1277441" y="3610836"/>
          <a:ext cx="3812436" cy="25755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DE4F5-33B2-4083-8DDE-3728CFBE977D}">
      <dsp:nvSpPr>
        <dsp:cNvPr id="0" name=""/>
        <dsp:cNvSpPr/>
      </dsp:nvSpPr>
      <dsp:spPr>
        <a:xfrm rot="356309">
          <a:off x="3530045" y="3432917"/>
          <a:ext cx="1524974" cy="288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19 707,4</a:t>
          </a:r>
          <a:endParaRPr lang="ru-RU" sz="1200" kern="1200" dirty="0"/>
        </a:p>
      </dsp:txBody>
      <dsp:txXfrm>
        <a:off x="3544105" y="3446977"/>
        <a:ext cx="1496854" cy="259908"/>
      </dsp:txXfrm>
    </dsp:sp>
    <dsp:sp modelId="{204C22B9-9199-4F6C-948B-C4550D0F69AA}">
      <dsp:nvSpPr>
        <dsp:cNvPr id="0" name=""/>
        <dsp:cNvSpPr/>
      </dsp:nvSpPr>
      <dsp:spPr>
        <a:xfrm rot="350000">
          <a:off x="3560636" y="3127917"/>
          <a:ext cx="1524974" cy="325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23 350,8</a:t>
          </a:r>
          <a:endParaRPr lang="ru-RU" sz="1200" kern="1200" dirty="0"/>
        </a:p>
      </dsp:txBody>
      <dsp:txXfrm>
        <a:off x="3576529" y="3143810"/>
        <a:ext cx="1493188" cy="293774"/>
      </dsp:txXfrm>
    </dsp:sp>
    <dsp:sp modelId="{2169FC0E-D280-4D67-99F1-B9AE03669050}">
      <dsp:nvSpPr>
        <dsp:cNvPr id="0" name=""/>
        <dsp:cNvSpPr/>
      </dsp:nvSpPr>
      <dsp:spPr>
        <a:xfrm rot="341715">
          <a:off x="3598745" y="2815309"/>
          <a:ext cx="1524974" cy="3184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2 501,4</a:t>
          </a:r>
          <a:endParaRPr lang="ru-RU" sz="1200" kern="1200" dirty="0"/>
        </a:p>
      </dsp:txBody>
      <dsp:txXfrm>
        <a:off x="3614289" y="2830853"/>
        <a:ext cx="1493886" cy="287341"/>
      </dsp:txXfrm>
    </dsp:sp>
    <dsp:sp modelId="{69FAC2CC-7244-4695-B55A-312315EABA18}">
      <dsp:nvSpPr>
        <dsp:cNvPr id="0" name=""/>
        <dsp:cNvSpPr/>
      </dsp:nvSpPr>
      <dsp:spPr>
        <a:xfrm rot="377479">
          <a:off x="1377026" y="3243577"/>
          <a:ext cx="1521665" cy="2694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22 708,3</a:t>
          </a:r>
          <a:endParaRPr lang="ru-RU" sz="1200" kern="1200" dirty="0"/>
        </a:p>
      </dsp:txBody>
      <dsp:txXfrm>
        <a:off x="1390181" y="3256732"/>
        <a:ext cx="1495355" cy="243179"/>
      </dsp:txXfrm>
    </dsp:sp>
    <dsp:sp modelId="{22A2F358-5DBA-479D-99AA-D9FD7A7A3C15}">
      <dsp:nvSpPr>
        <dsp:cNvPr id="0" name=""/>
        <dsp:cNvSpPr/>
      </dsp:nvSpPr>
      <dsp:spPr>
        <a:xfrm rot="412129">
          <a:off x="1471536" y="2421920"/>
          <a:ext cx="1524974" cy="2991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36 038,7</a:t>
          </a:r>
          <a:endParaRPr lang="ru-RU" sz="1200" kern="1200" dirty="0"/>
        </a:p>
      </dsp:txBody>
      <dsp:txXfrm>
        <a:off x="1486139" y="2436523"/>
        <a:ext cx="1495768" cy="269938"/>
      </dsp:txXfrm>
    </dsp:sp>
    <dsp:sp modelId="{C98F06C3-FCB9-44A3-B297-B1E027CE8D4F}">
      <dsp:nvSpPr>
        <dsp:cNvPr id="0" name=""/>
        <dsp:cNvSpPr/>
      </dsp:nvSpPr>
      <dsp:spPr>
        <a:xfrm rot="414378">
          <a:off x="1508014" y="2151680"/>
          <a:ext cx="1524974" cy="276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401 104,4</a:t>
          </a:r>
          <a:endParaRPr lang="ru-RU" sz="1200" kern="1200" dirty="0"/>
        </a:p>
      </dsp:txBody>
      <dsp:txXfrm>
        <a:off x="1521499" y="2165165"/>
        <a:ext cx="1498004" cy="2492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B5E7B-DA99-4B04-B510-B28076C5D2CE}">
      <dsp:nvSpPr>
        <dsp:cNvPr id="0" name=""/>
        <dsp:cNvSpPr/>
      </dsp:nvSpPr>
      <dsp:spPr>
        <a:xfrm>
          <a:off x="1022647" y="449642"/>
          <a:ext cx="2517179" cy="6923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98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31 </a:t>
          </a:r>
          <a:r>
            <a:rPr lang="ru-RU" sz="1200" kern="1200" dirty="0" smtClean="0"/>
            <a:t>кафе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1 964 </a:t>
          </a:r>
          <a:r>
            <a:rPr lang="ru-RU" sz="1200" kern="1200" dirty="0" smtClean="0"/>
            <a:t>посадочных места</a:t>
          </a:r>
          <a:endParaRPr lang="ru-RU" sz="1200" kern="1200" dirty="0"/>
        </a:p>
      </dsp:txBody>
      <dsp:txXfrm>
        <a:off x="1022647" y="449642"/>
        <a:ext cx="2517179" cy="692391"/>
      </dsp:txXfrm>
    </dsp:sp>
    <dsp:sp modelId="{62969E3B-7FED-4A40-9B4D-E9A19815D5A2}">
      <dsp:nvSpPr>
        <dsp:cNvPr id="0" name=""/>
        <dsp:cNvSpPr/>
      </dsp:nvSpPr>
      <dsp:spPr>
        <a:xfrm>
          <a:off x="1081092" y="349630"/>
          <a:ext cx="484673" cy="7270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BB87F-0592-44B6-95F3-CBC9B590E4D5}">
      <dsp:nvSpPr>
        <dsp:cNvPr id="0" name=""/>
        <dsp:cNvSpPr/>
      </dsp:nvSpPr>
      <dsp:spPr>
        <a:xfrm>
          <a:off x="992536" y="1321286"/>
          <a:ext cx="2577401" cy="6923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98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 1 ресторан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 60 посадочных мест</a:t>
          </a:r>
          <a:endParaRPr lang="ru-RU" sz="1200" kern="1200" dirty="0"/>
        </a:p>
      </dsp:txBody>
      <dsp:txXfrm>
        <a:off x="992536" y="1321286"/>
        <a:ext cx="2577401" cy="692391"/>
      </dsp:txXfrm>
    </dsp:sp>
    <dsp:sp modelId="{C96F7B8D-F543-48AC-99BE-FCDD460F65D9}">
      <dsp:nvSpPr>
        <dsp:cNvPr id="0" name=""/>
        <dsp:cNvSpPr/>
      </dsp:nvSpPr>
      <dsp:spPr>
        <a:xfrm>
          <a:off x="1081092" y="1221274"/>
          <a:ext cx="484673" cy="7270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19EFD-12A7-457B-B94B-896C32F324ED}">
      <dsp:nvSpPr>
        <dsp:cNvPr id="0" name=""/>
        <dsp:cNvSpPr/>
      </dsp:nvSpPr>
      <dsp:spPr>
        <a:xfrm>
          <a:off x="1013363" y="2192929"/>
          <a:ext cx="2535747" cy="6923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98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 29 баров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 537 посадочных мест</a:t>
          </a:r>
          <a:endParaRPr lang="ru-RU" sz="1200" kern="1200" dirty="0"/>
        </a:p>
      </dsp:txBody>
      <dsp:txXfrm>
        <a:off x="1013363" y="2192929"/>
        <a:ext cx="2535747" cy="692391"/>
      </dsp:txXfrm>
    </dsp:sp>
    <dsp:sp modelId="{1061A3E8-F104-4567-AE5A-F9A5008A3C1C}">
      <dsp:nvSpPr>
        <dsp:cNvPr id="0" name=""/>
        <dsp:cNvSpPr/>
      </dsp:nvSpPr>
      <dsp:spPr>
        <a:xfrm>
          <a:off x="1081092" y="2092917"/>
          <a:ext cx="484673" cy="727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EF2F29-CD76-4624-A79B-EE8A5228A078}">
      <dsp:nvSpPr>
        <dsp:cNvPr id="0" name=""/>
        <dsp:cNvSpPr/>
      </dsp:nvSpPr>
      <dsp:spPr>
        <a:xfrm>
          <a:off x="1050897" y="3064573"/>
          <a:ext cx="2490791" cy="6923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98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21 столовая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2332 посадочных места</a:t>
          </a:r>
          <a:endParaRPr lang="ru-RU" sz="1200" kern="1200" dirty="0"/>
        </a:p>
      </dsp:txBody>
      <dsp:txXfrm>
        <a:off x="1050897" y="3064573"/>
        <a:ext cx="2490791" cy="692391"/>
      </dsp:txXfrm>
    </dsp:sp>
    <dsp:sp modelId="{F7BF5AF6-3867-4E80-BC2A-1CF0F04A3C24}">
      <dsp:nvSpPr>
        <dsp:cNvPr id="0" name=""/>
        <dsp:cNvSpPr/>
      </dsp:nvSpPr>
      <dsp:spPr>
        <a:xfrm>
          <a:off x="1096148" y="2964561"/>
          <a:ext cx="484673" cy="7270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18437-84D4-4A12-B3AC-CDF890F038B1}">
      <dsp:nvSpPr>
        <dsp:cNvPr id="0" name=""/>
        <dsp:cNvSpPr/>
      </dsp:nvSpPr>
      <dsp:spPr>
        <a:xfrm>
          <a:off x="1050952" y="3936217"/>
          <a:ext cx="2490680" cy="6923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98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16 иных точек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 188 посадочных мест</a:t>
          </a:r>
          <a:endParaRPr lang="ru-RU" sz="1200" kern="1200" dirty="0"/>
        </a:p>
      </dsp:txBody>
      <dsp:txXfrm>
        <a:off x="1050952" y="3936217"/>
        <a:ext cx="2490680" cy="692391"/>
      </dsp:txXfrm>
    </dsp:sp>
    <dsp:sp modelId="{A928DC41-8ED8-407C-AE6E-22761E0976A0}">
      <dsp:nvSpPr>
        <dsp:cNvPr id="0" name=""/>
        <dsp:cNvSpPr/>
      </dsp:nvSpPr>
      <dsp:spPr>
        <a:xfrm>
          <a:off x="1096148" y="3836205"/>
          <a:ext cx="484673" cy="7270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5000" r="-19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A746C-1581-4A31-B33F-E5C1622DC0ED}">
      <dsp:nvSpPr>
        <dsp:cNvPr id="0" name=""/>
        <dsp:cNvSpPr/>
      </dsp:nvSpPr>
      <dsp:spPr>
        <a:xfrm>
          <a:off x="37" y="837943"/>
          <a:ext cx="3964841" cy="466451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EABAA6-F4AA-4E67-B9DC-C2D41CA50613}">
      <dsp:nvSpPr>
        <dsp:cNvPr id="0" name=""/>
        <dsp:cNvSpPr/>
      </dsp:nvSpPr>
      <dsp:spPr>
        <a:xfrm>
          <a:off x="37" y="1013124"/>
          <a:ext cx="291271" cy="2912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DD887C-6670-4C68-BDAA-F0A260875AF9}">
      <dsp:nvSpPr>
        <dsp:cNvPr id="0" name=""/>
        <dsp:cNvSpPr/>
      </dsp:nvSpPr>
      <dsp:spPr>
        <a:xfrm>
          <a:off x="37" y="0"/>
          <a:ext cx="3964841" cy="83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Инвестиции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" y="0"/>
        <a:ext cx="3964841" cy="837943"/>
      </dsp:txXfrm>
    </dsp:sp>
    <dsp:sp modelId="{ECF82B79-E6A0-4E90-AF2B-05F02999B83D}">
      <dsp:nvSpPr>
        <dsp:cNvPr id="0" name=""/>
        <dsp:cNvSpPr/>
      </dsp:nvSpPr>
      <dsp:spPr>
        <a:xfrm>
          <a:off x="37" y="1692069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857B37-BA8C-4867-969A-2D02699B8957}">
      <dsp:nvSpPr>
        <dsp:cNvPr id="0" name=""/>
        <dsp:cNvSpPr/>
      </dsp:nvSpPr>
      <dsp:spPr>
        <a:xfrm>
          <a:off x="277576" y="1498232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Объем инвестиций за 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квартал 2018 года составил 6 265,1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576" y="1498232"/>
        <a:ext cx="3687302" cy="678938"/>
      </dsp:txXfrm>
    </dsp:sp>
    <dsp:sp modelId="{AEFFD4B1-C736-4F8C-BA52-5D3A0EB74C44}">
      <dsp:nvSpPr>
        <dsp:cNvPr id="0" name=""/>
        <dsp:cNvSpPr/>
      </dsp:nvSpPr>
      <dsp:spPr>
        <a:xfrm>
          <a:off x="37" y="2371007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-121851"/>
              <a:satOff val="-2456"/>
              <a:lumOff val="171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7980C5-2D22-41BD-9622-1E13FD323DC5}">
      <dsp:nvSpPr>
        <dsp:cNvPr id="0" name=""/>
        <dsp:cNvSpPr/>
      </dsp:nvSpPr>
      <dsp:spPr>
        <a:xfrm>
          <a:off x="277576" y="2177170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Лидируют инвестиции по виду экономической деятельности «Добыча полезных ископаемых»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576" y="2177170"/>
        <a:ext cx="3687302" cy="678938"/>
      </dsp:txXfrm>
    </dsp:sp>
    <dsp:sp modelId="{2E75AF04-3CD5-474D-9BFC-2BE0B1D1F734}">
      <dsp:nvSpPr>
        <dsp:cNvPr id="0" name=""/>
        <dsp:cNvSpPr/>
      </dsp:nvSpPr>
      <dsp:spPr>
        <a:xfrm>
          <a:off x="37" y="3049945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-243702"/>
              <a:satOff val="-4912"/>
              <a:lumOff val="3431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437707-A98B-4D0B-9F36-E0EA15E6431A}">
      <dsp:nvSpPr>
        <dsp:cNvPr id="0" name=""/>
        <dsp:cNvSpPr/>
      </dsp:nvSpPr>
      <dsp:spPr>
        <a:xfrm>
          <a:off x="277576" y="2856108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Основным источником инвестиций в основной капитал являются собственные средства предприятий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576" y="2856108"/>
        <a:ext cx="3687302" cy="678938"/>
      </dsp:txXfrm>
    </dsp:sp>
    <dsp:sp modelId="{3D22135C-9BDD-4B88-8CE8-2FCA2BCC80C0}">
      <dsp:nvSpPr>
        <dsp:cNvPr id="0" name=""/>
        <dsp:cNvSpPr/>
      </dsp:nvSpPr>
      <dsp:spPr>
        <a:xfrm>
          <a:off x="4163121" y="837943"/>
          <a:ext cx="3964841" cy="466451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304627"/>
                <a:satOff val="-6140"/>
                <a:lumOff val="428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304627"/>
                <a:satOff val="-6140"/>
                <a:lumOff val="428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304627"/>
                <a:satOff val="-6140"/>
                <a:lumOff val="428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-304627"/>
              <a:satOff val="-6140"/>
              <a:lumOff val="428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CA6054-CD9C-436F-9D38-0062BFDD4D9B}">
      <dsp:nvSpPr>
        <dsp:cNvPr id="0" name=""/>
        <dsp:cNvSpPr/>
      </dsp:nvSpPr>
      <dsp:spPr>
        <a:xfrm>
          <a:off x="4163121" y="1013124"/>
          <a:ext cx="291271" cy="2912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-304627"/>
              <a:satOff val="-6140"/>
              <a:lumOff val="428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9F1FCA-430F-495F-A18F-387852966FE2}">
      <dsp:nvSpPr>
        <dsp:cNvPr id="0" name=""/>
        <dsp:cNvSpPr/>
      </dsp:nvSpPr>
      <dsp:spPr>
        <a:xfrm>
          <a:off x="4163121" y="0"/>
          <a:ext cx="3964841" cy="83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3121" y="0"/>
        <a:ext cx="3964841" cy="837943"/>
      </dsp:txXfrm>
    </dsp:sp>
    <dsp:sp modelId="{A46ED5C5-9947-4F18-9360-2F851CBE6472}">
      <dsp:nvSpPr>
        <dsp:cNvPr id="0" name=""/>
        <dsp:cNvSpPr/>
      </dsp:nvSpPr>
      <dsp:spPr>
        <a:xfrm>
          <a:off x="4163121" y="1692069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-243702"/>
              <a:satOff val="-4912"/>
              <a:lumOff val="3431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43D234-918A-4DD9-8245-6F7D882C11E3}">
      <dsp:nvSpPr>
        <dsp:cNvPr id="0" name=""/>
        <dsp:cNvSpPr/>
      </dsp:nvSpPr>
      <dsp:spPr>
        <a:xfrm>
          <a:off x="4440659" y="1498232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Объем выполненных работ за 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квартал 2018 года составил 965,2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0659" y="1498232"/>
        <a:ext cx="3687302" cy="678938"/>
      </dsp:txXfrm>
    </dsp:sp>
    <dsp:sp modelId="{8CFF9B2A-3707-4F38-B41E-2C72DA751C2F}">
      <dsp:nvSpPr>
        <dsp:cNvPr id="0" name=""/>
        <dsp:cNvSpPr/>
      </dsp:nvSpPr>
      <dsp:spPr>
        <a:xfrm>
          <a:off x="4163121" y="2371007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-121851"/>
              <a:satOff val="-2456"/>
              <a:lumOff val="171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A54F69-BF04-406C-93CF-070A737EF2A3}">
      <dsp:nvSpPr>
        <dsp:cNvPr id="0" name=""/>
        <dsp:cNvSpPr/>
      </dsp:nvSpPr>
      <dsp:spPr>
        <a:xfrm>
          <a:off x="4440659" y="2177170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Введено в эксплуатацию 6 индивидуальных жилых дома общей площадью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715,0 м</a:t>
          </a:r>
          <a:r>
            <a:rPr lang="ru-RU" sz="1400" kern="12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kern="1200" baseline="30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0659" y="2177170"/>
        <a:ext cx="3687302" cy="6789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311D3-0FA4-4E91-BF12-0531F3FADB5D}">
      <dsp:nvSpPr>
        <dsp:cNvPr id="0" name=""/>
        <dsp:cNvSpPr/>
      </dsp:nvSpPr>
      <dsp:spPr>
        <a:xfrm>
          <a:off x="1876140" y="1274034"/>
          <a:ext cx="2953317" cy="2953317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600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33 211 человек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2308643" y="1706537"/>
        <a:ext cx="2088311" cy="2088311"/>
      </dsp:txXfrm>
    </dsp:sp>
    <dsp:sp modelId="{A90D2A3E-0038-4328-87E3-0F8B9DC18185}">
      <dsp:nvSpPr>
        <dsp:cNvPr id="0" name=""/>
        <dsp:cNvSpPr/>
      </dsp:nvSpPr>
      <dsp:spPr>
        <a:xfrm>
          <a:off x="2614470" y="91116"/>
          <a:ext cx="1476658" cy="1476658"/>
        </a:xfrm>
        <a:prstGeom prst="ellipse">
          <a:avLst/>
        </a:prstGeom>
        <a:solidFill>
          <a:schemeClr val="accent5">
            <a:alpha val="50000"/>
            <a:hueOff val="2761679"/>
            <a:satOff val="-7123"/>
            <a:lumOff val="62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19 109 человек, занятых на крупных и средних предприятиях</a:t>
          </a:r>
          <a:endParaRPr lang="ru-RU" sz="900" kern="1200" dirty="0"/>
        </a:p>
      </dsp:txBody>
      <dsp:txXfrm>
        <a:off x="2830722" y="307368"/>
        <a:ext cx="1044154" cy="1044154"/>
      </dsp:txXfrm>
    </dsp:sp>
    <dsp:sp modelId="{DFAC6CC1-66B9-43A5-9F34-91F86C0B3F96}">
      <dsp:nvSpPr>
        <dsp:cNvPr id="0" name=""/>
        <dsp:cNvSpPr/>
      </dsp:nvSpPr>
      <dsp:spPr>
        <a:xfrm>
          <a:off x="4441684" y="1418665"/>
          <a:ext cx="1476658" cy="1476658"/>
        </a:xfrm>
        <a:prstGeom prst="ellipse">
          <a:avLst/>
        </a:prstGeom>
        <a:solidFill>
          <a:schemeClr val="accent5">
            <a:alpha val="50000"/>
            <a:hueOff val="5523357"/>
            <a:satOff val="-14245"/>
            <a:lumOff val="125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4 948 человек, занятых в малых и микро предприятиях</a:t>
          </a:r>
          <a:endParaRPr lang="ru-RU" sz="900" kern="1200" dirty="0"/>
        </a:p>
      </dsp:txBody>
      <dsp:txXfrm>
        <a:off x="4657936" y="1634917"/>
        <a:ext cx="1044154" cy="1044154"/>
      </dsp:txXfrm>
    </dsp:sp>
    <dsp:sp modelId="{7E07F043-DB3E-4CC9-B9B6-AE3629C80027}">
      <dsp:nvSpPr>
        <dsp:cNvPr id="0" name=""/>
        <dsp:cNvSpPr/>
      </dsp:nvSpPr>
      <dsp:spPr>
        <a:xfrm>
          <a:off x="3743750" y="3566684"/>
          <a:ext cx="1476658" cy="1476658"/>
        </a:xfrm>
        <a:prstGeom prst="ellipse">
          <a:avLst/>
        </a:prstGeom>
        <a:solidFill>
          <a:schemeClr val="accent5">
            <a:alpha val="50000"/>
            <a:hueOff val="8285036"/>
            <a:satOff val="-21368"/>
            <a:lumOff val="188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2 399 человек, занятых индивидуальным предпринима-тельством</a:t>
          </a:r>
          <a:endParaRPr lang="ru-RU" sz="900" kern="1200" dirty="0"/>
        </a:p>
      </dsp:txBody>
      <dsp:txXfrm>
        <a:off x="3960002" y="3782936"/>
        <a:ext cx="1044154" cy="1044154"/>
      </dsp:txXfrm>
    </dsp:sp>
    <dsp:sp modelId="{1B00D879-CA69-4BBE-B0F5-D805E6967FD4}">
      <dsp:nvSpPr>
        <dsp:cNvPr id="0" name=""/>
        <dsp:cNvSpPr/>
      </dsp:nvSpPr>
      <dsp:spPr>
        <a:xfrm>
          <a:off x="1485189" y="3566684"/>
          <a:ext cx="1476658" cy="1476658"/>
        </a:xfrm>
        <a:prstGeom prst="ellipse">
          <a:avLst/>
        </a:prstGeom>
        <a:solidFill>
          <a:schemeClr val="accent5">
            <a:alpha val="50000"/>
            <a:hueOff val="11046714"/>
            <a:satOff val="-28490"/>
            <a:lumOff val="251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929 наемных работников индивидуальных предпринима-телей</a:t>
          </a:r>
          <a:endParaRPr lang="ru-RU" sz="900" kern="1200" dirty="0"/>
        </a:p>
      </dsp:txBody>
      <dsp:txXfrm>
        <a:off x="1701441" y="3782936"/>
        <a:ext cx="1044154" cy="1044154"/>
      </dsp:txXfrm>
    </dsp:sp>
    <dsp:sp modelId="{6B1D92B1-2903-4D95-955E-CFAAAF69458E}">
      <dsp:nvSpPr>
        <dsp:cNvPr id="0" name=""/>
        <dsp:cNvSpPr/>
      </dsp:nvSpPr>
      <dsp:spPr>
        <a:xfrm>
          <a:off x="787256" y="1418665"/>
          <a:ext cx="1476658" cy="1476658"/>
        </a:xfrm>
        <a:prstGeom prst="ellipse">
          <a:avLst/>
        </a:prstGeom>
        <a:solidFill>
          <a:schemeClr val="accent5">
            <a:alpha val="50000"/>
            <a:hueOff val="13808393"/>
            <a:satOff val="-35613"/>
            <a:lumOff val="313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5 826 иных работников</a:t>
          </a:r>
          <a:endParaRPr lang="ru-RU" sz="900" kern="1200" dirty="0"/>
        </a:p>
      </dsp:txBody>
      <dsp:txXfrm>
        <a:off x="1003508" y="1634917"/>
        <a:ext cx="1044154" cy="10441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1D64F-3FAA-443D-A81A-CA95015D1385}">
      <dsp:nvSpPr>
        <dsp:cNvPr id="0" name=""/>
        <dsp:cNvSpPr/>
      </dsp:nvSpPr>
      <dsp:spPr>
        <a:xfrm>
          <a:off x="107872" y="1953"/>
          <a:ext cx="5113239" cy="464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Зарегистрировано:</a:t>
          </a:r>
          <a:endParaRPr lang="ru-RU" sz="2100" kern="1200" dirty="0"/>
        </a:p>
      </dsp:txBody>
      <dsp:txXfrm>
        <a:off x="107872" y="1953"/>
        <a:ext cx="5113239" cy="464839"/>
      </dsp:txXfrm>
    </dsp:sp>
    <dsp:sp modelId="{EE31F7DA-B423-43F0-BD3C-0C466FF1CA59}">
      <dsp:nvSpPr>
        <dsp:cNvPr id="0" name=""/>
        <dsp:cNvSpPr/>
      </dsp:nvSpPr>
      <dsp:spPr>
        <a:xfrm>
          <a:off x="107872" y="466793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E6D1D2-BF60-4260-B086-6CBDEB119322}">
      <dsp:nvSpPr>
        <dsp:cNvPr id="0" name=""/>
        <dsp:cNvSpPr/>
      </dsp:nvSpPr>
      <dsp:spPr>
        <a:xfrm>
          <a:off x="826566" y="466793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8065"/>
                <a:satOff val="-592"/>
                <a:lumOff val="13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8065"/>
                <a:satOff val="-592"/>
                <a:lumOff val="13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8065"/>
                <a:satOff val="-592"/>
                <a:lumOff val="13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8065"/>
              <a:satOff val="-592"/>
              <a:lumOff val="137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5E7D13-2124-4BD3-8B5C-0C4717ED1632}">
      <dsp:nvSpPr>
        <dsp:cNvPr id="0" name=""/>
        <dsp:cNvSpPr/>
      </dsp:nvSpPr>
      <dsp:spPr>
        <a:xfrm>
          <a:off x="1545829" y="466793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16130"/>
                <a:satOff val="-1183"/>
                <a:lumOff val="27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6130"/>
                <a:satOff val="-1183"/>
                <a:lumOff val="27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6130"/>
                <a:satOff val="-1183"/>
                <a:lumOff val="27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16130"/>
              <a:satOff val="-1183"/>
              <a:lumOff val="274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A58D30-4AB9-46AD-9F05-4961EE84280B}">
      <dsp:nvSpPr>
        <dsp:cNvPr id="0" name=""/>
        <dsp:cNvSpPr/>
      </dsp:nvSpPr>
      <dsp:spPr>
        <a:xfrm>
          <a:off x="2264523" y="466793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24196"/>
                <a:satOff val="-1775"/>
                <a:lumOff val="41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24196"/>
                <a:satOff val="-1775"/>
                <a:lumOff val="41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24196"/>
                <a:satOff val="-1775"/>
                <a:lumOff val="41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24196"/>
              <a:satOff val="-1775"/>
              <a:lumOff val="411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309EBA-34FE-450D-9B20-C111F71EF87A}">
      <dsp:nvSpPr>
        <dsp:cNvPr id="0" name=""/>
        <dsp:cNvSpPr/>
      </dsp:nvSpPr>
      <dsp:spPr>
        <a:xfrm>
          <a:off x="2983785" y="466793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32261"/>
                <a:satOff val="-2367"/>
                <a:lumOff val="54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32261"/>
                <a:satOff val="-2367"/>
                <a:lumOff val="54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32261"/>
                <a:satOff val="-2367"/>
                <a:lumOff val="54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32261"/>
              <a:satOff val="-2367"/>
              <a:lumOff val="549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105CF0-3050-4620-97E9-94FB7C8D7D5C}">
      <dsp:nvSpPr>
        <dsp:cNvPr id="0" name=""/>
        <dsp:cNvSpPr/>
      </dsp:nvSpPr>
      <dsp:spPr>
        <a:xfrm>
          <a:off x="3702480" y="466793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40326"/>
                <a:satOff val="-2959"/>
                <a:lumOff val="68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40326"/>
                <a:satOff val="-2959"/>
                <a:lumOff val="68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40326"/>
                <a:satOff val="-2959"/>
                <a:lumOff val="68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40326"/>
              <a:satOff val="-2959"/>
              <a:lumOff val="68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F92676-97F1-46EC-A0A7-A247FF6F8225}">
      <dsp:nvSpPr>
        <dsp:cNvPr id="0" name=""/>
        <dsp:cNvSpPr/>
      </dsp:nvSpPr>
      <dsp:spPr>
        <a:xfrm>
          <a:off x="4421742" y="466793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48391"/>
                <a:satOff val="-3550"/>
                <a:lumOff val="82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48391"/>
                <a:satOff val="-3550"/>
                <a:lumOff val="82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48391"/>
                <a:satOff val="-3550"/>
                <a:lumOff val="82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48391"/>
              <a:satOff val="-3550"/>
              <a:lumOff val="823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8A439C-0EB1-4080-A63B-3A2D9D9FB8FF}">
      <dsp:nvSpPr>
        <dsp:cNvPr id="0" name=""/>
        <dsp:cNvSpPr/>
      </dsp:nvSpPr>
      <dsp:spPr>
        <a:xfrm>
          <a:off x="107872" y="561483"/>
          <a:ext cx="5179712" cy="757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-513 малых, микро- и средних предприятий;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-1 368 индивидуальных предпринимателей</a:t>
          </a:r>
          <a:endParaRPr lang="ru-RU" sz="1500" kern="1200" dirty="0"/>
        </a:p>
      </dsp:txBody>
      <dsp:txXfrm>
        <a:off x="107872" y="561483"/>
        <a:ext cx="5179712" cy="757517"/>
      </dsp:txXfrm>
    </dsp:sp>
    <dsp:sp modelId="{33EA70D2-D0DC-430B-A533-4404637012D0}">
      <dsp:nvSpPr>
        <dsp:cNvPr id="0" name=""/>
        <dsp:cNvSpPr/>
      </dsp:nvSpPr>
      <dsp:spPr>
        <a:xfrm>
          <a:off x="107872" y="1501286"/>
          <a:ext cx="5113239" cy="464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Осуществляют свою деятельность:</a:t>
          </a:r>
          <a:endParaRPr lang="ru-RU" sz="2100" kern="1200" dirty="0"/>
        </a:p>
      </dsp:txBody>
      <dsp:txXfrm>
        <a:off x="107872" y="1501286"/>
        <a:ext cx="5113239" cy="464839"/>
      </dsp:txXfrm>
    </dsp:sp>
    <dsp:sp modelId="{C39FF501-4E68-4A6A-8720-AB17DBD2D903}">
      <dsp:nvSpPr>
        <dsp:cNvPr id="0" name=""/>
        <dsp:cNvSpPr/>
      </dsp:nvSpPr>
      <dsp:spPr>
        <a:xfrm>
          <a:off x="107872" y="1966126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56457"/>
                <a:satOff val="-4142"/>
                <a:lumOff val="96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56457"/>
                <a:satOff val="-4142"/>
                <a:lumOff val="96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56457"/>
                <a:satOff val="-4142"/>
                <a:lumOff val="96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56457"/>
              <a:satOff val="-4142"/>
              <a:lumOff val="96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0D5024-166C-4CF3-8ED3-C906EA24211D}">
      <dsp:nvSpPr>
        <dsp:cNvPr id="0" name=""/>
        <dsp:cNvSpPr/>
      </dsp:nvSpPr>
      <dsp:spPr>
        <a:xfrm>
          <a:off x="826566" y="1966126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64522"/>
                <a:satOff val="-4734"/>
                <a:lumOff val="109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64522"/>
                <a:satOff val="-4734"/>
                <a:lumOff val="109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64522"/>
                <a:satOff val="-4734"/>
                <a:lumOff val="109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64522"/>
              <a:satOff val="-4734"/>
              <a:lumOff val="1098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AE153C-0A8C-4EBB-AE00-2CCEE822B8E1}">
      <dsp:nvSpPr>
        <dsp:cNvPr id="0" name=""/>
        <dsp:cNvSpPr/>
      </dsp:nvSpPr>
      <dsp:spPr>
        <a:xfrm>
          <a:off x="1545829" y="1966126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72587"/>
                <a:satOff val="-5325"/>
                <a:lumOff val="123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72587"/>
                <a:satOff val="-5325"/>
                <a:lumOff val="123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72587"/>
                <a:satOff val="-5325"/>
                <a:lumOff val="123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72587"/>
              <a:satOff val="-5325"/>
              <a:lumOff val="1235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045D1F-A413-4E7C-B08A-67165189BA7A}">
      <dsp:nvSpPr>
        <dsp:cNvPr id="0" name=""/>
        <dsp:cNvSpPr/>
      </dsp:nvSpPr>
      <dsp:spPr>
        <a:xfrm>
          <a:off x="2264523" y="1966126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80652"/>
                <a:satOff val="-5917"/>
                <a:lumOff val="137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80652"/>
                <a:satOff val="-5917"/>
                <a:lumOff val="137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80652"/>
                <a:satOff val="-5917"/>
                <a:lumOff val="137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80652"/>
              <a:satOff val="-5917"/>
              <a:lumOff val="1373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C9D971-F994-4E48-B0C8-9D7BC72019A7}">
      <dsp:nvSpPr>
        <dsp:cNvPr id="0" name=""/>
        <dsp:cNvSpPr/>
      </dsp:nvSpPr>
      <dsp:spPr>
        <a:xfrm>
          <a:off x="2983785" y="1966126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88718"/>
                <a:satOff val="-6509"/>
                <a:lumOff val="151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88718"/>
                <a:satOff val="-6509"/>
                <a:lumOff val="151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88718"/>
                <a:satOff val="-6509"/>
                <a:lumOff val="151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88718"/>
              <a:satOff val="-6509"/>
              <a:lumOff val="151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0EBBBD-3916-4C41-9628-F04549984A97}">
      <dsp:nvSpPr>
        <dsp:cNvPr id="0" name=""/>
        <dsp:cNvSpPr/>
      </dsp:nvSpPr>
      <dsp:spPr>
        <a:xfrm>
          <a:off x="3702480" y="1966126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96783"/>
                <a:satOff val="-7100"/>
                <a:lumOff val="164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96783"/>
                <a:satOff val="-7100"/>
                <a:lumOff val="164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96783"/>
                <a:satOff val="-7100"/>
                <a:lumOff val="164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96783"/>
              <a:satOff val="-7100"/>
              <a:lumOff val="164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DF4C08-2B70-48A7-ABB1-78CCB9E6C75B}">
      <dsp:nvSpPr>
        <dsp:cNvPr id="0" name=""/>
        <dsp:cNvSpPr/>
      </dsp:nvSpPr>
      <dsp:spPr>
        <a:xfrm>
          <a:off x="4421742" y="1966126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104848"/>
                <a:satOff val="-7692"/>
                <a:lumOff val="178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04848"/>
                <a:satOff val="-7692"/>
                <a:lumOff val="178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04848"/>
                <a:satOff val="-7692"/>
                <a:lumOff val="178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104848"/>
              <a:satOff val="-7692"/>
              <a:lumOff val="1785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9A55B-2F7D-41D6-9F53-83B81D196E2F}">
      <dsp:nvSpPr>
        <dsp:cNvPr id="0" name=""/>
        <dsp:cNvSpPr/>
      </dsp:nvSpPr>
      <dsp:spPr>
        <a:xfrm>
          <a:off x="107872" y="2060815"/>
          <a:ext cx="5179712" cy="757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80000"/>
              <a:hueOff val="80652"/>
              <a:satOff val="-5917"/>
              <a:lumOff val="1373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-64% из общего числа зарегистрированных</a:t>
          </a:r>
          <a:endParaRPr lang="ru-RU" sz="1500" kern="1200" dirty="0"/>
        </a:p>
      </dsp:txBody>
      <dsp:txXfrm>
        <a:off x="107872" y="2060815"/>
        <a:ext cx="5179712" cy="757517"/>
      </dsp:txXfrm>
    </dsp:sp>
    <dsp:sp modelId="{CBDAAA5A-6431-45C4-B694-9B6165343817}">
      <dsp:nvSpPr>
        <dsp:cNvPr id="0" name=""/>
        <dsp:cNvSpPr/>
      </dsp:nvSpPr>
      <dsp:spPr>
        <a:xfrm>
          <a:off x="107872" y="3000619"/>
          <a:ext cx="5113239" cy="464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Численность занятых в малом бизнесе:</a:t>
          </a:r>
          <a:endParaRPr lang="ru-RU" sz="2100" kern="1200" dirty="0"/>
        </a:p>
      </dsp:txBody>
      <dsp:txXfrm>
        <a:off x="107872" y="3000619"/>
        <a:ext cx="5113239" cy="464839"/>
      </dsp:txXfrm>
    </dsp:sp>
    <dsp:sp modelId="{096083E7-98EE-4AE3-A7E9-680805A02C48}">
      <dsp:nvSpPr>
        <dsp:cNvPr id="0" name=""/>
        <dsp:cNvSpPr/>
      </dsp:nvSpPr>
      <dsp:spPr>
        <a:xfrm>
          <a:off x="107872" y="3465459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112913"/>
                <a:satOff val="-8284"/>
                <a:lumOff val="192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12913"/>
                <a:satOff val="-8284"/>
                <a:lumOff val="192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12913"/>
                <a:satOff val="-8284"/>
                <a:lumOff val="192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112913"/>
              <a:satOff val="-8284"/>
              <a:lumOff val="1922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459DEF-7391-4537-BBA9-9501321BAB20}">
      <dsp:nvSpPr>
        <dsp:cNvPr id="0" name=""/>
        <dsp:cNvSpPr/>
      </dsp:nvSpPr>
      <dsp:spPr>
        <a:xfrm>
          <a:off x="826566" y="3465459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120979"/>
                <a:satOff val="-8876"/>
                <a:lumOff val="205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20979"/>
                <a:satOff val="-8876"/>
                <a:lumOff val="205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20979"/>
                <a:satOff val="-8876"/>
                <a:lumOff val="205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120979"/>
              <a:satOff val="-8876"/>
              <a:lumOff val="2059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56CD1A-0D0E-4E44-85B9-94AC11A12EF4}">
      <dsp:nvSpPr>
        <dsp:cNvPr id="0" name=""/>
        <dsp:cNvSpPr/>
      </dsp:nvSpPr>
      <dsp:spPr>
        <a:xfrm>
          <a:off x="1545829" y="3465459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129044"/>
                <a:satOff val="-9467"/>
                <a:lumOff val="219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29044"/>
                <a:satOff val="-9467"/>
                <a:lumOff val="219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29044"/>
                <a:satOff val="-9467"/>
                <a:lumOff val="219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129044"/>
              <a:satOff val="-9467"/>
              <a:lumOff val="2197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9525EA-2BA5-47CA-8DB8-AC33DB39CB49}">
      <dsp:nvSpPr>
        <dsp:cNvPr id="0" name=""/>
        <dsp:cNvSpPr/>
      </dsp:nvSpPr>
      <dsp:spPr>
        <a:xfrm>
          <a:off x="2264523" y="3465459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137109"/>
                <a:satOff val="-10059"/>
                <a:lumOff val="233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37109"/>
                <a:satOff val="-10059"/>
                <a:lumOff val="233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37109"/>
                <a:satOff val="-10059"/>
                <a:lumOff val="233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137109"/>
              <a:satOff val="-10059"/>
              <a:lumOff val="233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09958E-CCAD-4DE6-973E-EAF2B9AE88D8}">
      <dsp:nvSpPr>
        <dsp:cNvPr id="0" name=""/>
        <dsp:cNvSpPr/>
      </dsp:nvSpPr>
      <dsp:spPr>
        <a:xfrm>
          <a:off x="2983785" y="3465459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145174"/>
                <a:satOff val="-10651"/>
                <a:lumOff val="2471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45174"/>
                <a:satOff val="-10651"/>
                <a:lumOff val="2471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45174"/>
                <a:satOff val="-10651"/>
                <a:lumOff val="2471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145174"/>
              <a:satOff val="-10651"/>
              <a:lumOff val="2471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A2E1C6-5456-4B1D-A612-719C81B65E1E}">
      <dsp:nvSpPr>
        <dsp:cNvPr id="0" name=""/>
        <dsp:cNvSpPr/>
      </dsp:nvSpPr>
      <dsp:spPr>
        <a:xfrm>
          <a:off x="3702480" y="3465459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153240"/>
                <a:satOff val="-11242"/>
                <a:lumOff val="260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53240"/>
                <a:satOff val="-11242"/>
                <a:lumOff val="260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53240"/>
                <a:satOff val="-11242"/>
                <a:lumOff val="260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153240"/>
              <a:satOff val="-11242"/>
              <a:lumOff val="2608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CE4AA0-F1EA-4B57-9A52-067FFB860004}">
      <dsp:nvSpPr>
        <dsp:cNvPr id="0" name=""/>
        <dsp:cNvSpPr/>
      </dsp:nvSpPr>
      <dsp:spPr>
        <a:xfrm>
          <a:off x="4421742" y="3465459"/>
          <a:ext cx="1196498" cy="946896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shade val="80000"/>
                <a:hueOff val="161305"/>
                <a:satOff val="-11834"/>
                <a:lumOff val="274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61305"/>
                <a:satOff val="-11834"/>
                <a:lumOff val="274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61305"/>
                <a:satOff val="-11834"/>
                <a:lumOff val="274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161305"/>
              <a:satOff val="-11834"/>
              <a:lumOff val="2746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534E9D-0302-4FDB-BF0E-AE4D5F42CE4A}">
      <dsp:nvSpPr>
        <dsp:cNvPr id="0" name=""/>
        <dsp:cNvSpPr/>
      </dsp:nvSpPr>
      <dsp:spPr>
        <a:xfrm>
          <a:off x="112974" y="3560148"/>
          <a:ext cx="5169508" cy="757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80000"/>
              <a:hueOff val="161305"/>
              <a:satOff val="-11834"/>
              <a:lumOff val="2746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-численность занятых в малом бизнесе 7,2 тыс. человек;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-21,8% от общего числа занятых в экономике города</a:t>
          </a:r>
          <a:endParaRPr lang="ru-RU" sz="1500" kern="1200" dirty="0"/>
        </a:p>
      </dsp:txBody>
      <dsp:txXfrm>
        <a:off x="112974" y="3560148"/>
        <a:ext cx="5169508" cy="7575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49C71-8921-4BF0-A47A-4A17F36B663E}">
      <dsp:nvSpPr>
        <dsp:cNvPr id="0" name=""/>
        <dsp:cNvSpPr/>
      </dsp:nvSpPr>
      <dsp:spPr>
        <a:xfrm>
          <a:off x="3693837" y="3365738"/>
          <a:ext cx="2188401" cy="1639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15 молодежно-подростковых клубов по месту жительства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619 мест.</a:t>
          </a:r>
          <a:endParaRPr lang="ru-RU" sz="900" kern="1200" dirty="0"/>
        </a:p>
      </dsp:txBody>
      <dsp:txXfrm>
        <a:off x="4386370" y="3811615"/>
        <a:ext cx="1459854" cy="1157564"/>
      </dsp:txXfrm>
    </dsp:sp>
    <dsp:sp modelId="{7BA9E3EB-0E2D-4DE4-AA48-C29B4B7E7C03}">
      <dsp:nvSpPr>
        <dsp:cNvPr id="0" name=""/>
        <dsp:cNvSpPr/>
      </dsp:nvSpPr>
      <dsp:spPr>
        <a:xfrm>
          <a:off x="-43413" y="3353788"/>
          <a:ext cx="2521804" cy="1663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дошкольными образовательными учреждениями 90,7%;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общеобразовательными учреждениями 82,9%;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детскими школами искусств 86,9% и детскими юношеско-спортивными  школами 45,1%.</a:t>
          </a:r>
          <a:endParaRPr lang="ru-RU" sz="900" kern="1200" dirty="0"/>
        </a:p>
      </dsp:txBody>
      <dsp:txXfrm>
        <a:off x="-6875" y="3806165"/>
        <a:ext cx="1692186" cy="1174440"/>
      </dsp:txXfrm>
    </dsp:sp>
    <dsp:sp modelId="{51857B1C-D2A5-468D-94E7-0AAABBD89EF0}">
      <dsp:nvSpPr>
        <dsp:cNvPr id="0" name=""/>
        <dsp:cNvSpPr/>
      </dsp:nvSpPr>
      <dsp:spPr>
        <a:xfrm>
          <a:off x="3693837" y="464297"/>
          <a:ext cx="2188401" cy="1417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спортивными сооружениями 19,9% от требуемого;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бассейнами 18,8%.</a:t>
          </a:r>
          <a:endParaRPr lang="ru-RU" sz="900" kern="1200" dirty="0"/>
        </a:p>
      </dsp:txBody>
      <dsp:txXfrm>
        <a:off x="4381497" y="495437"/>
        <a:ext cx="1469600" cy="1000910"/>
      </dsp:txXfrm>
    </dsp:sp>
    <dsp:sp modelId="{9A6747D4-3B16-43E7-8B63-FB9938BBD059}">
      <dsp:nvSpPr>
        <dsp:cNvPr id="0" name=""/>
        <dsp:cNvSpPr/>
      </dsp:nvSpPr>
      <dsp:spPr>
        <a:xfrm>
          <a:off x="77309" y="464297"/>
          <a:ext cx="2188401" cy="1417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клубными учреждениями 61,8%;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библиотеками 100,0%;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музеями 50%.</a:t>
          </a:r>
          <a:endParaRPr lang="ru-RU" sz="900" kern="1200" dirty="0"/>
        </a:p>
      </dsp:txBody>
      <dsp:txXfrm>
        <a:off x="108449" y="495437"/>
        <a:ext cx="1469600" cy="1000910"/>
      </dsp:txXfrm>
    </dsp:sp>
    <dsp:sp modelId="{BB391407-429C-48E1-BDA0-6A500EA288A0}">
      <dsp:nvSpPr>
        <dsp:cNvPr id="0" name=""/>
        <dsp:cNvSpPr/>
      </dsp:nvSpPr>
      <dsp:spPr>
        <a:xfrm>
          <a:off x="956939" y="778247"/>
          <a:ext cx="1918173" cy="1918173"/>
        </a:xfrm>
        <a:prstGeom prst="pieWedg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Культура</a:t>
          </a:r>
          <a:endParaRPr lang="ru-RU" sz="1400" kern="1200" dirty="0"/>
        </a:p>
      </dsp:txBody>
      <dsp:txXfrm>
        <a:off x="1518759" y="1340067"/>
        <a:ext cx="1356353" cy="1356353"/>
      </dsp:txXfrm>
    </dsp:sp>
    <dsp:sp modelId="{DF09840F-49FB-4F1D-B411-71C7F6F78F5C}">
      <dsp:nvSpPr>
        <dsp:cNvPr id="0" name=""/>
        <dsp:cNvSpPr/>
      </dsp:nvSpPr>
      <dsp:spPr>
        <a:xfrm rot="5400000">
          <a:off x="2963712" y="778247"/>
          <a:ext cx="1918173" cy="1918173"/>
        </a:xfrm>
        <a:prstGeom prst="pieWedge">
          <a:avLst/>
        </a:prstGeom>
        <a:blipFill dpi="0"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l="-5947" t="157" r="-5947" b="157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     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Физическая культура и спорт</a:t>
          </a:r>
          <a:endParaRPr lang="ru-RU" sz="1400" b="1" kern="1200" dirty="0"/>
        </a:p>
      </dsp:txBody>
      <dsp:txXfrm rot="-5400000">
        <a:off x="2963712" y="1340067"/>
        <a:ext cx="1356353" cy="1356353"/>
      </dsp:txXfrm>
    </dsp:sp>
    <dsp:sp modelId="{572F4B61-8D93-48FA-ADF5-031A65347BF4}">
      <dsp:nvSpPr>
        <dsp:cNvPr id="0" name=""/>
        <dsp:cNvSpPr/>
      </dsp:nvSpPr>
      <dsp:spPr>
        <a:xfrm rot="10800000">
          <a:off x="2963712" y="2785020"/>
          <a:ext cx="1918173" cy="1918173"/>
        </a:xfrm>
        <a:prstGeom prst="pieWedge">
          <a:avLst/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Молодежная политика</a:t>
          </a:r>
          <a:endParaRPr lang="ru-RU" sz="1400" kern="1200" dirty="0"/>
        </a:p>
      </dsp:txBody>
      <dsp:txXfrm rot="10800000">
        <a:off x="2963712" y="2785020"/>
        <a:ext cx="1356353" cy="1356353"/>
      </dsp:txXfrm>
    </dsp:sp>
    <dsp:sp modelId="{FE09E8DE-384C-4AA1-8429-655E32BA51A3}">
      <dsp:nvSpPr>
        <dsp:cNvPr id="0" name=""/>
        <dsp:cNvSpPr/>
      </dsp:nvSpPr>
      <dsp:spPr>
        <a:xfrm rot="16200000">
          <a:off x="956939" y="2785020"/>
          <a:ext cx="1918173" cy="1918173"/>
        </a:xfrm>
        <a:prstGeom prst="pieWedge">
          <a:avLst/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63000"/>
                    </a14:imgEffect>
                  </a14:imgLayer>
                </a14:imgProps>
              </a:ext>
            </a:extLst>
          </a:blip>
          <a:stretch>
            <a:fillRect l="-5947" t="157" r="-5947" b="157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1" kern="1200" dirty="0" smtClean="0"/>
            <a:t>Образование</a:t>
          </a:r>
          <a:endParaRPr lang="ru-RU" sz="1350" kern="1200" dirty="0"/>
        </a:p>
      </dsp:txBody>
      <dsp:txXfrm rot="5400000">
        <a:off x="1518759" y="2785020"/>
        <a:ext cx="1356353" cy="1356353"/>
      </dsp:txXfrm>
    </dsp:sp>
    <dsp:sp modelId="{467C3900-1E00-46DD-86D7-2D17B1868EA9}">
      <dsp:nvSpPr>
        <dsp:cNvPr id="0" name=""/>
        <dsp:cNvSpPr/>
      </dsp:nvSpPr>
      <dsp:spPr>
        <a:xfrm rot="16200000" flipV="1">
          <a:off x="5507685" y="881507"/>
          <a:ext cx="662279" cy="504599"/>
        </a:xfrm>
        <a:prstGeom prst="upArrow">
          <a:avLst/>
        </a:prstGeom>
        <a:solidFill>
          <a:schemeClr val="bg1">
            <a:alpha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655387-DD56-4C3C-BA5B-907322A399AD}">
      <dsp:nvSpPr>
        <dsp:cNvPr id="0" name=""/>
        <dsp:cNvSpPr/>
      </dsp:nvSpPr>
      <dsp:spPr>
        <a:xfrm rot="10800000" flipH="1">
          <a:off x="5081542" y="2312736"/>
          <a:ext cx="876089" cy="668671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523CA-9BDD-45DA-A31D-AB7841E5E413}">
      <dsp:nvSpPr>
        <dsp:cNvPr id="0" name=""/>
        <dsp:cNvSpPr/>
      </dsp:nvSpPr>
      <dsp:spPr>
        <a:xfrm>
          <a:off x="3969543" y="2372360"/>
          <a:ext cx="3117056" cy="49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972"/>
              </a:lnTo>
              <a:lnTo>
                <a:pt x="3117056" y="336972"/>
              </a:lnTo>
              <a:lnTo>
                <a:pt x="3117056" y="4944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BC10B-008C-4FBA-BA40-1EBB66DBCD85}">
      <dsp:nvSpPr>
        <dsp:cNvPr id="0" name=""/>
        <dsp:cNvSpPr/>
      </dsp:nvSpPr>
      <dsp:spPr>
        <a:xfrm>
          <a:off x="3969543" y="2372360"/>
          <a:ext cx="1039018" cy="49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972"/>
              </a:lnTo>
              <a:lnTo>
                <a:pt x="1039018" y="336972"/>
              </a:lnTo>
              <a:lnTo>
                <a:pt x="1039018" y="4944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5D844-41E7-49E8-924B-3B333B2BF41A}">
      <dsp:nvSpPr>
        <dsp:cNvPr id="0" name=""/>
        <dsp:cNvSpPr/>
      </dsp:nvSpPr>
      <dsp:spPr>
        <a:xfrm>
          <a:off x="2930524" y="2372360"/>
          <a:ext cx="1039018" cy="494478"/>
        </a:xfrm>
        <a:custGeom>
          <a:avLst/>
          <a:gdLst/>
          <a:ahLst/>
          <a:cxnLst/>
          <a:rect l="0" t="0" r="0" b="0"/>
          <a:pathLst>
            <a:path>
              <a:moveTo>
                <a:pt x="1039018" y="0"/>
              </a:moveTo>
              <a:lnTo>
                <a:pt x="1039018" y="336972"/>
              </a:lnTo>
              <a:lnTo>
                <a:pt x="0" y="336972"/>
              </a:lnTo>
              <a:lnTo>
                <a:pt x="0" y="4944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74C46B-90E9-4CEF-BBD4-75BEF3C4A5A9}">
      <dsp:nvSpPr>
        <dsp:cNvPr id="0" name=""/>
        <dsp:cNvSpPr/>
      </dsp:nvSpPr>
      <dsp:spPr>
        <a:xfrm>
          <a:off x="852487" y="2372360"/>
          <a:ext cx="3117056" cy="494478"/>
        </a:xfrm>
        <a:custGeom>
          <a:avLst/>
          <a:gdLst/>
          <a:ahLst/>
          <a:cxnLst/>
          <a:rect l="0" t="0" r="0" b="0"/>
          <a:pathLst>
            <a:path>
              <a:moveTo>
                <a:pt x="3117056" y="0"/>
              </a:moveTo>
              <a:lnTo>
                <a:pt x="3117056" y="336972"/>
              </a:lnTo>
              <a:lnTo>
                <a:pt x="0" y="336972"/>
              </a:lnTo>
              <a:lnTo>
                <a:pt x="0" y="4944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D4843-4ABC-45B0-BD0D-042D764C0607}">
      <dsp:nvSpPr>
        <dsp:cNvPr id="0" name=""/>
        <dsp:cNvSpPr/>
      </dsp:nvSpPr>
      <dsp:spPr>
        <a:xfrm>
          <a:off x="3119437" y="1292725"/>
          <a:ext cx="1700212" cy="10796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1F057C-4C89-4C55-BBB4-FF02F04CC912}">
      <dsp:nvSpPr>
        <dsp:cNvPr id="0" name=""/>
        <dsp:cNvSpPr/>
      </dsp:nvSpPr>
      <dsp:spPr>
        <a:xfrm>
          <a:off x="3308350" y="1472192"/>
          <a:ext cx="1700212" cy="1079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Услуги                 в электронном виде</a:t>
          </a:r>
          <a:endParaRPr lang="ru-RU" sz="1500" kern="1200" dirty="0"/>
        </a:p>
      </dsp:txBody>
      <dsp:txXfrm>
        <a:off x="3339971" y="1503813"/>
        <a:ext cx="1636970" cy="1016392"/>
      </dsp:txXfrm>
    </dsp:sp>
    <dsp:sp modelId="{5145A2EA-0492-4DA0-9886-3679321914CE}">
      <dsp:nvSpPr>
        <dsp:cNvPr id="0" name=""/>
        <dsp:cNvSpPr/>
      </dsp:nvSpPr>
      <dsp:spPr>
        <a:xfrm>
          <a:off x="2381" y="2866839"/>
          <a:ext cx="1700212" cy="10796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D23781-1544-4B8C-96F2-67B86E4592B0}">
      <dsp:nvSpPr>
        <dsp:cNvPr id="0" name=""/>
        <dsp:cNvSpPr/>
      </dsp:nvSpPr>
      <dsp:spPr>
        <a:xfrm>
          <a:off x="191293" y="3046306"/>
          <a:ext cx="1700212" cy="1079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56 государственных услуг </a:t>
          </a:r>
          <a:endParaRPr lang="ru-RU" sz="1500" kern="1200" dirty="0"/>
        </a:p>
      </dsp:txBody>
      <dsp:txXfrm>
        <a:off x="222914" y="3077927"/>
        <a:ext cx="1636970" cy="1016392"/>
      </dsp:txXfrm>
    </dsp:sp>
    <dsp:sp modelId="{62A82685-FD6A-48DE-B144-3919B19674E7}">
      <dsp:nvSpPr>
        <dsp:cNvPr id="0" name=""/>
        <dsp:cNvSpPr/>
      </dsp:nvSpPr>
      <dsp:spPr>
        <a:xfrm>
          <a:off x="2080418" y="2866839"/>
          <a:ext cx="1700212" cy="10796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5417591-51C2-4DF6-893C-318D0925FB1C}">
      <dsp:nvSpPr>
        <dsp:cNvPr id="0" name=""/>
        <dsp:cNvSpPr/>
      </dsp:nvSpPr>
      <dsp:spPr>
        <a:xfrm>
          <a:off x="2269331" y="3046306"/>
          <a:ext cx="1700212" cy="1079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47 муниципальных услуг </a:t>
          </a:r>
          <a:endParaRPr lang="ru-RU" sz="1500" kern="1200" dirty="0"/>
        </a:p>
      </dsp:txBody>
      <dsp:txXfrm>
        <a:off x="2300952" y="3077927"/>
        <a:ext cx="1636970" cy="1016392"/>
      </dsp:txXfrm>
    </dsp:sp>
    <dsp:sp modelId="{3C1ACF04-5308-41C5-B5F8-C0B55F58DE62}">
      <dsp:nvSpPr>
        <dsp:cNvPr id="0" name=""/>
        <dsp:cNvSpPr/>
      </dsp:nvSpPr>
      <dsp:spPr>
        <a:xfrm>
          <a:off x="4158456" y="2866839"/>
          <a:ext cx="1700212" cy="10796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50759E-AA6D-4734-9ADC-55AC0315061C}">
      <dsp:nvSpPr>
        <dsp:cNvPr id="0" name=""/>
        <dsp:cNvSpPr/>
      </dsp:nvSpPr>
      <dsp:spPr>
        <a:xfrm>
          <a:off x="4347368" y="3046306"/>
          <a:ext cx="1700212" cy="1079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110 региональных услуг</a:t>
          </a:r>
          <a:endParaRPr lang="ru-RU" sz="1500" kern="1200" dirty="0"/>
        </a:p>
      </dsp:txBody>
      <dsp:txXfrm>
        <a:off x="4378989" y="3077927"/>
        <a:ext cx="1636970" cy="1016392"/>
      </dsp:txXfrm>
    </dsp:sp>
    <dsp:sp modelId="{8CFE6900-625D-4C67-A04A-3E0D495B1D15}">
      <dsp:nvSpPr>
        <dsp:cNvPr id="0" name=""/>
        <dsp:cNvSpPr/>
      </dsp:nvSpPr>
      <dsp:spPr>
        <a:xfrm>
          <a:off x="6236493" y="2866839"/>
          <a:ext cx="1700212" cy="10796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B9D6BE-23BF-4F1B-ABDC-7B4FE16BDB63}">
      <dsp:nvSpPr>
        <dsp:cNvPr id="0" name=""/>
        <dsp:cNvSpPr/>
      </dsp:nvSpPr>
      <dsp:spPr>
        <a:xfrm>
          <a:off x="6425406" y="3046306"/>
          <a:ext cx="1700212" cy="1079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15 иных услуг</a:t>
          </a:r>
          <a:endParaRPr lang="ru-RU" sz="1500" kern="1200" dirty="0"/>
        </a:p>
      </dsp:txBody>
      <dsp:txXfrm>
        <a:off x="6457027" y="3077927"/>
        <a:ext cx="1636970" cy="10163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00B4B-37F7-44BD-8F07-79CC76047ADA}">
      <dsp:nvSpPr>
        <dsp:cNvPr id="0" name=""/>
        <dsp:cNvSpPr/>
      </dsp:nvSpPr>
      <dsp:spPr>
        <a:xfrm>
          <a:off x="7143" y="1815432"/>
          <a:ext cx="2135187" cy="1787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Федеральный закон от 27.07.2010 №210-ФЗ                 «Об организации и предоставлении муниципальных услуг» </a:t>
          </a:r>
          <a:endParaRPr lang="ru-RU" sz="1000" kern="1200" dirty="0"/>
        </a:p>
      </dsp:txBody>
      <dsp:txXfrm>
        <a:off x="59506" y="1867795"/>
        <a:ext cx="2030461" cy="1683076"/>
      </dsp:txXfrm>
    </dsp:sp>
    <dsp:sp modelId="{672D8BCC-DF52-4691-AA2C-CBE791F79089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355850" y="2550475"/>
        <a:ext cx="316861" cy="317716"/>
      </dsp:txXfrm>
    </dsp:sp>
    <dsp:sp modelId="{87713B18-DD4C-4472-8B88-6380C93F00EF}">
      <dsp:nvSpPr>
        <dsp:cNvPr id="0" name=""/>
        <dsp:cNvSpPr/>
      </dsp:nvSpPr>
      <dsp:spPr>
        <a:xfrm>
          <a:off x="2996406" y="1815432"/>
          <a:ext cx="2135187" cy="1787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+mj-lt"/>
            </a:rPr>
            <a:t>Распоряжение Правительства автономного округа от 24.11.2015 №681-рп «О плане мероприятий по достижению в ханты-мансийском </a:t>
          </a:r>
          <a:r>
            <a:rPr lang="ru-RU" sz="1000" kern="1200" dirty="0" smtClean="0">
              <a:latin typeface="+mj-lt"/>
              <a:cs typeface="Times New Roman" panose="02020603050405020304" pitchFamily="18" charset="0"/>
            </a:rPr>
            <a:t>автономном округе значения показателя «доля граждан, использующих механизм получения государственных и муниципальных услуг в электронной форме» </a:t>
          </a:r>
          <a:endParaRPr lang="ru-RU" sz="1000" kern="1200" dirty="0">
            <a:latin typeface="+mj-lt"/>
            <a:cs typeface="Times New Roman" panose="02020603050405020304" pitchFamily="18" charset="0"/>
          </a:endParaRPr>
        </a:p>
      </dsp:txBody>
      <dsp:txXfrm>
        <a:off x="3048769" y="1867795"/>
        <a:ext cx="2030461" cy="1683076"/>
      </dsp:txXfrm>
    </dsp:sp>
    <dsp:sp modelId="{836BCF9D-0348-4ACA-A189-172864C7E688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345112" y="2550475"/>
        <a:ext cx="316861" cy="317716"/>
      </dsp:txXfrm>
    </dsp:sp>
    <dsp:sp modelId="{104EA9EF-FA64-49E0-B966-37385E62FC0B}">
      <dsp:nvSpPr>
        <dsp:cNvPr id="0" name=""/>
        <dsp:cNvSpPr/>
      </dsp:nvSpPr>
      <dsp:spPr>
        <a:xfrm>
          <a:off x="5985668" y="1815432"/>
          <a:ext cx="2135187" cy="17878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Постановление администрации города от 26.03.2014 №822             </a:t>
          </a:r>
          <a:r>
            <a:rPr lang="ru-RU" sz="1000" b="0" kern="1200" dirty="0" smtClean="0"/>
            <a:t>«Об утверждении Перечня муниципальных </a:t>
          </a:r>
          <a:br>
            <a:rPr lang="ru-RU" sz="1000" b="0" kern="1200" dirty="0" smtClean="0"/>
          </a:br>
          <a:r>
            <a:rPr lang="ru-RU" sz="1000" b="0" kern="1200" dirty="0" smtClean="0"/>
            <a:t>услуг городского округа город Мегион в рамках </a:t>
          </a:r>
          <a:br>
            <a:rPr lang="ru-RU" sz="1000" b="0" kern="1200" dirty="0" smtClean="0"/>
          </a:br>
          <a:r>
            <a:rPr lang="ru-RU" sz="1000" b="0" kern="1200" dirty="0" smtClean="0"/>
            <a:t>реализации Федерального закона от 27.07.2010 </a:t>
          </a:r>
          <a:br>
            <a:rPr lang="ru-RU" sz="1000" b="0" kern="1200" dirty="0" smtClean="0"/>
          </a:br>
          <a:r>
            <a:rPr lang="ru-RU" sz="1000" b="0" kern="1200" dirty="0" smtClean="0"/>
            <a:t>№210-ФЗ «Об организации предоставления </a:t>
          </a:r>
          <a:br>
            <a:rPr lang="ru-RU" sz="1000" b="0" kern="1200" dirty="0" smtClean="0"/>
          </a:br>
          <a:r>
            <a:rPr lang="ru-RU" sz="1000" b="0" kern="1200" dirty="0" smtClean="0"/>
            <a:t>государственных и муниципальных услуг»  </a:t>
          </a:r>
          <a:endParaRPr lang="ru-RU" sz="1000" b="0" kern="1200" dirty="0"/>
        </a:p>
      </dsp:txBody>
      <dsp:txXfrm>
        <a:off x="6038031" y="1867795"/>
        <a:ext cx="2030461" cy="1683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0.47347</cdr:x>
      <cdr:y>0.2433</cdr:y>
    </cdr:from>
    <cdr:to>
      <cdr:x>0.62335</cdr:x>
      <cdr:y>0.34556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5695" y="679878"/>
          <a:ext cx="609600" cy="285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/>
            <a:t>0,24%</a:t>
          </a:r>
          <a:endParaRPr lang="ru-RU" sz="1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ADECFF-C1E6-41B7-861F-BE2B26CDAB05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8971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F848B8F-24F3-4766-A59C-71045DA4FEF0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752747"/>
            <a:ext cx="5393690" cy="333309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584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620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51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408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09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160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73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399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553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606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57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30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Прямая соединительная линия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Группа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Прямая соединительная линия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Группа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Прямая соединительная линия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Группа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Группа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Прямая соединительная линия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D30A75-6773-4051-8E3B-50DEBD5B27F5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928C6E-EC50-49F1-B95C-FD73C1D14895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9ED9D4-4098-4CD3-A9A7-C343301264F2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Прямая соединительная линия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Группа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Группа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Группа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7FFE1D-B4BF-42B3-9799-021BB66D51E4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3AC169-0119-4659-9B73-547F9C11A152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E940F-5E05-43A4-90CE-E7C7653F1C67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Группа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Прямая соединительная линия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Группа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Прямая соединительная линия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Прямая соединительная линия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Прямая соединительная линия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Прямая соединительная линия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Группа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Прямая соединительная линия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Прямая соединительная линия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Прямая соединительная линия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Прямая соединительная линия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Прямая соединительная линия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Прямая соединительная линия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Прямая соединительная линия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Прямая соединительная линия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Прямая соединительная линия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Прямая соединительная линия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Группа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Прямая соединительная линия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Прямая соединительная линия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Прямая соединительная линия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Прямая соединительная линия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Прямая соединительная линия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Группа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Прямая соединительная линия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Прямая соединительная линия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Прямая соединительная линия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Прямая соединительная линия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Прямая соединительная линия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Прямая соединительная линия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Прямая соединительная линия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Прямая соединительная линия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Прямая соединительная линия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Нижний колонтитул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12" name="Дата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01554F-F072-4658-949A-7A94F490DB04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214" name="Номер слайда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Группа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Группа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Группа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Группа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Прямоугольник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cxnSp>
        <p:nvCxnSpPr>
          <p:cNvPr id="60" name="Прямая соединительная линия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B0BFD1E-E11D-434C-9F87-0B5F0A29CFEC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Группа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Группа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Группа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Группа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Прямоугольник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 hasCustomPrompt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dirty="0" smtClean="0"/>
              <a:t>Щелкните значок, чтобы добавить фото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Прямая соединительная линия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Группа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Прямая соединительная линия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Прямая соединительная линия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Группа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Прямая соединительная линия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Прямая соединительная линия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Прямая соединительная линия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Прямая соединительная линия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Прямая соединительная линия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Прямая соединительная линия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Группа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Прямая соединительная линия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единительная линия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Группа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Прямая соединительная линия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Прямая соединительная линия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Прямая соединительная линия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Прямая соединительная линия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Прямая соединительная линия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Прямая соединительная линия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cxnSp>
        <p:nvCxnSpPr>
          <p:cNvPr id="148" name="Прямая соединительная линия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99137652-B7E4-4AE8-853E-9803CAFAAF7E}" type="datetime1">
              <a:rPr lang="ru-RU" smtClean="0"/>
              <a:t>17.05.2018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0" Type="http://schemas.openxmlformats.org/officeDocument/2006/relationships/diagramData" Target="../diagrams/data9.xml"/><Relationship Id="rId4" Type="http://schemas.openxmlformats.org/officeDocument/2006/relationships/image" Target="../media/image2.jpg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jp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jp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jpg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.jp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95580" cy="3383280"/>
          </a:xfrm>
        </p:spPr>
        <p:txBody>
          <a:bodyPr rtlCol="0">
            <a:normAutofit/>
          </a:bodyPr>
          <a:lstStyle/>
          <a:p>
            <a:pPr rtl="0"/>
            <a:r>
              <a:rPr lang="ru-RU" sz="4400" dirty="0" smtClean="0">
                <a:solidFill>
                  <a:srgbClr val="FF0000"/>
                </a:solidFill>
              </a:rPr>
              <a:t>Итоги</a:t>
            </a:r>
            <a:r>
              <a:rPr lang="ru-RU" sz="3800" dirty="0" smtClean="0"/>
              <a:t> </a:t>
            </a:r>
            <a:br>
              <a:rPr lang="ru-RU" sz="3800" dirty="0" smtClean="0"/>
            </a:br>
            <a:r>
              <a:rPr lang="ru-RU" sz="3800" dirty="0" smtClean="0"/>
              <a:t>социально-экономического развития </a:t>
            </a:r>
            <a:br>
              <a:rPr lang="ru-RU" sz="3800" dirty="0" smtClean="0"/>
            </a:br>
            <a:r>
              <a:rPr lang="ru-RU" sz="3800" dirty="0" smtClean="0"/>
              <a:t>городского округа город Мегион </a:t>
            </a:r>
            <a:endParaRPr lang="ru-RU" sz="3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sz="2400" b="1" dirty="0" smtClean="0"/>
              <a:t>I</a:t>
            </a:r>
            <a:r>
              <a:rPr lang="ru-RU" sz="2400" b="1" dirty="0" smtClean="0"/>
              <a:t> квартал 2018 года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Социальная сфера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414276487"/>
              </p:ext>
            </p:extLst>
          </p:nvPr>
        </p:nvGraphicFramePr>
        <p:xfrm>
          <a:off x="180975" y="1033658"/>
          <a:ext cx="5838825" cy="5481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15121" y="838431"/>
            <a:ext cx="369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Учреждения социальной сферы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0092" y="838431"/>
            <a:ext cx="568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Обеспеченность учреждениями социальной сферы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965792"/>
              </p:ext>
            </p:extLst>
          </p:nvPr>
        </p:nvGraphicFramePr>
        <p:xfrm>
          <a:off x="6305549" y="1238773"/>
          <a:ext cx="5724525" cy="488391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724525">
                  <a:extLst>
                    <a:ext uri="{9D8B030D-6E8A-4147-A177-3AD203B41FA5}">
                      <a16:colId xmlns:a16="http://schemas.microsoft.com/office/drawing/2014/main" val="2391444774"/>
                    </a:ext>
                  </a:extLst>
                </a:gridCol>
              </a:tblGrid>
              <a:tr h="245381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/>
                        <a:t>Образование</a:t>
                      </a:r>
                      <a:endParaRPr lang="ru-RU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875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муниципальных общеобразовательных учреждений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5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муниципальных дошкольных учреждений, в том числе 2 структурных подразделения общеобразовательных учреждений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557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организации дополнительного образования детей в сфере культуры и 2 в сфере физической культуры и спорта</a:t>
                      </a:r>
                      <a:endParaRPr lang="ru-RU" sz="75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756680"/>
                  </a:ext>
                </a:extLst>
              </a:tr>
              <a:tr h="245381"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негосударственная образовательная организация (детский сад)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949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образовательные организации окружного подчинения (Мегионский бюджетное учреждение профессионального образования Ханты-Мансийского автономного округа – Югры «Мегионская школа для обучающихся с ограниченными возможностями здоровья)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756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Бюджетное учреждение профессионального образования Ханты-Мансийского автономного округа – Югры «Мегионский политехнический колледж»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17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1" dirty="0" smtClean="0"/>
                        <a:t>Культура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018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бюджетное учреждение «Дворец искусств»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673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автономное учреждение «Региональный историко-культурный и экологический центр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228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бюджетное учреждение «Централизованная библиотечная система»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237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учреждения дополнительного образования детей в сфере культуры:  «Детская школа искусств имени А.М.Кузьмина», «Детская школа искусств №2» в поселке Высоком, «Детская художественная школа»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165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автономное учреждение «Театр музыки»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982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1" dirty="0" smtClean="0"/>
                        <a:t>Физическая культура и спорт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918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бюджетное учреждение дополнительного образования "Детско-юношеская спортивная школа "Вымпел»</a:t>
                      </a:r>
                      <a:endParaRPr lang="ru-RU" sz="75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077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автономное учреждение «Детско-юношеская спортивная школа «Юность»</a:t>
                      </a:r>
                      <a:endParaRPr lang="ru-RU" sz="75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428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/>
                        <a:t>Спортивный комплекс «Жемчужина»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880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1" dirty="0" smtClean="0"/>
                        <a:t>Молодежная политика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555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автономное молодежное учреждение «Старт»</a:t>
                      </a:r>
                      <a:endParaRPr lang="ru-RU" sz="7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245133"/>
                  </a:ext>
                </a:extLst>
              </a:tr>
              <a:tr h="4383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Муниципальное бюджетное учреждение «Центр гражданского и военно-патриотического воспитания молодежи «Форпост» имени Героя России гвардии майора А.В. Достовалова»</a:t>
                      </a:r>
                      <a:endParaRPr lang="ru-RU" sz="7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710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7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160" y="150943"/>
            <a:ext cx="1022963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Оказание муниципальных услуг в электронном виде 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86491879"/>
              </p:ext>
            </p:extLst>
          </p:nvPr>
        </p:nvGraphicFramePr>
        <p:xfrm>
          <a:off x="1955800" y="1509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928226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Услуги, предоставляемые в многофункциональном центре города Мегиона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23880045"/>
              </p:ext>
            </p:extLst>
          </p:nvPr>
        </p:nvGraphicFramePr>
        <p:xfrm>
          <a:off x="714375" y="25579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9110662" y="5021131"/>
            <a:ext cx="469900" cy="578511"/>
          </a:xfrm>
          <a:prstGeom prst="rightArrow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848850" y="4524375"/>
            <a:ext cx="1533525" cy="141922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96,9%*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6219825"/>
            <a:ext cx="3648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* Доля заявлений в электронном виде от общего количества принятых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8473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Жилищно-коммунальный комплекс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/>
          </p:nvPr>
        </p:nvGraphicFramePr>
        <p:xfrm>
          <a:off x="541336" y="942490"/>
          <a:ext cx="3517160" cy="2453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>
            <p:extLst/>
          </p:nvPr>
        </p:nvGraphicFramePr>
        <p:xfrm>
          <a:off x="228228" y="3172439"/>
          <a:ext cx="4143375" cy="303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606724" y="1614805"/>
          <a:ext cx="6651716" cy="191819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021523">
                  <a:extLst>
                    <a:ext uri="{9D8B030D-6E8A-4147-A177-3AD203B41FA5}">
                      <a16:colId xmlns:a16="http://schemas.microsoft.com/office/drawing/2014/main" val="1951467395"/>
                    </a:ext>
                  </a:extLst>
                </a:gridCol>
                <a:gridCol w="1668508">
                  <a:extLst>
                    <a:ext uri="{9D8B030D-6E8A-4147-A177-3AD203B41FA5}">
                      <a16:colId xmlns:a16="http://schemas.microsoft.com/office/drawing/2014/main" val="1858221478"/>
                    </a:ext>
                  </a:extLst>
                </a:gridCol>
                <a:gridCol w="1678266">
                  <a:extLst>
                    <a:ext uri="{9D8B030D-6E8A-4147-A177-3AD203B41FA5}">
                      <a16:colId xmlns:a16="http://schemas.microsoft.com/office/drawing/2014/main" val="3942712890"/>
                    </a:ext>
                  </a:extLst>
                </a:gridCol>
                <a:gridCol w="1283419">
                  <a:extLst>
                    <a:ext uri="{9D8B030D-6E8A-4147-A177-3AD203B41FA5}">
                      <a16:colId xmlns:a16="http://schemas.microsoft.com/office/drawing/2014/main" val="4151804497"/>
                    </a:ext>
                  </a:extLst>
                </a:gridCol>
              </a:tblGrid>
              <a:tr h="35595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предприятия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 квартал 2017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 квартал 2018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Рост дебиторской задолженности,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3063914"/>
                  </a:ext>
                </a:extLst>
              </a:tr>
              <a:tr h="585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Размер дебиторской задолженности 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Размер дебиторской задолженности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093778"/>
                  </a:ext>
                </a:extLst>
              </a:tr>
              <a:tr h="245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МУП «Тепловодоканал»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466 484,08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522 225,33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111,9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0564563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ОАО «ЖКУ»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2 068,0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2 177,0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105,3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7974531"/>
                  </a:ext>
                </a:extLst>
              </a:tr>
              <a:tr h="1670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ООО «ЖЭК»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131 617,0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104 543,0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79,4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2866518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АО «ТЭК»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40 679,23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27 483,43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67,6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7908994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ИТОГО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640 848,31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656 428,76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102,4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487881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036982" y="9424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Дебиторская задолженность по предприятиям жилищно-коммунального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хозяйства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06724" y="3717310"/>
            <a:ext cx="665171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 дебитором организаций жилищно-коммунального хозяйства, по-прежнему, остается население, долг которого в сравнении с 1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кварталом 2017 года, увеличился                              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2 669,06 тыс. рублей и составил 538 143,77 тыс.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рублей, или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82,0% от общей суммы дебиторской задолженности. 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задолженности населения к объёму задолженности населения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прошлого года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0,4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снижения задолженности за жилищно-коммунальные услуги администрацией города принимаются  меры по погашению долгов бюджетных учреждений за коммунальные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услуги.</a:t>
            </a:r>
          </a:p>
          <a:p>
            <a:pPr indent="449580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субсидий населению на территории городского округа город Мегион осуществляет казенное учреждение «Центр социальных выплат» Ханты-Мансийского автономного округа – Югры. </a:t>
            </a:r>
          </a:p>
          <a:p>
            <a:pPr indent="449580"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  </a:t>
            </a:r>
            <a:r>
              <a:rPr lang="ru-RU" dirty="0"/>
              <a:t> </a:t>
            </a:r>
            <a:r>
              <a:rPr lang="ru-RU" dirty="0" smtClean="0"/>
              <a:t>Демография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915054"/>
              </p:ext>
            </p:extLst>
          </p:nvPr>
        </p:nvGraphicFramePr>
        <p:xfrm>
          <a:off x="1043622" y="1923732"/>
          <a:ext cx="6237605" cy="36810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3221990">
                  <a:extLst>
                    <a:ext uri="{9D8B030D-6E8A-4147-A177-3AD203B41FA5}">
                      <a16:colId xmlns:a16="http://schemas.microsoft.com/office/drawing/2014/main" val="1267987250"/>
                    </a:ext>
                  </a:extLst>
                </a:gridCol>
                <a:gridCol w="753745">
                  <a:extLst>
                    <a:ext uri="{9D8B030D-6E8A-4147-A177-3AD203B41FA5}">
                      <a16:colId xmlns:a16="http://schemas.microsoft.com/office/drawing/2014/main" val="1856863139"/>
                    </a:ext>
                  </a:extLst>
                </a:gridCol>
                <a:gridCol w="753745">
                  <a:extLst>
                    <a:ext uri="{9D8B030D-6E8A-4147-A177-3AD203B41FA5}">
                      <a16:colId xmlns:a16="http://schemas.microsoft.com/office/drawing/2014/main" val="2179819534"/>
                    </a:ext>
                  </a:extLst>
                </a:gridCol>
                <a:gridCol w="753745">
                  <a:extLst>
                    <a:ext uri="{9D8B030D-6E8A-4147-A177-3AD203B41FA5}">
                      <a16:colId xmlns:a16="http://schemas.microsoft.com/office/drawing/2014/main" val="3127301382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1523895992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Показатели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</a:t>
                      </a:r>
                      <a:r>
                        <a:rPr lang="ru-RU" sz="1000">
                          <a:effectLst/>
                        </a:rPr>
                        <a:t> квартал 2016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</a:t>
                      </a:r>
                      <a:r>
                        <a:rPr lang="ru-RU" sz="1000">
                          <a:effectLst/>
                        </a:rPr>
                        <a:t> квартал 2017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</a:t>
                      </a:r>
                      <a:r>
                        <a:rPr lang="ru-RU" sz="1000">
                          <a:effectLst/>
                        </a:rPr>
                        <a:t> квартал 2018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%, 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2018  к 2017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1899242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Численность постоянного населения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 начало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55854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55251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54669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98,9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2606716"/>
                  </a:ext>
                </a:extLst>
              </a:tr>
              <a:tr h="501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Число рождений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79,8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512099"/>
                  </a:ext>
                </a:extLst>
              </a:tr>
              <a:tr h="838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Число смертей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82,7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4983940"/>
                  </a:ext>
                </a:extLst>
              </a:tr>
              <a:tr h="838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Естественный прирост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74,6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3049760"/>
                  </a:ext>
                </a:extLst>
              </a:tr>
              <a:tr h="838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Число прибывших на территорию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101,2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0751736"/>
                  </a:ext>
                </a:extLst>
              </a:tr>
              <a:tr h="838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Число убывших из территории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102,4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3481453"/>
                  </a:ext>
                </a:extLst>
              </a:tr>
              <a:tr h="1670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Миграционное сальдо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-221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107,5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130670"/>
                  </a:ext>
                </a:extLst>
              </a:tr>
              <a:tr h="838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Численность населения на 1 апреля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55747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55194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54587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4249589"/>
                  </a:ext>
                </a:extLst>
              </a:tr>
              <a:tr h="838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Численность населения среднегодовая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55801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55223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54628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9264853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Коэффициент рождаемости, промилле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(количество рождений на 1 000 человек постоянного населения в среднем исчислении)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3,58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80,8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3557122"/>
                  </a:ext>
                </a:extLst>
              </a:tr>
              <a:tr h="723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Коэффициент смертности, промилле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(количество смертей на 1 000 человек постоянного населения в среднем исчислении)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83,9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6691151"/>
                  </a:ext>
                </a:extLst>
              </a:tr>
            </a:tbl>
          </a:graphicData>
        </a:graphic>
      </p:graphicFrame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043622" y="960649"/>
            <a:ext cx="623760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ea typeface="Times New Roman" panose="02020603050405020304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Основные демографические показатели за январь-март 2016-2018 годов</a:t>
            </a: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00" b="1" dirty="0">
                <a:ea typeface="Times New Roman" panose="02020603050405020304" pitchFamily="18" charset="0"/>
              </a:rPr>
              <a:t> </a:t>
            </a:r>
            <a:r>
              <a:rPr lang="ru-RU" altLang="ru-RU" sz="1000" b="1" dirty="0" smtClean="0"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человек</a:t>
            </a:r>
            <a:endParaRPr kumimoji="0" lang="ru-RU" alt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	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66892" y="1923732"/>
            <a:ext cx="383344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учетом сальдо естественного движения населения, которое имеет меньшие, чем за первый квартал 2017 года объемы, и схожую ситуацию с миграционными процессами, до конца текущего года значительного роста или же снижения общей численности населения не произойдёт. </a:t>
            </a:r>
          </a:p>
          <a:p>
            <a:pPr indent="450215" algn="just">
              <a:spcAft>
                <a:spcPts val="0"/>
              </a:spcAft>
            </a:pPr>
            <a:endParaRPr lang="ru-RU" sz="1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дальнейшего приращения и сохранения численности населения необходима реализация комплекса мер по созданию эффективной социальной инфраструктуры, рынка доступного жилья, гибкого рынка труда, стабилизация существующего уровня рождаемости и создание предпосылок для её повышения. </a:t>
            </a:r>
            <a:endParaRPr lang="ru-RU" sz="1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Промышленность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564536064"/>
              </p:ext>
            </p:extLst>
          </p:nvPr>
        </p:nvGraphicFramePr>
        <p:xfrm>
          <a:off x="465137" y="1209676"/>
          <a:ext cx="6651625" cy="454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 rot="5400000">
            <a:off x="8024444" y="2333258"/>
            <a:ext cx="3001108" cy="3838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ru-RU" sz="1000" dirty="0"/>
              <a:t>Предприятиями по видам деятельности:</a:t>
            </a:r>
          </a:p>
          <a:p>
            <a:r>
              <a:rPr lang="ru-RU" sz="1000" dirty="0"/>
              <a:t>-«Добыча полезных ископаемых» за </a:t>
            </a:r>
            <a:r>
              <a:rPr lang="en-US" sz="1000" dirty="0"/>
              <a:t>I</a:t>
            </a:r>
            <a:r>
              <a:rPr lang="ru-RU" sz="1000" dirty="0"/>
              <a:t> квартал 2018 года отгружено товаров собственного производства, выполнено работ и услуг собственными силами на 12,5% ниже показателя 2017 года;</a:t>
            </a:r>
          </a:p>
          <a:p>
            <a:r>
              <a:rPr lang="ru-RU" sz="1000" dirty="0"/>
              <a:t>-«Водоснабжение, водоотведение, организация сбора и утилизация отходов, деятельность по ликвидации </a:t>
            </a:r>
            <a:r>
              <a:rPr lang="ru-RU" sz="1000" dirty="0" smtClean="0"/>
              <a:t>загрязнений» за </a:t>
            </a:r>
            <a:r>
              <a:rPr lang="en-US" sz="1000" dirty="0" smtClean="0"/>
              <a:t>I</a:t>
            </a:r>
            <a:r>
              <a:rPr lang="ru-RU" sz="1000" dirty="0" smtClean="0"/>
              <a:t> квартал 2018 года отгружено товаров собственного производства, выполнено работ и услуг собственными силами на 0,1% выше аналогичного периода 2017 года;</a:t>
            </a:r>
          </a:p>
          <a:p>
            <a:r>
              <a:rPr lang="ru-RU" sz="1000" dirty="0" smtClean="0"/>
              <a:t>-«Обеспечение электроэнергией, газом паром; кондиционирование воздуха» за отчётный период          2018 года составил 801,3 млн рублей, что ниже аналогичного показателя предыдущего года на 21,9%;</a:t>
            </a:r>
          </a:p>
          <a:p>
            <a:r>
              <a:rPr lang="ru-RU" sz="1000" dirty="0" smtClean="0"/>
              <a:t>-Объём продукции «обрабатывающих производств»,      по предварительным данным, снизился на 31,4%, и составил 367,2 млн рублей.</a:t>
            </a:r>
            <a:endParaRPr lang="ru-RU" sz="1000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149409"/>
              </p:ext>
            </p:extLst>
          </p:nvPr>
        </p:nvGraphicFramePr>
        <p:xfrm>
          <a:off x="7924797" y="1765633"/>
          <a:ext cx="3200400" cy="82843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25754430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6901551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054203892"/>
                    </a:ext>
                  </a:extLst>
                </a:gridCol>
              </a:tblGrid>
              <a:tr h="5236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 </a:t>
                      </a:r>
                      <a:r>
                        <a:rPr lang="ru-RU" sz="1400" dirty="0" smtClean="0"/>
                        <a:t>квартал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2016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 </a:t>
                      </a:r>
                      <a:r>
                        <a:rPr lang="ru-RU" sz="1400" dirty="0" smtClean="0"/>
                        <a:t>квартал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2017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 </a:t>
                      </a:r>
                      <a:r>
                        <a:rPr lang="ru-RU" sz="1400" dirty="0" smtClean="0"/>
                        <a:t>квартал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2018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102782"/>
                  </a:ext>
                </a:extLst>
              </a:tr>
              <a:tr h="2602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6 076,7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2 826,3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2 361,5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141263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924798" y="888165"/>
            <a:ext cx="32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Объем отгруженных товаров, </a:t>
            </a:r>
          </a:p>
          <a:p>
            <a:pPr algn="ctr"/>
            <a:r>
              <a:rPr lang="ru-RU" sz="1200" dirty="0" smtClean="0"/>
              <a:t>работ и </a:t>
            </a:r>
            <a:r>
              <a:rPr lang="ru-RU" sz="1200" dirty="0" smtClean="0"/>
              <a:t>услуг производителей промышленной продукции, </a:t>
            </a:r>
            <a:r>
              <a:rPr lang="ru-RU" sz="1200" dirty="0" smtClean="0"/>
              <a:t>всего</a:t>
            </a:r>
            <a:endParaRPr lang="ru-RU" sz="1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348317" y="1445771"/>
            <a:ext cx="8435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/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433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Доходы и расходы местного бюджета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64667" y="91306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доходов местного бюджета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07713" y="1131809"/>
            <a:ext cx="954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879161"/>
              </p:ext>
            </p:extLst>
          </p:nvPr>
        </p:nvGraphicFramePr>
        <p:xfrm>
          <a:off x="6943726" y="1428087"/>
          <a:ext cx="4618159" cy="4335286"/>
        </p:xfrm>
        <a:graphic>
          <a:graphicData uri="http://schemas.openxmlformats.org/drawingml/2006/table">
            <a:tbl>
              <a:tblPr firstRow="1" firstCol="1" bandRow="1" bandCol="1">
                <a:tableStyleId>{5DA37D80-6434-44D0-A028-1B22A696006F}</a:tableStyleId>
              </a:tblPr>
              <a:tblGrid>
                <a:gridCol w="1825918">
                  <a:extLst>
                    <a:ext uri="{9D8B030D-6E8A-4147-A177-3AD203B41FA5}">
                      <a16:colId xmlns:a16="http://schemas.microsoft.com/office/drawing/2014/main" val="154508195"/>
                    </a:ext>
                  </a:extLst>
                </a:gridCol>
                <a:gridCol w="917281">
                  <a:extLst>
                    <a:ext uri="{9D8B030D-6E8A-4147-A177-3AD203B41FA5}">
                      <a16:colId xmlns:a16="http://schemas.microsoft.com/office/drawing/2014/main" val="226320809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501998232"/>
                    </a:ext>
                  </a:extLst>
                </a:gridCol>
                <a:gridCol w="1036760">
                  <a:extLst>
                    <a:ext uri="{9D8B030D-6E8A-4147-A177-3AD203B41FA5}">
                      <a16:colId xmlns:a16="http://schemas.microsoft.com/office/drawing/2014/main" val="4017732667"/>
                    </a:ext>
                  </a:extLst>
                </a:gridCol>
              </a:tblGrid>
              <a:tr h="1510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r>
                        <a:rPr lang="ru-RU" sz="1200">
                          <a:effectLst/>
                        </a:rPr>
                        <a:t> квартал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r>
                        <a:rPr lang="ru-RU" sz="1200">
                          <a:effectLst/>
                        </a:rPr>
                        <a:t> квартал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Темп роста (снижения),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4679618"/>
                  </a:ext>
                </a:extLst>
              </a:tr>
              <a:tr h="6041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Всего налоговых и неналоговых доходов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245 949,8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307 475,4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0646082"/>
                  </a:ext>
                </a:extLst>
              </a:tr>
              <a:tr h="6041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том числе: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Налоговые доходы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214 366,3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252 034,4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117,6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95626209"/>
                  </a:ext>
                </a:extLst>
              </a:tr>
              <a:tr h="4080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Неналоговые доходы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31 583,6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55 440,9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175,5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6770097"/>
                  </a:ext>
                </a:extLst>
              </a:tr>
              <a:tr h="6041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Безвозмездные поступления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474 715,5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534 605,8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112,6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6944907"/>
                  </a:ext>
                </a:extLst>
              </a:tr>
              <a:tr h="6041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Всего доходов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720 665,5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842 081,2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116,8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0957399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-649443" y="91306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Исполнение местного бюджета*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04658056"/>
              </p:ext>
            </p:extLst>
          </p:nvPr>
        </p:nvGraphicFramePr>
        <p:xfrm>
          <a:off x="-901700" y="1625626"/>
          <a:ext cx="6348257" cy="4236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2824789" y="3364074"/>
            <a:ext cx="1524974" cy="288028"/>
            <a:chOff x="3530045" y="3432917"/>
            <a:chExt cx="1524974" cy="28802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 rot="356309">
              <a:off x="3530045" y="3432917"/>
              <a:ext cx="1524974" cy="2880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 txBox="1"/>
            <p:nvPr/>
          </p:nvSpPr>
          <p:spPr>
            <a:xfrm rot="356309">
              <a:off x="3544105" y="3446977"/>
              <a:ext cx="1496854" cy="259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72 791,2</a:t>
              </a:r>
              <a:endParaRPr lang="ru-RU" sz="1200" kern="1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790565" y="3636606"/>
            <a:ext cx="1524974" cy="288028"/>
            <a:chOff x="3530045" y="3432917"/>
            <a:chExt cx="1524974" cy="288028"/>
          </a:xfrm>
        </p:grpSpPr>
        <p:sp>
          <p:nvSpPr>
            <p:cNvPr id="23" name="Скругленный прямоугольник 22"/>
            <p:cNvSpPr/>
            <p:nvPr/>
          </p:nvSpPr>
          <p:spPr>
            <a:xfrm rot="356309">
              <a:off x="3530045" y="3432917"/>
              <a:ext cx="1524974" cy="2880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 txBox="1"/>
            <p:nvPr/>
          </p:nvSpPr>
          <p:spPr>
            <a:xfrm rot="356309">
              <a:off x="3544105" y="3446977"/>
              <a:ext cx="1496854" cy="259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59 201,1</a:t>
              </a:r>
              <a:endParaRPr lang="ru-RU" sz="1200" kern="12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751710" y="3908528"/>
            <a:ext cx="1524974" cy="288028"/>
            <a:chOff x="3530045" y="3432917"/>
            <a:chExt cx="1524974" cy="288028"/>
          </a:xfrm>
        </p:grpSpPr>
        <p:sp>
          <p:nvSpPr>
            <p:cNvPr id="26" name="Скругленный прямоугольник 25"/>
            <p:cNvSpPr/>
            <p:nvPr/>
          </p:nvSpPr>
          <p:spPr>
            <a:xfrm rot="356309">
              <a:off x="3530045" y="3432917"/>
              <a:ext cx="1524974" cy="2880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 txBox="1"/>
            <p:nvPr/>
          </p:nvSpPr>
          <p:spPr>
            <a:xfrm rot="356309">
              <a:off x="3544105" y="3446977"/>
              <a:ext cx="1496854" cy="259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501 402,2</a:t>
              </a:r>
              <a:endParaRPr lang="ru-RU" sz="1200" kern="1200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723663" y="4180336"/>
            <a:ext cx="1524974" cy="288028"/>
            <a:chOff x="3530045" y="3432917"/>
            <a:chExt cx="1524974" cy="288028"/>
          </a:xfrm>
        </p:grpSpPr>
        <p:sp>
          <p:nvSpPr>
            <p:cNvPr id="29" name="Скругленный прямоугольник 28"/>
            <p:cNvSpPr/>
            <p:nvPr/>
          </p:nvSpPr>
          <p:spPr>
            <a:xfrm rot="356309">
              <a:off x="3530045" y="3432917"/>
              <a:ext cx="1524974" cy="2880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 txBox="1"/>
            <p:nvPr/>
          </p:nvSpPr>
          <p:spPr>
            <a:xfrm rot="356309">
              <a:off x="3544105" y="3446977"/>
              <a:ext cx="1496854" cy="259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42 456,2</a:t>
              </a:r>
              <a:endParaRPr lang="ru-RU" sz="1200" kern="1200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890789" y="2809239"/>
            <a:ext cx="1524974" cy="288028"/>
            <a:chOff x="3530045" y="3432917"/>
            <a:chExt cx="1524974" cy="288028"/>
          </a:xfrm>
        </p:grpSpPr>
        <p:sp>
          <p:nvSpPr>
            <p:cNvPr id="35" name="Скругленный прямоугольник 34"/>
            <p:cNvSpPr/>
            <p:nvPr/>
          </p:nvSpPr>
          <p:spPr>
            <a:xfrm rot="356309">
              <a:off x="3530045" y="3432917"/>
              <a:ext cx="1524974" cy="2880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 txBox="1"/>
            <p:nvPr/>
          </p:nvSpPr>
          <p:spPr>
            <a:xfrm rot="356309">
              <a:off x="3544105" y="3446977"/>
              <a:ext cx="1496854" cy="259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129 094,0</a:t>
              </a:r>
              <a:endParaRPr lang="ru-RU" sz="1200" kern="1200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857374" y="3086682"/>
            <a:ext cx="1524974" cy="288028"/>
            <a:chOff x="3530045" y="3432917"/>
            <a:chExt cx="1524974" cy="288028"/>
          </a:xfrm>
        </p:grpSpPr>
        <p:sp>
          <p:nvSpPr>
            <p:cNvPr id="38" name="Скругленный прямоугольник 37"/>
            <p:cNvSpPr/>
            <p:nvPr/>
          </p:nvSpPr>
          <p:spPr>
            <a:xfrm rot="356309">
              <a:off x="3530045" y="3432917"/>
              <a:ext cx="1524974" cy="2880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 txBox="1"/>
            <p:nvPr/>
          </p:nvSpPr>
          <p:spPr>
            <a:xfrm rot="356309">
              <a:off x="3544105" y="3446977"/>
              <a:ext cx="1496854" cy="259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/>
                <a:t>10 046,8</a:t>
              </a:r>
              <a:endParaRPr lang="ru-RU" sz="1200" kern="1200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684460" y="3219450"/>
            <a:ext cx="1521665" cy="338461"/>
            <a:chOff x="1377026" y="3243577"/>
            <a:chExt cx="1521665" cy="269489"/>
          </a:xfrm>
        </p:grpSpPr>
        <p:sp>
          <p:nvSpPr>
            <p:cNvPr id="44" name="Скругленный прямоугольник 43"/>
            <p:cNvSpPr/>
            <p:nvPr/>
          </p:nvSpPr>
          <p:spPr>
            <a:xfrm rot="377479">
              <a:off x="1377026" y="3243577"/>
              <a:ext cx="1521665" cy="2694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 txBox="1"/>
            <p:nvPr/>
          </p:nvSpPr>
          <p:spPr>
            <a:xfrm rot="377479">
              <a:off x="1390181" y="3256732"/>
              <a:ext cx="1495355" cy="2431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70 863,6</a:t>
              </a:r>
              <a:endParaRPr lang="ru-RU" sz="1200" kern="1200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36332" y="3513391"/>
            <a:ext cx="1536549" cy="269889"/>
            <a:chOff x="1362142" y="3243177"/>
            <a:chExt cx="1536549" cy="269889"/>
          </a:xfrm>
        </p:grpSpPr>
        <p:sp>
          <p:nvSpPr>
            <p:cNvPr id="47" name="Скругленный прямоугольник 46"/>
            <p:cNvSpPr/>
            <p:nvPr/>
          </p:nvSpPr>
          <p:spPr>
            <a:xfrm rot="377479">
              <a:off x="1377026" y="3243577"/>
              <a:ext cx="1521665" cy="2694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Скругленный прямоугольник 4"/>
            <p:cNvSpPr txBox="1"/>
            <p:nvPr/>
          </p:nvSpPr>
          <p:spPr>
            <a:xfrm rot="377479">
              <a:off x="1362142" y="3243177"/>
              <a:ext cx="1495355" cy="2431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25 686,2</a:t>
              </a:r>
              <a:endParaRPr lang="ru-RU" sz="1200" kern="12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532944" y="4343428"/>
            <a:ext cx="1521665" cy="269489"/>
            <a:chOff x="1377026" y="3243577"/>
            <a:chExt cx="1521665" cy="269489"/>
          </a:xfrm>
        </p:grpSpPr>
        <p:sp>
          <p:nvSpPr>
            <p:cNvPr id="50" name="Скругленный прямоугольник 49"/>
            <p:cNvSpPr/>
            <p:nvPr/>
          </p:nvSpPr>
          <p:spPr>
            <a:xfrm rot="377479">
              <a:off x="1377026" y="3243577"/>
              <a:ext cx="1521665" cy="2694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4"/>
            <p:cNvSpPr txBox="1"/>
            <p:nvPr/>
          </p:nvSpPr>
          <p:spPr>
            <a:xfrm rot="377479">
              <a:off x="1390181" y="3256732"/>
              <a:ext cx="1495355" cy="2431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1 688,3</a:t>
              </a:r>
              <a:endParaRPr lang="ru-RU" sz="1200" kern="12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05992" y="4612079"/>
            <a:ext cx="1521665" cy="269489"/>
            <a:chOff x="1377026" y="3243577"/>
            <a:chExt cx="1521665" cy="269489"/>
          </a:xfrm>
        </p:grpSpPr>
        <p:sp>
          <p:nvSpPr>
            <p:cNvPr id="53" name="Скругленный прямоугольник 52"/>
            <p:cNvSpPr/>
            <p:nvPr/>
          </p:nvSpPr>
          <p:spPr>
            <a:xfrm rot="377479">
              <a:off x="1377026" y="3243577"/>
              <a:ext cx="1521665" cy="2694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Скругленный прямоугольник 4"/>
            <p:cNvSpPr txBox="1"/>
            <p:nvPr/>
          </p:nvSpPr>
          <p:spPr>
            <a:xfrm rot="377479">
              <a:off x="1390181" y="3256732"/>
              <a:ext cx="1495355" cy="2431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8 890,3</a:t>
              </a:r>
              <a:endParaRPr lang="ru-RU" sz="1200" kern="12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753810" y="2647771"/>
            <a:ext cx="1521665" cy="324029"/>
            <a:chOff x="1377026" y="3243577"/>
            <a:chExt cx="1521665" cy="269489"/>
          </a:xfrm>
        </p:grpSpPr>
        <p:sp>
          <p:nvSpPr>
            <p:cNvPr id="59" name="Скругленный прямоугольник 58"/>
            <p:cNvSpPr/>
            <p:nvPr/>
          </p:nvSpPr>
          <p:spPr>
            <a:xfrm rot="377479">
              <a:off x="1377026" y="3243577"/>
              <a:ext cx="1521665" cy="2694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 txBox="1"/>
            <p:nvPr/>
          </p:nvSpPr>
          <p:spPr>
            <a:xfrm rot="377479">
              <a:off x="1390181" y="3256732"/>
              <a:ext cx="1495355" cy="2431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111 904,6</a:t>
              </a:r>
              <a:endParaRPr lang="ru-RU" sz="1200" kern="1200" dirty="0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727229" y="2939590"/>
            <a:ext cx="1507669" cy="327319"/>
            <a:chOff x="1377026" y="3243577"/>
            <a:chExt cx="1521665" cy="269489"/>
          </a:xfrm>
        </p:grpSpPr>
        <p:sp>
          <p:nvSpPr>
            <p:cNvPr id="62" name="Скругленный прямоугольник 61"/>
            <p:cNvSpPr/>
            <p:nvPr/>
          </p:nvSpPr>
          <p:spPr>
            <a:xfrm rot="377479">
              <a:off x="1377026" y="3243577"/>
              <a:ext cx="1521665" cy="2694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 txBox="1"/>
            <p:nvPr/>
          </p:nvSpPr>
          <p:spPr>
            <a:xfrm rot="377479">
              <a:off x="1390181" y="3256732"/>
              <a:ext cx="1495355" cy="2431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/>
                <a:t>8 822,8</a:t>
              </a:r>
              <a:endParaRPr lang="ru-RU" sz="1200" kern="1200" dirty="0"/>
            </a:p>
          </p:txBody>
        </p:sp>
      </p:grpSp>
      <p:cxnSp>
        <p:nvCxnSpPr>
          <p:cNvPr id="76" name="Прямая соединительная линия 75"/>
          <p:cNvCxnSpPr>
            <a:stCxn id="36" idx="3"/>
          </p:cNvCxnSpPr>
          <p:nvPr/>
        </p:nvCxnSpPr>
        <p:spPr>
          <a:xfrm flipV="1">
            <a:off x="4397687" y="3024006"/>
            <a:ext cx="733059" cy="6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4348956" y="3292639"/>
            <a:ext cx="781790" cy="3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4278414" y="3621444"/>
            <a:ext cx="843254" cy="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V="1">
            <a:off x="4272248" y="3887226"/>
            <a:ext cx="858498" cy="12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244004" y="4191217"/>
            <a:ext cx="886742" cy="2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4244005" y="4435020"/>
            <a:ext cx="886741" cy="6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4138478" y="4712927"/>
            <a:ext cx="99226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4138478" y="4998585"/>
            <a:ext cx="992268" cy="6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V="1">
            <a:off x="4060041" y="5290922"/>
            <a:ext cx="1070705" cy="6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 flipV="1">
            <a:off x="4914900" y="3171825"/>
            <a:ext cx="1716" cy="3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" name="Таблица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455372"/>
              </p:ext>
            </p:extLst>
          </p:nvPr>
        </p:nvGraphicFramePr>
        <p:xfrm>
          <a:off x="5139545" y="2776685"/>
          <a:ext cx="1450245" cy="27218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245">
                  <a:extLst>
                    <a:ext uri="{9D8B030D-6E8A-4147-A177-3AD203B41FA5}">
                      <a16:colId xmlns:a16="http://schemas.microsoft.com/office/drawing/2014/main" val="2946110040"/>
                    </a:ext>
                  </a:extLst>
                </a:gridCol>
              </a:tblGrid>
              <a:tr h="275574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868869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850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59555"/>
                  </a:ext>
                </a:extLst>
              </a:tr>
              <a:tr h="149395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563920"/>
                  </a:ext>
                </a:extLst>
              </a:tr>
              <a:tr h="164635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298067"/>
                  </a:ext>
                </a:extLst>
              </a:tr>
              <a:tr h="126535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099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618190"/>
                  </a:ext>
                </a:extLst>
              </a:tr>
              <a:tr h="344366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культура и спорт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20220"/>
                  </a:ext>
                </a:extLst>
              </a:tr>
              <a:tr h="344366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660785"/>
                  </a:ext>
                </a:extLst>
              </a:tr>
            </a:tbl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667826" y="1315818"/>
            <a:ext cx="1618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 </a:t>
            </a:r>
            <a:r>
              <a:rPr lang="ru-RU" sz="1200" dirty="0" smtClean="0"/>
              <a:t>квартал</a:t>
            </a:r>
            <a:r>
              <a:rPr lang="en-US" sz="1200" dirty="0" smtClean="0"/>
              <a:t> 2017</a:t>
            </a:r>
            <a:endParaRPr lang="ru-RU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2887057" y="1308085"/>
            <a:ext cx="1618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 </a:t>
            </a:r>
            <a:r>
              <a:rPr lang="ru-RU" sz="1200" dirty="0" smtClean="0"/>
              <a:t>квартал</a:t>
            </a:r>
            <a:r>
              <a:rPr lang="en-US" sz="1200" dirty="0" smtClean="0"/>
              <a:t> 201</a:t>
            </a:r>
            <a:r>
              <a:rPr lang="ru-RU" sz="1200" dirty="0" smtClean="0"/>
              <a:t>8</a:t>
            </a:r>
            <a:endParaRPr lang="ru-RU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10373273" y="6190817"/>
            <a:ext cx="1618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* тыс. рублей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3393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Потребительский рынок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029322"/>
              </p:ext>
            </p:extLst>
          </p:nvPr>
        </p:nvGraphicFramePr>
        <p:xfrm>
          <a:off x="295274" y="1680341"/>
          <a:ext cx="3848100" cy="426845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2257544308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6901551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1054203892"/>
                    </a:ext>
                  </a:extLst>
                </a:gridCol>
              </a:tblGrid>
              <a:tr h="51941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2017 года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 года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133968"/>
                  </a:ext>
                </a:extLst>
              </a:tr>
              <a:tr h="81632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торговли,     млн. рублей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2 336,0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2 720,1</a:t>
                      </a:r>
                    </a:p>
                    <a:p>
                      <a:pPr algn="ctr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5102782"/>
                  </a:ext>
                </a:extLst>
              </a:tr>
              <a:tr h="9977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на душу населения, тыс. рублей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1141263"/>
                  </a:ext>
                </a:extLst>
              </a:tr>
              <a:tr h="8163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розничной торговли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760599"/>
                  </a:ext>
                </a:extLst>
              </a:tr>
              <a:tr h="634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Торговая площадь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объектов, м</a:t>
                      </a:r>
                      <a:r>
                        <a:rPr lang="ru-RU" sz="12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549,0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126,5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844000"/>
                  </a:ext>
                </a:extLst>
              </a:tr>
              <a:tr h="4535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459274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19124" y="928226"/>
            <a:ext cx="32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Сеть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розничной торговли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68179027"/>
              </p:ext>
            </p:extLst>
          </p:nvPr>
        </p:nvGraphicFramePr>
        <p:xfrm>
          <a:off x="3795711" y="1325446"/>
          <a:ext cx="4562475" cy="4978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56719" y="916759"/>
            <a:ext cx="223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питания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29636" y="928226"/>
            <a:ext cx="32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платных услуг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461050"/>
              </p:ext>
            </p:extLst>
          </p:nvPr>
        </p:nvGraphicFramePr>
        <p:xfrm>
          <a:off x="7934325" y="1646341"/>
          <a:ext cx="3848100" cy="433458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2257544308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6901551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1054203892"/>
                    </a:ext>
                  </a:extLst>
                </a:gridCol>
              </a:tblGrid>
              <a:tr h="51352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2017 года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 года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133968"/>
                  </a:ext>
                </a:extLst>
              </a:tr>
              <a:tr h="81363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оказанных услуг,             млн. рублей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753,3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825,4</a:t>
                      </a:r>
                    </a:p>
                    <a:p>
                      <a:pPr algn="ctr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5102782"/>
                  </a:ext>
                </a:extLst>
              </a:tr>
              <a:tr h="9864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 душу населения,     тыс. рублей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1141263"/>
                  </a:ext>
                </a:extLst>
              </a:tr>
              <a:tr h="1175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бытовых услуг (без станций технического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обслуживания)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760599"/>
                  </a:ext>
                </a:extLst>
              </a:tr>
              <a:tr h="81363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оказанных бытовых услуг,             млн. рублей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844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60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Инвестиции и строительство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92783804"/>
              </p:ext>
            </p:extLst>
          </p:nvPr>
        </p:nvGraphicFramePr>
        <p:xfrm>
          <a:off x="1955800" y="91245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14375" y="4508838"/>
            <a:ext cx="107251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предварительной оценке объем инвестиций в основной капитал,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освоенных крупными и средними предприятиями городского округа город Мегион за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квартал  2018 года составил 6265,1 млн рублей, на 0,2%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выше уровня соответствующего периода 2017 года. За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квартал 2017 года объем инвестиций составлял 5983,3 млн рублей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58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выполненных работ по виду экономической деятельности «Строительство» без учета показателей субъектов малого предпринимательства за три месяца 2018 года составил  965,2 млн рублей, что на 0,2% выше показателя аналогичного периода 2017 года в сопоставимых ценах.</a:t>
            </a:r>
            <a:r>
              <a:rPr lang="ru-R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Труд, занятость, оплата труда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909302371"/>
              </p:ext>
            </p:extLst>
          </p:nvPr>
        </p:nvGraphicFramePr>
        <p:xfrm>
          <a:off x="-247649" y="1101297"/>
          <a:ext cx="6705599" cy="5134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83572"/>
              </p:ext>
            </p:extLst>
          </p:nvPr>
        </p:nvGraphicFramePr>
        <p:xfrm>
          <a:off x="7196138" y="1491012"/>
          <a:ext cx="4048122" cy="82843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49374">
                  <a:extLst>
                    <a:ext uri="{9D8B030D-6E8A-4147-A177-3AD203B41FA5}">
                      <a16:colId xmlns:a16="http://schemas.microsoft.com/office/drawing/2014/main" val="2257544308"/>
                    </a:ext>
                  </a:extLst>
                </a:gridCol>
                <a:gridCol w="1349374">
                  <a:extLst>
                    <a:ext uri="{9D8B030D-6E8A-4147-A177-3AD203B41FA5}">
                      <a16:colId xmlns:a16="http://schemas.microsoft.com/office/drawing/2014/main" val="69015512"/>
                    </a:ext>
                  </a:extLst>
                </a:gridCol>
                <a:gridCol w="1349374">
                  <a:extLst>
                    <a:ext uri="{9D8B030D-6E8A-4147-A177-3AD203B41FA5}">
                      <a16:colId xmlns:a16="http://schemas.microsoft.com/office/drawing/2014/main" val="1054203892"/>
                    </a:ext>
                  </a:extLst>
                </a:gridCol>
              </a:tblGrid>
              <a:tr h="52363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/>
                        <a:t>I </a:t>
                      </a:r>
                      <a:r>
                        <a:rPr lang="ru-RU" sz="1400" b="0" i="0" dirty="0" smtClean="0"/>
                        <a:t>квартал</a:t>
                      </a:r>
                      <a:r>
                        <a:rPr lang="ru-RU" sz="1400" b="0" i="0" baseline="0" dirty="0" smtClean="0"/>
                        <a:t> </a:t>
                      </a:r>
                      <a:r>
                        <a:rPr lang="ru-RU" sz="1400" b="0" i="0" dirty="0" smtClean="0"/>
                        <a:t>2017</a:t>
                      </a:r>
                      <a:endParaRPr lang="ru-RU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/>
                        <a:t>I </a:t>
                      </a:r>
                      <a:r>
                        <a:rPr lang="ru-RU" sz="1400" b="0" i="0" dirty="0" smtClean="0"/>
                        <a:t>квартал</a:t>
                      </a:r>
                      <a:r>
                        <a:rPr lang="ru-RU" sz="1400" b="0" i="0" baseline="0" dirty="0" smtClean="0"/>
                        <a:t> </a:t>
                      </a:r>
                      <a:r>
                        <a:rPr lang="ru-RU" sz="1400" b="0" i="0" dirty="0" smtClean="0"/>
                        <a:t>2018</a:t>
                      </a:r>
                      <a:endParaRPr lang="ru-RU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         %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102782"/>
                  </a:ext>
                </a:extLst>
              </a:tr>
              <a:tr h="2602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39,4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141263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20001" y="909030"/>
            <a:ext cx="3200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Уровень безработицы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626783" y="1246660"/>
            <a:ext cx="6174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smtClean="0"/>
              <a:t>человек</a:t>
            </a:r>
            <a:endParaRPr lang="ru-RU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3" y="863172"/>
            <a:ext cx="5191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Численность занятого в экономике населения</a:t>
            </a:r>
            <a:endParaRPr lang="ru-RU" sz="16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0212391" y="1574041"/>
            <a:ext cx="277816" cy="35397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620001" y="2475479"/>
            <a:ext cx="3200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Оплата труда</a:t>
            </a:r>
            <a:endParaRPr lang="ru-RU"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413176"/>
              </p:ext>
            </p:extLst>
          </p:nvPr>
        </p:nvGraphicFramePr>
        <p:xfrm>
          <a:off x="6929635" y="2814033"/>
          <a:ext cx="4581127" cy="31117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2634594">
                  <a:extLst>
                    <a:ext uri="{9D8B030D-6E8A-4147-A177-3AD203B41FA5}">
                      <a16:colId xmlns:a16="http://schemas.microsoft.com/office/drawing/2014/main" val="1045994586"/>
                    </a:ext>
                  </a:extLst>
                </a:gridCol>
                <a:gridCol w="619523">
                  <a:extLst>
                    <a:ext uri="{9D8B030D-6E8A-4147-A177-3AD203B41FA5}">
                      <a16:colId xmlns:a16="http://schemas.microsoft.com/office/drawing/2014/main" val="1840636718"/>
                    </a:ext>
                  </a:extLst>
                </a:gridCol>
                <a:gridCol w="619523">
                  <a:extLst>
                    <a:ext uri="{9D8B030D-6E8A-4147-A177-3AD203B41FA5}">
                      <a16:colId xmlns:a16="http://schemas.microsoft.com/office/drawing/2014/main" val="3415099651"/>
                    </a:ext>
                  </a:extLst>
                </a:gridCol>
                <a:gridCol w="707487">
                  <a:extLst>
                    <a:ext uri="{9D8B030D-6E8A-4147-A177-3AD203B41FA5}">
                      <a16:colId xmlns:a16="http://schemas.microsoft.com/office/drawing/2014/main" val="3406857107"/>
                    </a:ext>
                  </a:extLst>
                </a:gridCol>
              </a:tblGrid>
              <a:tr h="4184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Показатели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r>
                        <a:rPr lang="ru-RU" sz="800" dirty="0">
                          <a:effectLst/>
                        </a:rPr>
                        <a:t> квартал  2017 года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r>
                        <a:rPr lang="ru-RU" sz="800" dirty="0">
                          <a:effectLst/>
                        </a:rPr>
                        <a:t> квартал  2018 года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2828982"/>
                  </a:ext>
                </a:extLst>
              </a:tr>
              <a:tr h="7127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Номинальная начисленная среднемесячная заработная плата работников крупных и средних предприятий среднесписочного состава            (по данным отдела Госстатистики), рублей на 1 работника в месяц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55519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60415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108,8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1183433"/>
                  </a:ext>
                </a:extLst>
              </a:tr>
              <a:tr h="1394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в том числе по отраслям: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2445061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добыча полезных ископаемых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83714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84907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101,4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5084479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обрабатывающие производства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44542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42533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95,5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8746413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строительство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50996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52632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103,2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2953457"/>
                  </a:ext>
                </a:extLst>
              </a:tr>
              <a:tr h="3347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производство и распределение электроэнергии, газа и воды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52734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58401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110,7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269424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торговля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33682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35265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104,7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6390942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транспорт и связь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39191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45104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115,1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9299456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образование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38366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45657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119,0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2675773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здравоохранение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49475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>
                          <a:effectLst/>
                        </a:rPr>
                        <a:t>69461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140,4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3295766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 smtClean="0">
                          <a:effectLst/>
                        </a:rPr>
                        <a:t>культура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40614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55265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>
                          <a:effectLst/>
                        </a:rPr>
                        <a:t>136,1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9371574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4605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8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Реализация </a:t>
            </a:r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муниципальных </a:t>
            </a:r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программ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23755505"/>
              </p:ext>
            </p:extLst>
          </p:nvPr>
        </p:nvGraphicFramePr>
        <p:xfrm>
          <a:off x="293685" y="912458"/>
          <a:ext cx="3754439" cy="285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991151464"/>
              </p:ext>
            </p:extLst>
          </p:nvPr>
        </p:nvGraphicFramePr>
        <p:xfrm>
          <a:off x="3952819" y="912458"/>
          <a:ext cx="4067177" cy="279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349071322"/>
              </p:ext>
            </p:extLst>
          </p:nvPr>
        </p:nvGraphicFramePr>
        <p:xfrm>
          <a:off x="7611953" y="827401"/>
          <a:ext cx="4027487" cy="2983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TextBox 1"/>
          <p:cNvSpPr txBox="1"/>
          <p:nvPr/>
        </p:nvSpPr>
        <p:spPr>
          <a:xfrm>
            <a:off x="5430070" y="1590674"/>
            <a:ext cx="609600" cy="28575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8,74%</a:t>
            </a:r>
            <a:endParaRPr lang="ru-RU" sz="1000" dirty="0"/>
          </a:p>
        </p:txBody>
      </p:sp>
      <p:sp>
        <p:nvSpPr>
          <p:cNvPr id="21" name="TextBox 1"/>
          <p:cNvSpPr txBox="1"/>
          <p:nvPr/>
        </p:nvSpPr>
        <p:spPr>
          <a:xfrm>
            <a:off x="6353968" y="3480925"/>
            <a:ext cx="713581" cy="28575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91,02%</a:t>
            </a:r>
            <a:endParaRPr lang="ru-RU" sz="10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133460"/>
              </p:ext>
            </p:extLst>
          </p:nvPr>
        </p:nvGraphicFramePr>
        <p:xfrm>
          <a:off x="714375" y="4053979"/>
          <a:ext cx="3074220" cy="158535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37110">
                  <a:extLst>
                    <a:ext uri="{9D8B030D-6E8A-4147-A177-3AD203B41FA5}">
                      <a16:colId xmlns:a16="http://schemas.microsoft.com/office/drawing/2014/main" val="2201347470"/>
                    </a:ext>
                  </a:extLst>
                </a:gridCol>
                <a:gridCol w="1537110">
                  <a:extLst>
                    <a:ext uri="{9D8B030D-6E8A-4147-A177-3AD203B41FA5}">
                      <a16:colId xmlns:a16="http://schemas.microsoft.com/office/drawing/2014/main" val="2744339040"/>
                    </a:ext>
                  </a:extLst>
                </a:gridCol>
              </a:tblGrid>
              <a:tr h="30519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Уровень бюджета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План на</a:t>
                      </a:r>
                    </a:p>
                    <a:p>
                      <a:pPr algn="ctr"/>
                      <a:r>
                        <a:rPr lang="ru-RU" sz="1100" dirty="0" smtClean="0"/>
                        <a:t>2018 год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1808074"/>
                  </a:ext>
                </a:extLst>
              </a:tr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Федеральный</a:t>
                      </a:r>
                      <a:r>
                        <a:rPr lang="ru-RU" sz="1100" baseline="0" dirty="0" smtClean="0"/>
                        <a:t> бюджет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14 515,3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338957"/>
                  </a:ext>
                </a:extLst>
              </a:tr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Бюджет</a:t>
                      </a:r>
                      <a:r>
                        <a:rPr lang="ru-RU" sz="1100" baseline="0" dirty="0" smtClean="0"/>
                        <a:t> автономного округа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</a:t>
                      </a:r>
                      <a:r>
                        <a:rPr lang="ru-RU" sz="1100" dirty="0" smtClean="0"/>
                        <a:t>213 255,2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25978"/>
                  </a:ext>
                </a:extLst>
              </a:tr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Местный бюджет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1 771 019,4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570619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379955"/>
              </p:ext>
            </p:extLst>
          </p:nvPr>
        </p:nvGraphicFramePr>
        <p:xfrm>
          <a:off x="8219965" y="4026111"/>
          <a:ext cx="3074220" cy="158535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37110">
                  <a:extLst>
                    <a:ext uri="{9D8B030D-6E8A-4147-A177-3AD203B41FA5}">
                      <a16:colId xmlns:a16="http://schemas.microsoft.com/office/drawing/2014/main" val="2201347470"/>
                    </a:ext>
                  </a:extLst>
                </a:gridCol>
                <a:gridCol w="1537110">
                  <a:extLst>
                    <a:ext uri="{9D8B030D-6E8A-4147-A177-3AD203B41FA5}">
                      <a16:colId xmlns:a16="http://schemas.microsoft.com/office/drawing/2014/main" val="2744339040"/>
                    </a:ext>
                  </a:extLst>
                </a:gridCol>
              </a:tblGrid>
              <a:tr h="30519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Уровень бюджета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</a:t>
                      </a:r>
                      <a:r>
                        <a:rPr lang="ru-RU" sz="1100" dirty="0" smtClean="0"/>
                        <a:t> квартал 2018 </a:t>
                      </a:r>
                      <a:r>
                        <a:rPr lang="ru-RU" sz="1100" dirty="0" smtClean="0"/>
                        <a:t>года к</a:t>
                      </a:r>
                      <a:r>
                        <a:rPr lang="ru-RU" sz="1100" baseline="0" dirty="0" smtClean="0"/>
                        <a:t> плану 2018 года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808074"/>
                  </a:ext>
                </a:extLst>
              </a:tr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Федеральный</a:t>
                      </a:r>
                      <a:r>
                        <a:rPr lang="ru-RU" sz="1100" baseline="0" dirty="0" smtClean="0"/>
                        <a:t> бюджет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7,9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338957"/>
                  </a:ext>
                </a:extLst>
              </a:tr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Бюджет</a:t>
                      </a:r>
                      <a:r>
                        <a:rPr lang="ru-RU" sz="1100" baseline="0" dirty="0" smtClean="0"/>
                        <a:t> автономного округа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18,4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25978"/>
                  </a:ext>
                </a:extLst>
              </a:tr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Местный бюджет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23,9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570619"/>
                  </a:ext>
                </a:extLst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032102"/>
              </p:ext>
            </p:extLst>
          </p:nvPr>
        </p:nvGraphicFramePr>
        <p:xfrm>
          <a:off x="4449297" y="4026111"/>
          <a:ext cx="3074220" cy="158535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37110">
                  <a:extLst>
                    <a:ext uri="{9D8B030D-6E8A-4147-A177-3AD203B41FA5}">
                      <a16:colId xmlns:a16="http://schemas.microsoft.com/office/drawing/2014/main" val="2201347470"/>
                    </a:ext>
                  </a:extLst>
                </a:gridCol>
                <a:gridCol w="1537110">
                  <a:extLst>
                    <a:ext uri="{9D8B030D-6E8A-4147-A177-3AD203B41FA5}">
                      <a16:colId xmlns:a16="http://schemas.microsoft.com/office/drawing/2014/main" val="2744339040"/>
                    </a:ext>
                  </a:extLst>
                </a:gridCol>
              </a:tblGrid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Уровень бюджета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</a:t>
                      </a:r>
                      <a:r>
                        <a:rPr lang="ru-RU" sz="1100" dirty="0" smtClean="0"/>
                        <a:t> квартал </a:t>
                      </a:r>
                      <a:endParaRPr lang="ru-RU" sz="1100" dirty="0" smtClean="0"/>
                    </a:p>
                    <a:p>
                      <a:pPr algn="ctr"/>
                      <a:r>
                        <a:rPr lang="ru-RU" sz="1100" dirty="0" smtClean="0"/>
                        <a:t>2018 года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1808074"/>
                  </a:ext>
                </a:extLst>
              </a:tr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Федеральный</a:t>
                      </a:r>
                      <a:r>
                        <a:rPr lang="ru-RU" sz="1100" baseline="0" dirty="0" smtClean="0"/>
                        <a:t> бюджет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</a:t>
                      </a:r>
                      <a:r>
                        <a:rPr lang="ru-RU" sz="1100" dirty="0" smtClean="0"/>
                        <a:t>139,8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338957"/>
                  </a:ext>
                </a:extLst>
              </a:tr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Бюджет</a:t>
                      </a:r>
                      <a:r>
                        <a:rPr lang="ru-RU" sz="1100" baseline="0" dirty="0" smtClean="0"/>
                        <a:t> автономного округа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408 251,4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25978"/>
                  </a:ext>
                </a:extLst>
              </a:tr>
              <a:tr h="305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Местный бюджет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423 491,1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570619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185440" y="3810667"/>
            <a:ext cx="7673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51931" y="3788002"/>
            <a:ext cx="3527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11359" y="3788002"/>
            <a:ext cx="7673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14375" y="120911"/>
            <a:ext cx="11068050" cy="6724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0943"/>
            <a:ext cx="9601200" cy="55342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/>
          <a:lstStyle/>
          <a:p>
            <a:pPr algn="ctr" rtl="0"/>
            <a:r>
              <a:rPr lang="ru-RU" dirty="0" smtClean="0">
                <a:effectLst>
                  <a:reflection blurRad="6350" stA="16000" endPos="26000" dist="29997" dir="5400000" sy="-100000" algn="bl" rotWithShape="0"/>
                </a:effectLst>
              </a:rPr>
              <a:t>Малое предпринимательство</a:t>
            </a:r>
            <a:endParaRPr lang="ru-RU" dirty="0">
              <a:effectLst>
                <a:reflection blurRad="6350" stA="16000" endPos="26000" dist="29997" dir="5400000" sy="-100000" algn="bl" rotWithShape="0"/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" y="120911"/>
            <a:ext cx="632046" cy="7915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40" y="51134"/>
            <a:ext cx="771635" cy="877092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14824337"/>
              </p:ext>
            </p:extLst>
          </p:nvPr>
        </p:nvGraphicFramePr>
        <p:xfrm>
          <a:off x="531811" y="1148291"/>
          <a:ext cx="5726113" cy="441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153275" y="1323975"/>
            <a:ext cx="4490982" cy="43910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Наиболее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распространенными видами деятельности малых форм предприятий  остаются оптовая и розничная торговля, транспорт и связь, операции с недвижимым имуществом, аренда и предоставление услуг.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Основным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финансирования деятельности сферы малого и среднего предпринимательства по-прежнему остаются личные сбережения предпринимателей. Привлечение инвестиций, а также заемных и кредитных ресурсов, затруднительно.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Одним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эффективных механизмов поддержки и развития малого и среднего предпринимательства является реализация муниципальной программы «Поддержка и развитие малого и среднего предпринимательства на территории городского округа город Мегион на 2014 – 2020 годах». </a:t>
            </a:r>
          </a:p>
        </p:txBody>
      </p:sp>
    </p:spTree>
    <p:extLst>
      <p:ext uri="{BB962C8B-B14F-4D97-AF65-F5344CB8AC3E}">
        <p14:creationId xmlns:p14="http://schemas.microsoft.com/office/powerpoint/2010/main" val="8125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омбовидная сетка, 16 х 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42_TF03031015.potx" id="{0A727C4B-544D-4288-9BF7-2D6FAFA96F04}" vid="{F53E4634-F5A1-4F7B-A57E-D4ECF71AE968}"/>
    </a:ext>
  </a:extLst>
</a:theme>
</file>

<file path=ppt/theme/theme2.xml><?xml version="1.0" encoding="utf-8"?>
<a:theme xmlns:a="http://schemas.openxmlformats.org/drawingml/2006/main" name="Тема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с ромбовидной сеткой (широкоэкранный формат)</Template>
  <TotalTime>1032</TotalTime>
  <Words>1774</Words>
  <Application>Microsoft Office PowerPoint</Application>
  <PresentationFormat>Широкоэкранный</PresentationFormat>
  <Paragraphs>456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Ромбовидная сетка, 16 х 9</vt:lpstr>
      <vt:lpstr>Итоги  социально-экономического развития  городского округа город Мегион </vt:lpstr>
      <vt:lpstr>   Демография</vt:lpstr>
      <vt:lpstr>Промышленность</vt:lpstr>
      <vt:lpstr>Доходы и расходы местного бюджета</vt:lpstr>
      <vt:lpstr>Потребительский рынок</vt:lpstr>
      <vt:lpstr>Инвестиции и строительство</vt:lpstr>
      <vt:lpstr>Труд, занятость, оплата труда</vt:lpstr>
      <vt:lpstr>Реализация муниципальных программ</vt:lpstr>
      <vt:lpstr>Малое предпринимательство</vt:lpstr>
      <vt:lpstr>Социальная сфера</vt:lpstr>
      <vt:lpstr>Оказание муниципальных услуг в электронном виде </vt:lpstr>
      <vt:lpstr>Жилищно-коммунальный комплекс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 социально-экономического развития  городского округа город Мегион</dc:title>
  <dc:creator>Дядич Оксана Александровна</dc:creator>
  <cp:lastModifiedBy>Дядич Оксана Александровна</cp:lastModifiedBy>
  <cp:revision>59</cp:revision>
  <cp:lastPrinted>2018-05-10T09:41:56Z</cp:lastPrinted>
  <dcterms:created xsi:type="dcterms:W3CDTF">2018-05-08T04:41:05Z</dcterms:created>
  <dcterms:modified xsi:type="dcterms:W3CDTF">2018-05-17T09:14:56Z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