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66" r:id="rId2"/>
    <p:sldId id="267" r:id="rId3"/>
    <p:sldId id="268" r:id="rId4"/>
    <p:sldId id="277" r:id="rId5"/>
    <p:sldId id="269" r:id="rId6"/>
    <p:sldId id="274" r:id="rId7"/>
    <p:sldId id="275" r:id="rId8"/>
    <p:sldId id="276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5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005031"/>
            <a:ext cx="3312368" cy="58529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z="26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взаимодействия с правоохранительными органами администрации города  </a:t>
            </a:r>
          </a:p>
          <a:p>
            <a:pPr marL="0" indent="0">
              <a:buNone/>
            </a:pPr>
            <a:r>
              <a:rPr lang="ru-RU" sz="2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2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взаимодействия с правоохранительными органами администрации города;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информационной политики администрации города;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администрации города;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подведомственные департаменту социальной политики администрации города;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«Детская художественная школа»;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«Дворец искусств»;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«Централизованная библиотечная система»;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«Региональный историко-культурный и экологический центр»;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«Спорт-Альтаир»; 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«Служба обеспечения»;</a:t>
            </a:r>
          </a:p>
          <a:p>
            <a:pPr marL="0" indent="0">
              <a:buNone/>
            </a:pPr>
            <a:r>
              <a:rPr lang="ru-RU" sz="29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«Капитальное строительство»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08112" cy="8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92696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по профилактике терроризма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экстремизма, а также минимизации и (или)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ликвидации последствий проявлений терроризма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экстремизма в городском округе город Мегион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2014-2020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16945"/>
            <a:ext cx="698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противодействие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терроризму и экстремизму и поддержание межэтнического, межкультурного и межконфессионального мира и согласия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субъектов антитеррористической деятельности и деятельности по противодействию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терроризму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толерантности через систему образования.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 в молодёжной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национально-культурному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социальной и культурной адаптации и интеграции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 и терроризму в информационном пространстве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2086"/>
              </p:ext>
            </p:extLst>
          </p:nvPr>
        </p:nvGraphicFramePr>
        <p:xfrm>
          <a:off x="467544" y="1196752"/>
          <a:ext cx="8305623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3528392"/>
                <a:gridCol w="520140"/>
                <a:gridCol w="1249518"/>
                <a:gridCol w="1396521"/>
                <a:gridCol w="1323020"/>
              </a:tblGrid>
              <a:tr h="61615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8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65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 и молодежи, участвующих в мероприятиях, направленных на развитие межэтнической интеграции, воспитание культуры мира, профилактику проявлений ксенофобии и экстремизма, от молодежи в возрасте от 14 до 30 лет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12,3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72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листовок и памяток по вопросам профилактики проявлений терроризма, распространенных среди жителей, предприятий и организаций городского округа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48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информационных буклетов, брошюр и плакатов на различные темы по направлению профилактики экстремизма, распространенных среди жителей, предприятий и организаций городского округа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86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  объектов массового пребывания людей элементами инженерно-технической укрепленности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2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толерантного отношения к представителям другой национальности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30523"/>
              </p:ext>
            </p:extLst>
          </p:nvPr>
        </p:nvGraphicFramePr>
        <p:xfrm>
          <a:off x="276225" y="1295400"/>
          <a:ext cx="8305623" cy="3141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55"/>
                <a:gridCol w="3440069"/>
                <a:gridCol w="520140"/>
                <a:gridCol w="1249518"/>
                <a:gridCol w="1396521"/>
                <a:gridCol w="1323020"/>
              </a:tblGrid>
              <a:tr h="82085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2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027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Доля граждан, положительно оценивающих состояние межнациональных отношений на территории   городского округа город Мегион, в общем количестве граждан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79,8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граждан, положительно оценивающих состояние межконфессиональных отношений на территории   городского округа город Мегион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86,5</a:t>
                      </a:r>
                      <a:endParaRPr lang="ru-RU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86,5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353850"/>
            <a:ext cx="709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34735"/>
              </p:ext>
            </p:extLst>
          </p:nvPr>
        </p:nvGraphicFramePr>
        <p:xfrm>
          <a:off x="251520" y="1052736"/>
          <a:ext cx="8719791" cy="526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61"/>
                <a:gridCol w="2441451"/>
                <a:gridCol w="1296144"/>
                <a:gridCol w="1872208"/>
                <a:gridCol w="958167"/>
                <a:gridCol w="887013"/>
                <a:gridCol w="897947"/>
              </a:tblGrid>
              <a:tr h="33781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7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7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видеороликов, листовок и памяток для жителей городского округа по вопросам профилактики проявлений терроризма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монтаж элементов инженерно-технической укрепленности объектов городской критической инфраструктуры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МКУ «Служба обеспечения»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2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4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602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анкетирования среди учащихся образовательных организаций городского округа на тему «Экстремизм глазами школьников»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1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различных лекций с учащимися образовательных организаций на тему «Мы - едины». Конкурсы в лекционной части программы (призы за 1-3 места в каждой организации)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4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32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95974"/>
              </p:ext>
            </p:extLst>
          </p:nvPr>
        </p:nvGraphicFramePr>
        <p:xfrm>
          <a:off x="395536" y="987722"/>
          <a:ext cx="8568953" cy="4905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351"/>
                <a:gridCol w="2437719"/>
                <a:gridCol w="1560713"/>
                <a:gridCol w="1496175"/>
                <a:gridCol w="950912"/>
                <a:gridCol w="871669"/>
                <a:gridCol w="882414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7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5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тренингов на тему «Межкультурное взаимопонимание»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9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акций и спортивных мероприятий с участием несовершеннолетних и молодёжи антиэкстремистской направленности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9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выставок, конкурсов среди молодежи антиэкстремистской направленности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8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Праздничный концерт, посвященный Дню народного единства»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4046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4" y="102552"/>
            <a:ext cx="936104" cy="8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1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" y="145370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7523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348781"/>
              </p:ext>
            </p:extLst>
          </p:nvPr>
        </p:nvGraphicFramePr>
        <p:xfrm>
          <a:off x="179512" y="1268760"/>
          <a:ext cx="8732531" cy="458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01"/>
                <a:gridCol w="2667499"/>
                <a:gridCol w="1407262"/>
                <a:gridCol w="1524737"/>
                <a:gridCol w="969064"/>
                <a:gridCol w="888309"/>
                <a:gridCol w="899259"/>
              </a:tblGrid>
              <a:tr h="36664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32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открытый фестиваль народного творчества «Дружба народов»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национальных праздников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612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экспозиции «Религиозные конфессии в городе Мегионе»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Региональный историко-культурный и экологический центр»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8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Комплектование библиотечного фонда произведениями, распространяющими знания об истории и культуре народов Российской Федерации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«Централизованная библиотечная система»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32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" y="173831"/>
            <a:ext cx="864096" cy="7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7383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07087"/>
              </p:ext>
            </p:extLst>
          </p:nvPr>
        </p:nvGraphicFramePr>
        <p:xfrm>
          <a:off x="159949" y="1052736"/>
          <a:ext cx="8732531" cy="526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01"/>
                <a:gridCol w="2667499"/>
                <a:gridCol w="1407262"/>
                <a:gridCol w="1524737"/>
                <a:gridCol w="969064"/>
                <a:gridCol w="888309"/>
                <a:gridCol w="899259"/>
              </a:tblGrid>
              <a:tr h="3521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248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Городская выставка детского рисунка, посвященная Дню народного единства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ДО «Детская художественная школа»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9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7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Центра национальных культур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4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9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детский фестиваль «Город дружбы - город детства»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Разработка, издание и распространение памяток для прибывших мигрантов, способствующих их социальной и культурной адаптации и интеграции мигрантов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ежегодного фотоконкурса «Лица нашего города»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6047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533</TotalTime>
  <Words>1006</Words>
  <Application>Microsoft Office PowerPoint</Application>
  <PresentationFormat>Экран (4:3)</PresentationFormat>
  <Paragraphs>327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51</cp:revision>
  <dcterms:created xsi:type="dcterms:W3CDTF">2017-09-12T10:22:28Z</dcterms:created>
  <dcterms:modified xsi:type="dcterms:W3CDTF">2018-10-01T11:39:33Z</dcterms:modified>
</cp:coreProperties>
</file>