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53" r:id="rId2"/>
  </p:sldMasterIdLst>
  <p:notesMasterIdLst>
    <p:notesMasterId r:id="rId12"/>
  </p:notesMasterIdLst>
  <p:sldIdLst>
    <p:sldId id="296" r:id="rId3"/>
    <p:sldId id="281" r:id="rId4"/>
    <p:sldId id="290" r:id="rId5"/>
    <p:sldId id="283" r:id="rId6"/>
    <p:sldId id="291" r:id="rId7"/>
    <p:sldId id="279" r:id="rId8"/>
    <p:sldId id="292" r:id="rId9"/>
    <p:sldId id="293" r:id="rId10"/>
    <p:sldId id="294" r:id="rId11"/>
  </p:sldIdLst>
  <p:sldSz cx="10440988" cy="7380288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E48"/>
    <a:srgbClr val="E9FCC0"/>
    <a:srgbClr val="57CDAB"/>
    <a:srgbClr val="B5F527"/>
    <a:srgbClr val="FDEDE9"/>
    <a:srgbClr val="F8B8A6"/>
    <a:srgbClr val="D7BCE6"/>
    <a:srgbClr val="E5FF9B"/>
    <a:srgbClr val="F17351"/>
    <a:srgbClr val="E0B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5697" autoAdjust="0"/>
  </p:normalViewPr>
  <p:slideViewPr>
    <p:cSldViewPr>
      <p:cViewPr varScale="1">
        <p:scale>
          <a:sx n="99" d="100"/>
          <a:sy n="99" d="100"/>
        </p:scale>
        <p:origin x="354" y="90"/>
      </p:cViewPr>
      <p:guideLst>
        <p:guide orient="horz" pos="2325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42915853763081E-2"/>
          <c:y val="3.0329640998265048E-2"/>
          <c:w val="0.89920293086387837"/>
          <c:h val="0.946238055194556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Естественный прирост населения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glow rad="76200">
                <a:schemeClr val="accent5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harsh" dir="t">
                <a:rot lat="6000000" lon="6000000" rev="0"/>
              </a:lightRig>
            </a:scene3d>
            <a:sp3d prstMaterial="metal">
              <a:bevelT w="20000" h="90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5.4554381626084269E-5"/>
                  <c:y val="3.71713599359402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2D-4F36-A4E9-7470F8A6A0E6}"/>
                </c:ext>
              </c:extLst>
            </c:dLbl>
            <c:dLbl>
              <c:idx val="1"/>
              <c:layout>
                <c:manualLayout>
                  <c:x val="5.1749766844964244E-3"/>
                  <c:y val="6.86752635793407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79214780600459E-2"/>
                      <c:h val="5.96610169491525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2D-4F36-A4E9-7470F8A6A0E6}"/>
                </c:ext>
              </c:extLst>
            </c:dLbl>
            <c:dLbl>
              <c:idx val="2"/>
              <c:layout>
                <c:manualLayout>
                  <c:x val="1.3564817099941029E-3"/>
                  <c:y val="6.0580208194314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2D-4F36-A4E9-7470F8A6A0E6}"/>
                </c:ext>
              </c:extLst>
            </c:dLbl>
            <c:dLbl>
              <c:idx val="3"/>
              <c:layout>
                <c:manualLayout>
                  <c:x val="1.0667719652826307E-3"/>
                  <c:y val="7.19624983317762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2D-4F36-A4E9-7470F8A6A0E6}"/>
                </c:ext>
              </c:extLst>
            </c:dLbl>
            <c:dLbl>
              <c:idx val="4"/>
              <c:layout>
                <c:manualLayout>
                  <c:x val="-3.8375110732405561E-4"/>
                  <c:y val="7.1447017216068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2D-4F36-A4E9-7470F8A6A0E6}"/>
                </c:ext>
              </c:extLst>
            </c:dLbl>
            <c:dLbl>
              <c:idx val="5"/>
              <c:layout>
                <c:manualLayout>
                  <c:x val="2.6387694609765378E-3"/>
                  <c:y val="7.47304150540504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2D-4F36-A4E9-7470F8A6A0E6}"/>
                </c:ext>
              </c:extLst>
            </c:dLbl>
            <c:dLbl>
              <c:idx val="6"/>
              <c:layout>
                <c:manualLayout>
                  <c:x val="1.3194788744159487E-3"/>
                  <c:y val="0.205665954891231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2D-4F36-A4E9-7470F8A6A0E6}"/>
                </c:ext>
              </c:extLst>
            </c:dLbl>
            <c:dLbl>
              <c:idx val="7"/>
              <c:layout>
                <c:manualLayout>
                  <c:x val="0"/>
                  <c:y val="0.180557520352328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2D-4F36-A4E9-7470F8A6A0E6}"/>
                </c:ext>
              </c:extLst>
            </c:dLbl>
            <c:spPr>
              <a:noFill/>
              <a:ln w="40042">
                <a:noFill/>
              </a:ln>
            </c:spPr>
            <c:txPr>
              <a:bodyPr/>
              <a:lstStyle/>
              <a:p>
                <a:pPr>
                  <a:defRPr sz="113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2021 год-отчет</c:v>
                </c:pt>
                <c:pt idx="1">
                  <c:v>2022 год-отчет</c:v>
                </c:pt>
                <c:pt idx="2">
                  <c:v>2023 год - оценка</c:v>
                </c:pt>
                <c:pt idx="3">
                  <c:v>2024 год - прогноз</c:v>
                </c:pt>
                <c:pt idx="4">
                  <c:v>2025 год - прогноз</c:v>
                </c:pt>
                <c:pt idx="5">
                  <c:v>2026 год - прогноз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</c:v>
                </c:pt>
                <c:pt idx="1">
                  <c:v>79</c:v>
                </c:pt>
                <c:pt idx="2">
                  <c:v>48</c:v>
                </c:pt>
                <c:pt idx="3">
                  <c:v>68</c:v>
                </c:pt>
                <c:pt idx="4">
                  <c:v>74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2D-4F36-A4E9-7470F8A6A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72864"/>
        <c:axId val="11517440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Миграционный прирост (убыль)</c:v>
                </c:pt>
              </c:strCache>
            </c:strRef>
          </c:tx>
          <c:spPr>
            <a:ln w="60065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7709053689305003E-2"/>
                  <c:y val="4.4369077805952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2D-4F36-A4E9-7470F8A6A0E6}"/>
                </c:ext>
              </c:extLst>
            </c:dLbl>
            <c:dLbl>
              <c:idx val="1"/>
              <c:layout>
                <c:manualLayout>
                  <c:x val="-1.9790251391786189E-2"/>
                  <c:y val="5.71860403042840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D2D-4F36-A4E9-7470F8A6A0E6}"/>
                </c:ext>
              </c:extLst>
            </c:dLbl>
            <c:dLbl>
              <c:idx val="2"/>
              <c:layout>
                <c:manualLayout>
                  <c:x val="-1.9790043565570469E-2"/>
                  <c:y val="5.3053182970772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D2D-4F36-A4E9-7470F8A6A0E6}"/>
                </c:ext>
              </c:extLst>
            </c:dLbl>
            <c:dLbl>
              <c:idx val="3"/>
              <c:layout>
                <c:manualLayout>
                  <c:x val="-2.6388525914630284E-2"/>
                  <c:y val="5.3053516615507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D2D-4F36-A4E9-7470F8A6A0E6}"/>
                </c:ext>
              </c:extLst>
            </c:dLbl>
            <c:dLbl>
              <c:idx val="4"/>
              <c:layout>
                <c:manualLayout>
                  <c:x val="-2.1110779166461004E-2"/>
                  <c:y val="5.2633457894034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D2D-4F36-A4E9-7470F8A6A0E6}"/>
                </c:ext>
              </c:extLst>
            </c:dLbl>
            <c:dLbl>
              <c:idx val="5"/>
              <c:layout>
                <c:manualLayout>
                  <c:x val="-1.1873735182640276E-2"/>
                  <c:y val="-2.45128786867745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D2D-4F36-A4E9-7470F8A6A0E6}"/>
                </c:ext>
              </c:extLst>
            </c:dLbl>
            <c:dLbl>
              <c:idx val="6"/>
              <c:layout>
                <c:manualLayout>
                  <c:x val="-2.2431140865071128E-2"/>
                  <c:y val="-4.9586614173228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2D-4F36-A4E9-7470F8A6A0E6}"/>
                </c:ext>
              </c:extLst>
            </c:dLbl>
            <c:dLbl>
              <c:idx val="7"/>
              <c:layout>
                <c:manualLayout>
                  <c:x val="-2.5070098613903028E-2"/>
                  <c:y val="1.4070799412785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D2D-4F36-A4E9-7470F8A6A0E6}"/>
                </c:ext>
              </c:extLst>
            </c:dLbl>
            <c:spPr>
              <a:solidFill>
                <a:srgbClr val="E9FCC0"/>
              </a:solidFill>
              <a:ln w="2530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5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2021 год-отчет</c:v>
                </c:pt>
                <c:pt idx="1">
                  <c:v>2022 год-отчет</c:v>
                </c:pt>
                <c:pt idx="2">
                  <c:v>2023 год - оценка</c:v>
                </c:pt>
                <c:pt idx="3">
                  <c:v>2024 год - прогноз</c:v>
                </c:pt>
                <c:pt idx="4">
                  <c:v>2025 год - прогноз</c:v>
                </c:pt>
                <c:pt idx="5">
                  <c:v>2026 год - прогноз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-264</c:v>
                </c:pt>
                <c:pt idx="1">
                  <c:v>-237</c:v>
                </c:pt>
                <c:pt idx="2">
                  <c:v>366</c:v>
                </c:pt>
                <c:pt idx="3">
                  <c:v>215</c:v>
                </c:pt>
                <c:pt idx="4">
                  <c:v>213</c:v>
                </c:pt>
                <c:pt idx="5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D2D-4F36-A4E9-7470F8A6A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72864"/>
        <c:axId val="115174400"/>
      </c:lineChart>
      <c:catAx>
        <c:axId val="115172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500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51744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5174400"/>
        <c:scaling>
          <c:orientation val="minMax"/>
          <c:max val="420"/>
          <c:min val="-1000"/>
        </c:scaling>
        <c:delete val="0"/>
        <c:axPos val="l"/>
        <c:title>
          <c:tx>
            <c:rich>
              <a:bodyPr/>
              <a:lstStyle/>
              <a:p>
                <a:pPr>
                  <a:defRPr sz="125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человек</a:t>
                </a:r>
              </a:p>
            </c:rich>
          </c:tx>
          <c:layout>
            <c:manualLayout>
              <c:xMode val="edge"/>
              <c:yMode val="edge"/>
              <c:x val="0"/>
              <c:y val="0.41554032845130995"/>
            </c:manualLayout>
          </c:layout>
          <c:overlay val="0"/>
          <c:spPr>
            <a:noFill/>
            <a:ln w="40042">
              <a:noFill/>
            </a:ln>
          </c:spPr>
        </c:title>
        <c:numFmt formatCode="0" sourceLinked="1"/>
        <c:majorTickMark val="cross"/>
        <c:minorTickMark val="none"/>
        <c:tickLblPos val="nextTo"/>
        <c:spPr>
          <a:ln w="500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5172864"/>
        <c:crosses val="autoZero"/>
        <c:crossBetween val="between"/>
      </c:valAx>
      <c:spPr>
        <a:noFill/>
        <a:ln w="25365">
          <a:noFill/>
        </a:ln>
      </c:spPr>
    </c:plotArea>
    <c:legend>
      <c:legendPos val="r"/>
      <c:layout>
        <c:manualLayout>
          <c:xMode val="edge"/>
          <c:yMode val="edge"/>
          <c:x val="0.12077789150460594"/>
          <c:y val="0.92405063291139244"/>
          <c:w val="0.75435005117707266"/>
          <c:h val="6.3291139240506333E-2"/>
        </c:manualLayout>
      </c:layout>
      <c:overlay val="0"/>
      <c:spPr>
        <a:noFill/>
        <a:ln w="40042">
          <a:noFill/>
        </a:ln>
      </c:spPr>
      <c:txPr>
        <a:bodyPr/>
        <a:lstStyle/>
        <a:p>
          <a:pPr>
            <a:defRPr sz="999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320351261687193E-2"/>
          <c:y val="7.0544619422572175E-2"/>
          <c:w val="0.83022285487216063"/>
          <c:h val="0.7436004874390702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объем инвестиций в основной капитал в действующих ценах, млн. рублей</c:v>
                </c:pt>
              </c:strCache>
            </c:strRef>
          </c:tx>
          <c:spPr>
            <a:gradFill rotWithShape="0">
              <a:gsLst>
                <a:gs pos="0">
                  <a:srgbClr val="0000FF">
                    <a:gamma/>
                    <a:tint val="25098"/>
                    <a:invGamma/>
                  </a:srgbClr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 w="814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9136836047797387E-3"/>
                  <c:y val="9.9433746485529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415-4D7C-8ABF-8E74B76C4EBF}"/>
                </c:ext>
              </c:extLst>
            </c:dLbl>
            <c:dLbl>
              <c:idx val="1"/>
              <c:layout>
                <c:manualLayout>
                  <c:x val="1.3293452974410102E-3"/>
                  <c:y val="0.104761904761904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415-4D7C-8ABF-8E74B76C4EBF}"/>
                </c:ext>
              </c:extLst>
            </c:dLbl>
            <c:dLbl>
              <c:idx val="2"/>
              <c:layout>
                <c:manualLayout>
                  <c:x val="-1.3081781564516558E-3"/>
                  <c:y val="6.8056599096681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302726557485842E-2"/>
                      <c:h val="5.29083716408378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15-4D7C-8ABF-8E74B76C4EBF}"/>
                </c:ext>
              </c:extLst>
            </c:dLbl>
            <c:dLbl>
              <c:idx val="3"/>
              <c:layout>
                <c:manualLayout>
                  <c:x val="4.8742097833296884E-17"/>
                  <c:y val="9.76190476190476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415-4D7C-8ABF-8E74B76C4EBF}"/>
                </c:ext>
              </c:extLst>
            </c:dLbl>
            <c:dLbl>
              <c:idx val="4"/>
              <c:layout>
                <c:manualLayout>
                  <c:x val="1.3293452974410102E-3"/>
                  <c:y val="9.285714285714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415-4D7C-8ABF-8E74B76C4EBF}"/>
                </c:ext>
              </c:extLst>
            </c:dLbl>
            <c:dLbl>
              <c:idx val="5"/>
              <c:layout>
                <c:manualLayout>
                  <c:x val="1.3293452974410102E-3"/>
                  <c:y val="9.0476190476190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415-4D7C-8ABF-8E74B76C4EBF}"/>
                </c:ext>
              </c:extLst>
            </c:dLbl>
            <c:dLbl>
              <c:idx val="6"/>
              <c:layout>
                <c:manualLayout>
                  <c:x val="1.3293452974410102E-3"/>
                  <c:y val="9.0476190476190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15-4D7C-8ABF-8E74B76C4EBF}"/>
                </c:ext>
              </c:extLst>
            </c:dLbl>
            <c:dLbl>
              <c:idx val="7"/>
              <c:layout>
                <c:manualLayout>
                  <c:x val="1.3293452974410102E-3"/>
                  <c:y val="0.104761904761904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15-4D7C-8ABF-8E74B76C4EBF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2021 год-отчет</c:v>
                </c:pt>
                <c:pt idx="1">
                  <c:v>2022 год-отчет</c:v>
                </c:pt>
                <c:pt idx="2">
                  <c:v>2023 год-оценка</c:v>
                </c:pt>
                <c:pt idx="3">
                  <c:v>2024-прогноз</c:v>
                </c:pt>
                <c:pt idx="4">
                  <c:v>2025-прогноз</c:v>
                </c:pt>
                <c:pt idx="5">
                  <c:v>2026-прогноз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10903.5</c:v>
                </c:pt>
                <c:pt idx="1">
                  <c:v>24552.7</c:v>
                </c:pt>
                <c:pt idx="2">
                  <c:v>33171.699999999997</c:v>
                </c:pt>
                <c:pt idx="3">
                  <c:v>34593</c:v>
                </c:pt>
                <c:pt idx="4">
                  <c:v>36250</c:v>
                </c:pt>
                <c:pt idx="5">
                  <c:v>37980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15-4D7C-8ABF-8E74B76C4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884352"/>
        <c:axId val="11554854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в процентах к предыдущему году в сопоставимых ценах</c:v>
                </c:pt>
              </c:strCache>
            </c:strRef>
          </c:tx>
          <c:spPr>
            <a:ln w="14983">
              <a:solidFill>
                <a:srgbClr val="FF0000"/>
              </a:solidFill>
              <a:prstDash val="solid"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1.8614995645636331E-2"/>
                  <c:y val="4.7053945048775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415-4D7C-8ABF-8E74B76C4EBF}"/>
                </c:ext>
              </c:extLst>
            </c:dLbl>
            <c:dLbl>
              <c:idx val="1"/>
              <c:layout>
                <c:manualLayout>
                  <c:x val="-3.810916687383837E-2"/>
                  <c:y val="-3.4632543872240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415-4D7C-8ABF-8E74B76C4EBF}"/>
                </c:ext>
              </c:extLst>
            </c:dLbl>
            <c:dLbl>
              <c:idx val="2"/>
              <c:layout>
                <c:manualLayout>
                  <c:x val="-2.8043010077379461E-2"/>
                  <c:y val="-4.1905699287589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415-4D7C-8ABF-8E74B76C4EBF}"/>
                </c:ext>
              </c:extLst>
            </c:dLbl>
            <c:dLbl>
              <c:idx val="3"/>
              <c:layout>
                <c:manualLayout>
                  <c:x val="-2.1925404887699108E-2"/>
                  <c:y val="-4.2376265466816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415-4D7C-8ABF-8E74B76C4EBF}"/>
                </c:ext>
              </c:extLst>
            </c:dLbl>
            <c:dLbl>
              <c:idx val="4"/>
              <c:layout>
                <c:manualLayout>
                  <c:x val="-2.7496513085415668E-2"/>
                  <c:y val="-5.53978252718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415-4D7C-8ABF-8E74B76C4EBF}"/>
                </c:ext>
              </c:extLst>
            </c:dLbl>
            <c:dLbl>
              <c:idx val="5"/>
              <c:layout>
                <c:manualLayout>
                  <c:x val="-1.8895858356688465E-2"/>
                  <c:y val="-2.4725909261342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415-4D7C-8ABF-8E74B76C4EBF}"/>
                </c:ext>
              </c:extLst>
            </c:dLbl>
            <c:dLbl>
              <c:idx val="6"/>
              <c:layout>
                <c:manualLayout>
                  <c:x val="-2.6586905948820207E-2"/>
                  <c:y val="-2.6190476190476191E-2"/>
                </c:manualLayout>
              </c:layout>
              <c:spPr>
                <a:noFill/>
                <a:ln w="1629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9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415-4D7C-8ABF-8E74B76C4EBF}"/>
                </c:ext>
              </c:extLst>
            </c:dLbl>
            <c:dLbl>
              <c:idx val="7"/>
              <c:layout>
                <c:manualLayout>
                  <c:x val="-2.6586905948820207E-2"/>
                  <c:y val="-2.6190476190476191E-2"/>
                </c:manualLayout>
              </c:layout>
              <c:spPr>
                <a:noFill/>
                <a:ln w="16299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9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415-4D7C-8ABF-8E74B76C4EBF}"/>
                </c:ext>
              </c:extLst>
            </c:dLbl>
            <c:spPr>
              <a:noFill/>
              <a:ln w="16299">
                <a:noFill/>
              </a:ln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2021 год-отчет</c:v>
                </c:pt>
                <c:pt idx="1">
                  <c:v>2022 год-отчет</c:v>
                </c:pt>
                <c:pt idx="2">
                  <c:v>2023 год-оценка</c:v>
                </c:pt>
                <c:pt idx="3">
                  <c:v>2024-прогноз</c:v>
                </c:pt>
                <c:pt idx="4">
                  <c:v>2025-прогноз</c:v>
                </c:pt>
                <c:pt idx="5">
                  <c:v>2026-прогноз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66.2</c:v>
                </c:pt>
                <c:pt idx="1">
                  <c:v>196.5</c:v>
                </c:pt>
                <c:pt idx="2">
                  <c:v>127.7</c:v>
                </c:pt>
                <c:pt idx="3">
                  <c:v>99</c:v>
                </c:pt>
                <c:pt idx="4">
                  <c:v>100</c:v>
                </c:pt>
                <c:pt idx="5">
                  <c:v>100.2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415-4D7C-8ABF-8E74B76C4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50464"/>
        <c:axId val="115552256"/>
      </c:lineChart>
      <c:catAx>
        <c:axId val="4888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5548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55485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9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2.0163680657236281E-3"/>
              <c:y val="0.30321775765153819"/>
            </c:manualLayout>
          </c:layout>
          <c:overlay val="0"/>
          <c:spPr>
            <a:noFill/>
            <a:ln w="162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8149">
            <a:solidFill>
              <a:srgbClr val="0000FF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48884352"/>
        <c:crosses val="autoZero"/>
        <c:crossBetween val="between"/>
      </c:valAx>
      <c:catAx>
        <c:axId val="11555046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15552256"/>
        <c:crosses val="max"/>
        <c:auto val="0"/>
        <c:lblAlgn val="ctr"/>
        <c:lblOffset val="100"/>
        <c:noMultiLvlLbl val="0"/>
      </c:catAx>
      <c:valAx>
        <c:axId val="115552256"/>
        <c:scaling>
          <c:orientation val="minMax"/>
          <c:max val="5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процентов</a:t>
                </a:r>
              </a:p>
            </c:rich>
          </c:tx>
          <c:layout>
            <c:manualLayout>
              <c:xMode val="edge"/>
              <c:yMode val="edge"/>
              <c:x val="0.94603167620807171"/>
              <c:y val="0.3213430134537904"/>
            </c:manualLayout>
          </c:layout>
          <c:overlay val="0"/>
          <c:spPr>
            <a:noFill/>
            <a:ln w="162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8149">
            <a:solidFill>
              <a:srgbClr val="FF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5550464"/>
        <c:crosses val="max"/>
        <c:crossBetween val="between"/>
      </c:valAx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4.4012282497441144E-2"/>
          <c:y val="0.8571428571428571"/>
          <c:w val="0.90788126919140222"/>
          <c:h val="0.13214285714285715"/>
        </c:manualLayout>
      </c:layout>
      <c:overlay val="0"/>
      <c:spPr>
        <a:noFill/>
        <a:ln w="2037">
          <a:noFill/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69085559261825E-2"/>
          <c:y val="0.13372251750313435"/>
          <c:w val="0.97182824221742592"/>
          <c:h val="0.66626680274574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год- отчет</c:v>
                </c:pt>
                <c:pt idx="1">
                  <c:v>2022 год- отчет</c:v>
                </c:pt>
                <c:pt idx="2">
                  <c:v>2023 год - оценка</c:v>
                </c:pt>
                <c:pt idx="3">
                  <c:v>2024 год - прогноз</c:v>
                </c:pt>
                <c:pt idx="4">
                  <c:v>2025 год - прогноз</c:v>
                </c:pt>
                <c:pt idx="5">
                  <c:v>2026 год -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28.5</c:v>
                </c:pt>
                <c:pt idx="1">
                  <c:v>19.399999999999999</c:v>
                </c:pt>
                <c:pt idx="2">
                  <c:v>30.6</c:v>
                </c:pt>
                <c:pt idx="3">
                  <c:v>27.9</c:v>
                </c:pt>
                <c:pt idx="4">
                  <c:v>27.9</c:v>
                </c:pt>
                <c:pt idx="5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8-4F92-9009-59E3F5D652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984000"/>
        <c:axId val="43985536"/>
      </c:barChart>
      <c:catAx>
        <c:axId val="43984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3985536"/>
        <c:crosses val="autoZero"/>
        <c:auto val="1"/>
        <c:lblAlgn val="ctr"/>
        <c:lblOffset val="100"/>
        <c:noMultiLvlLbl val="0"/>
      </c:catAx>
      <c:valAx>
        <c:axId val="43985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984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21377786498405E-3"/>
          <c:y val="3.4400386367804056E-2"/>
          <c:w val="0.97182824221742592"/>
          <c:h val="0.73544667276483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год- отчет</c:v>
                </c:pt>
                <c:pt idx="1">
                  <c:v>2022 год-отчет</c:v>
                </c:pt>
                <c:pt idx="2">
                  <c:v>2023 год - оценка</c:v>
                </c:pt>
                <c:pt idx="3">
                  <c:v>2024 год - прогноз</c:v>
                </c:pt>
                <c:pt idx="4">
                  <c:v>2025 год - прогноз</c:v>
                </c:pt>
                <c:pt idx="5">
                  <c:v>2026 год -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10670.6</c:v>
                </c:pt>
                <c:pt idx="1">
                  <c:v>13406.1</c:v>
                </c:pt>
                <c:pt idx="2">
                  <c:v>13875.3</c:v>
                </c:pt>
                <c:pt idx="3">
                  <c:v>14725.6</c:v>
                </c:pt>
                <c:pt idx="4">
                  <c:v>15501.1</c:v>
                </c:pt>
                <c:pt idx="5">
                  <c:v>16364.4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1-4256-951E-B7667157AA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плантых услуг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год- отчет</c:v>
                </c:pt>
                <c:pt idx="1">
                  <c:v>2022 год-отчет</c:v>
                </c:pt>
                <c:pt idx="2">
                  <c:v>2023 год - оценка</c:v>
                </c:pt>
                <c:pt idx="3">
                  <c:v>2024 год - прогноз</c:v>
                </c:pt>
                <c:pt idx="4">
                  <c:v>2025 год - прогноз</c:v>
                </c:pt>
                <c:pt idx="5">
                  <c:v>2026 год -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3565</c:v>
                </c:pt>
                <c:pt idx="1">
                  <c:v>4009.6</c:v>
                </c:pt>
                <c:pt idx="2">
                  <c:v>4013.6</c:v>
                </c:pt>
                <c:pt idx="3">
                  <c:v>4215.3</c:v>
                </c:pt>
                <c:pt idx="4">
                  <c:v>4425.8999999999996</c:v>
                </c:pt>
                <c:pt idx="5">
                  <c:v>4661.6000000000004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1-4256-951E-B7667157AA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год- отчет</c:v>
                </c:pt>
                <c:pt idx="1">
                  <c:v>2022 год-отчет</c:v>
                </c:pt>
                <c:pt idx="2">
                  <c:v>2023 год - оценка</c:v>
                </c:pt>
                <c:pt idx="3">
                  <c:v>2024 год - прогноз</c:v>
                </c:pt>
                <c:pt idx="4">
                  <c:v>2025 год - прогноз</c:v>
                </c:pt>
                <c:pt idx="5">
                  <c:v>2026 год - прогноз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5E1-4256-951E-B7667157A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339200"/>
        <c:axId val="44340736"/>
      </c:barChart>
      <c:catAx>
        <c:axId val="44339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4340736"/>
        <c:crosses val="autoZero"/>
        <c:auto val="1"/>
        <c:lblAlgn val="ctr"/>
        <c:lblOffset val="100"/>
        <c:noMultiLvlLbl val="0"/>
      </c:catAx>
      <c:valAx>
        <c:axId val="4434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339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149198551731826E-2"/>
          <c:y val="0.24031298421293509"/>
          <c:w val="0.84114583333333337"/>
          <c:h val="0.524430272662198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Численность безработных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40105">
              <a:solidFill>
                <a:schemeClr val="accent5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3.9043064149627644E-3"/>
                  <c:y val="7.58073395906571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6C-44B5-A24F-C59CBC213C38}"/>
                </c:ext>
              </c:extLst>
            </c:dLbl>
            <c:dLbl>
              <c:idx val="1"/>
              <c:layout>
                <c:manualLayout>
                  <c:x val="-1.035842756783809E-4"/>
                  <c:y val="6.5238419592827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6C-44B5-A24F-C59CBC213C38}"/>
                </c:ext>
              </c:extLst>
            </c:dLbl>
            <c:dLbl>
              <c:idx val="2"/>
              <c:layout>
                <c:manualLayout>
                  <c:x val="5.3146941204131846E-3"/>
                  <c:y val="5.6935822912763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6C-44B5-A24F-C59CBC213C38}"/>
                </c:ext>
              </c:extLst>
            </c:dLbl>
            <c:dLbl>
              <c:idx val="3"/>
              <c:layout>
                <c:manualLayout>
                  <c:x val="-2.5309056725429879E-4"/>
                  <c:y val="5.93971736693222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6C-44B5-A24F-C59CBC213C38}"/>
                </c:ext>
              </c:extLst>
            </c:dLbl>
            <c:dLbl>
              <c:idx val="4"/>
              <c:layout>
                <c:manualLayout>
                  <c:x val="9.3547925597597308E-4"/>
                  <c:y val="6.125457784830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6C-44B5-A24F-C59CBC213C38}"/>
                </c:ext>
              </c:extLst>
            </c:dLbl>
            <c:dLbl>
              <c:idx val="5"/>
              <c:layout>
                <c:manualLayout>
                  <c:x val="1.9793220019546018E-3"/>
                  <c:y val="6.1859104864686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F6C-44B5-A24F-C59CBC213C38}"/>
                </c:ext>
              </c:extLst>
            </c:dLbl>
            <c:dLbl>
              <c:idx val="6"/>
              <c:layout>
                <c:manualLayout>
                  <c:x val="2.638749682727798E-3"/>
                  <c:y val="0.223140495867768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6C-44B5-A24F-C59CBC213C38}"/>
                </c:ext>
              </c:extLst>
            </c:dLbl>
            <c:dLbl>
              <c:idx val="7"/>
              <c:layout>
                <c:manualLayout>
                  <c:x val="2.6388535786912703E-3"/>
                  <c:y val="0.210858036567064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6C-44B5-A24F-C59CBC213C38}"/>
                </c:ext>
              </c:extLst>
            </c:dLbl>
            <c:spPr>
              <a:noFill/>
              <a:ln w="40105">
                <a:noFill/>
              </a:ln>
            </c:spPr>
            <c:txPr>
              <a:bodyPr rot="-120000" vert="horz"/>
              <a:lstStyle/>
              <a:p>
                <a:pPr algn="ctr">
                  <a:defRPr sz="114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2021 год-отчет</c:v>
                </c:pt>
                <c:pt idx="1">
                  <c:v>2022 год-отчет</c:v>
                </c:pt>
                <c:pt idx="2">
                  <c:v>2023 год-оценка</c:v>
                </c:pt>
                <c:pt idx="3">
                  <c:v>2024 год - прогноз</c:v>
                </c:pt>
                <c:pt idx="4">
                  <c:v>2025 год - прогноз</c:v>
                </c:pt>
                <c:pt idx="5">
                  <c:v>2026 год - прогноз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105</c:v>
                </c:pt>
                <c:pt idx="1">
                  <c:v>59</c:v>
                </c:pt>
                <c:pt idx="2">
                  <c:v>59</c:v>
                </c:pt>
                <c:pt idx="3">
                  <c:v>56</c:v>
                </c:pt>
                <c:pt idx="4">
                  <c:v>56</c:v>
                </c:pt>
                <c:pt idx="5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6C-44B5-A24F-C59CBC213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34944"/>
        <c:axId val="4443648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Уровень зарегистрированной безработицы</c:v>
                </c:pt>
              </c:strCache>
            </c:strRef>
          </c:tx>
          <c:spPr>
            <a:ln w="60158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diamond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9028532221203232E-2"/>
                  <c:y val="-8.9683890124094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F6C-44B5-A24F-C59CBC213C38}"/>
                </c:ext>
              </c:extLst>
            </c:dLbl>
            <c:dLbl>
              <c:idx val="1"/>
              <c:layout>
                <c:manualLayout>
                  <c:x val="-2.6389574746548395E-2"/>
                  <c:y val="-7.4940744453399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F6C-44B5-A24F-C59CBC213C38}"/>
                </c:ext>
              </c:extLst>
            </c:dLbl>
            <c:dLbl>
              <c:idx val="2"/>
              <c:layout>
                <c:manualLayout>
                  <c:x val="-2.5070096009220926E-2"/>
                  <c:y val="-7.6280106998089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F6C-44B5-A24F-C59CBC213C38}"/>
                </c:ext>
              </c:extLst>
            </c:dLbl>
            <c:dLbl>
              <c:idx val="3"/>
              <c:layout>
                <c:manualLayout>
                  <c:x val="-3.0348010958530652E-2"/>
                  <c:y val="-7.62801069980896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F6C-44B5-A24F-C59CBC213C38}"/>
                </c:ext>
              </c:extLst>
            </c:dLbl>
            <c:dLbl>
              <c:idx val="4"/>
              <c:layout>
                <c:manualLayout>
                  <c:x val="-2.9028532221203232E-2"/>
                  <c:y val="-7.125495803572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F6C-44B5-A24F-C59CBC213C38}"/>
                </c:ext>
              </c:extLst>
            </c:dLbl>
            <c:dLbl>
              <c:idx val="5"/>
              <c:layout>
                <c:manualLayout>
                  <c:x val="-2.5070096009220975E-2"/>
                  <c:y val="-7.125495803572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F6C-44B5-A24F-C59CBC213C38}"/>
                </c:ext>
              </c:extLst>
            </c:dLbl>
            <c:dLbl>
              <c:idx val="6"/>
              <c:layout>
                <c:manualLayout>
                  <c:x val="-2.6389574746548395E-2"/>
                  <c:y val="-4.545454545454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6C-44B5-A24F-C59CBC213C38}"/>
                </c:ext>
              </c:extLst>
            </c:dLbl>
            <c:dLbl>
              <c:idx val="7"/>
              <c:layout>
                <c:manualLayout>
                  <c:x val="-2.1111659797238714E-2"/>
                  <c:y val="-5.7851239669421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6C-44B5-A24F-C59CBC213C38}"/>
                </c:ext>
              </c:extLst>
            </c:dLbl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8" cap="flat" cmpd="sng" algn="ctr">
                <a:solidFill>
                  <a:schemeClr val="accent1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2021 год-отчет</c:v>
                </c:pt>
                <c:pt idx="1">
                  <c:v>2022 год-отчет</c:v>
                </c:pt>
                <c:pt idx="2">
                  <c:v>2023 год-оценка</c:v>
                </c:pt>
                <c:pt idx="3">
                  <c:v>2024 год - прогноз</c:v>
                </c:pt>
                <c:pt idx="4">
                  <c:v>2025 год - прогноз</c:v>
                </c:pt>
                <c:pt idx="5">
                  <c:v>2026 год - прогноз</c:v>
                </c:pt>
              </c:strCache>
            </c:strRef>
          </c:cat>
          <c:val>
            <c:numRef>
              <c:f>Sheet1!$B$3:$G$3</c:f>
              <c:numCache>
                <c:formatCode>0.00</c:formatCode>
                <c:ptCount val="6"/>
                <c:pt idx="0">
                  <c:v>0.3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F6C-44B5-A24F-C59CBC213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46848"/>
        <c:axId val="44448384"/>
      </c:lineChart>
      <c:catAx>
        <c:axId val="444349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50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4436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4436480"/>
        <c:scaling>
          <c:orientation val="minMax"/>
          <c:max val="8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5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человек</a:t>
                </a:r>
              </a:p>
            </c:rich>
          </c:tx>
          <c:layout>
            <c:manualLayout>
              <c:xMode val="edge"/>
              <c:yMode val="edge"/>
              <c:x val="0"/>
              <c:y val="0.41554027210618522"/>
            </c:manualLayout>
          </c:layout>
          <c:overlay val="0"/>
          <c:spPr>
            <a:noFill/>
            <a:ln w="4010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50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4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4434944"/>
        <c:crosses val="autoZero"/>
        <c:crossBetween val="between"/>
      </c:valAx>
      <c:catAx>
        <c:axId val="4444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448384"/>
        <c:crosses val="autoZero"/>
        <c:auto val="0"/>
        <c:lblAlgn val="ctr"/>
        <c:lblOffset val="100"/>
        <c:noMultiLvlLbl val="0"/>
      </c:catAx>
      <c:valAx>
        <c:axId val="44448384"/>
        <c:scaling>
          <c:orientation val="minMax"/>
          <c:max val="0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263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7200575264858924"/>
              <c:y val="0.3952703802843503"/>
            </c:manualLayout>
          </c:layout>
          <c:overlay val="0"/>
          <c:spPr>
            <a:noFill/>
            <a:ln w="40105">
              <a:noFill/>
            </a:ln>
          </c:spPr>
        </c:title>
        <c:numFmt formatCode="0.00" sourceLinked="1"/>
        <c:majorTickMark val="cross"/>
        <c:minorTickMark val="none"/>
        <c:tickLblPos val="nextTo"/>
        <c:spPr>
          <a:ln w="50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55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4446848"/>
        <c:crosses val="max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15082992615178806"/>
          <c:y val="0.79498291913703845"/>
          <c:w val="0.75435005117707266"/>
          <c:h val="0.10185185185185185"/>
        </c:manualLayout>
      </c:layout>
      <c:overlay val="0"/>
      <c:spPr>
        <a:noFill/>
        <a:ln w="40105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0888" y="739775"/>
            <a:ext cx="523398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5742DF5-DC17-4A56-B42B-632B6FE6A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94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292674"/>
            <a:ext cx="887484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182163"/>
            <a:ext cx="7308692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8A87-52B9-4945-872F-4FF4D0E46A54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2E40A-5C2D-4FF2-9ECE-B971E2457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9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D6BC-D33B-432B-AC0E-C44C25E8FA50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93D3-8BC4-4C91-B09E-2469609E40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20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95554"/>
            <a:ext cx="234922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95554"/>
            <a:ext cx="6873650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A0C2-47EA-4D7E-ACAE-8FD3A2738D3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3E9B-931A-49D1-9D02-B2EE2974E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25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292674"/>
            <a:ext cx="8874840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182163"/>
            <a:ext cx="7308692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4626-EA58-4E50-B6E2-E039282F81FB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29D8-5FD9-43EF-A362-D0CB19B1A0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786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86F2-FA9A-4615-A28D-7B7FE73CBE41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B0A8-732E-4CED-A07E-2C19C5F0EC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39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742519"/>
            <a:ext cx="8874840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128082"/>
            <a:ext cx="887484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B04F-E20E-48EE-AD69-ABF6E14467D8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BAFF-A0FD-406B-B89A-713834DD3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27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F862-6330-476C-B5F5-3486AE94D207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3B85-362B-4BEF-AF6E-0CD5457D7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01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52023"/>
            <a:ext cx="4613250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40508"/>
            <a:ext cx="4613250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52023"/>
            <a:ext cx="461506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40508"/>
            <a:ext cx="4615062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9C2D-2927-41EC-B348-1F795E1366C8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CDEE-A54E-4041-8F8E-CF1A86C6E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23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4257-7166-4386-BA6C-C53C1457D746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8485-9F59-47CD-83A0-1133267B9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76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6F1B-9E6D-4192-9D02-E16D0B16C2C7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CEBE-A314-4370-B959-CA45A587F1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326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3845"/>
            <a:ext cx="3435013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293846"/>
            <a:ext cx="5836802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44394"/>
            <a:ext cx="343501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8030-971D-457D-8131-9E6EA2378997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B8BB-FA4B-4895-A2CB-21F6D19C2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15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0C54-B5F8-44BD-BC0D-1649D4D9F4E2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B626-1039-4E69-A1C5-D0468EF19E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817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166202"/>
            <a:ext cx="6264593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59442"/>
            <a:ext cx="6264593" cy="442817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776101"/>
            <a:ext cx="6264593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EB6C-976B-4EDF-94F0-DFA819A572BD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CFD6-8A4B-4D9A-98EC-802C7CD6A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467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8F4-D52C-4274-BE57-EA6359B2316B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78C1-9EF9-4018-8FA3-9B940BFDD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66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95554"/>
            <a:ext cx="234922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295554"/>
            <a:ext cx="6873650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2CA7-EA1C-468B-9CC4-EF136E295BB9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AD64-436A-464A-81CB-EA388E517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94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742519"/>
            <a:ext cx="8874840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128082"/>
            <a:ext cx="8874840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70E2-5B47-43AE-8A26-DB5EEF70C49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843A7-A8EF-4A5F-9832-2C3FF4794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803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2050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7502" y="1722068"/>
            <a:ext cx="4611436" cy="487064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7618-F0BE-461D-9FBA-7BB908A9DAC4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22562-CCFB-4D01-AB94-06A1DD36B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40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52023"/>
            <a:ext cx="4613250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49" y="2340508"/>
            <a:ext cx="4613250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52023"/>
            <a:ext cx="461506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3877" y="2340508"/>
            <a:ext cx="4615062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D7B3-4C80-42E3-9B4A-865D64D91852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FD8D-0535-47CA-B835-4175AF509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72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CB4F-7A9F-423D-ACB0-F64ADD5FF53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9570-3016-4A98-8DAB-E9B7588E1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592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F1CF-7708-4BC5-A432-BF00396BC82F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56AC-8767-4580-BA89-9D91BC12A3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4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3845"/>
            <a:ext cx="3435013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136" y="293846"/>
            <a:ext cx="5836802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44394"/>
            <a:ext cx="343501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2952-6D1B-4784-8DE7-533B83E9E7A7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9682-8421-4872-890E-0173FEDEF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29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166202"/>
            <a:ext cx="6264593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59442"/>
            <a:ext cx="6264593" cy="442817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776101"/>
            <a:ext cx="6264593" cy="8661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8DCD-12FB-4A42-A0BB-333B6B5026A4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2254-A3CA-4F89-8EBF-E1C4DF9169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30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522288" y="295275"/>
            <a:ext cx="93964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522288" y="1722438"/>
            <a:ext cx="93964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288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 defTabSz="10182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5EC0BC-6375-4B06-9E05-3099E05E1C2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113" y="6840538"/>
            <a:ext cx="3306762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 defTabSz="10182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3475" y="6840538"/>
            <a:ext cx="2435225" cy="392112"/>
          </a:xfrm>
          <a:prstGeom prst="rect">
            <a:avLst/>
          </a:prstGeom>
        </p:spPr>
        <p:txBody>
          <a:bodyPr vert="horz" wrap="square" lIns="101828" tIns="50914" rIns="101828" bIns="50914" numCol="1" anchor="ctr" anchorCtr="0" compatLnSpc="1">
            <a:prstTxWarp prst="textNoShape">
              <a:avLst/>
            </a:prstTxWarp>
          </a:bodyPr>
          <a:lstStyle>
            <a:lvl1pPr algn="r" defTabSz="1017588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DCAA097-889B-4217-9AF8-9573624F7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259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396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534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672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522288" y="295275"/>
            <a:ext cx="93964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522288" y="1722438"/>
            <a:ext cx="9396412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28" tIns="50914" rIns="101828" bIns="5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288" y="6840538"/>
            <a:ext cx="2435225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 defTabSz="10182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08C810-3699-4F25-9EC0-21E3D323777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113" y="6840538"/>
            <a:ext cx="3306762" cy="39211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 defTabSz="10182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3475" y="6840538"/>
            <a:ext cx="2435225" cy="392112"/>
          </a:xfrm>
          <a:prstGeom prst="rect">
            <a:avLst/>
          </a:prstGeom>
        </p:spPr>
        <p:txBody>
          <a:bodyPr vert="horz" wrap="square" lIns="101828" tIns="50914" rIns="101828" bIns="50914" numCol="1" anchor="ctr" anchorCtr="0" compatLnSpc="1">
            <a:prstTxWarp prst="textNoShape">
              <a:avLst/>
            </a:prstTxWarp>
          </a:bodyPr>
          <a:lstStyle>
            <a:lvl1pPr algn="r" defTabSz="1017588" eaLnBrk="1" hangingPunct="1">
              <a:defRPr sz="13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D3715DF-0110-4FA7-99DE-0E38ABCDE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4000" algn="l" defTabSz="1017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259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396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534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7672" indent="-254569" algn="l" defTabSz="101827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467894" y="2699544"/>
            <a:ext cx="669025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1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1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</a:t>
            </a:r>
            <a:endParaRPr lang="ru-RU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 развития</a:t>
            </a:r>
            <a:endParaRPr lang="ru-RU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 Мегиона</a:t>
            </a:r>
            <a:endParaRPr lang="ru-RU" sz="1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до </a:t>
            </a:r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" y="2064"/>
            <a:ext cx="593669" cy="7372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63000" y="6814344"/>
            <a:ext cx="1677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ород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Мегион</a:t>
            </a:r>
            <a:endParaRPr lang="ru-RU" altLang="ru-RU" sz="1600" dirty="0">
              <a:latin typeface="Times New Roman" pitchFamily="18" charset="0"/>
            </a:endParaRPr>
          </a:p>
          <a:p>
            <a:pPr algn="ctr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9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14300" y="-98425"/>
            <a:ext cx="104409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014247"/>
              </p:ext>
            </p:extLst>
          </p:nvPr>
        </p:nvGraphicFramePr>
        <p:xfrm>
          <a:off x="268288" y="1212760"/>
          <a:ext cx="9905207" cy="2195512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379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5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590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год- отчет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год-</a:t>
                      </a:r>
                    </a:p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год-</a:t>
                      </a:r>
                    </a:p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год-прогноз</a:t>
                      </a: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год-прогноз</a:t>
                      </a: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год-прогноз</a:t>
                      </a: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численность населения среднегодовая, человек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730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коэффициент рождаемости,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(число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родившихся на 1000 чел. населения)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01">
                <a:tc>
                  <a:txBody>
                    <a:bodyPr/>
                    <a:lstStyle/>
                    <a:p>
                      <a:pPr marL="0" marR="0" lvl="0" indent="0" algn="l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Общий коэффициент смертности, </a:t>
                      </a:r>
                    </a:p>
                    <a:p>
                      <a:pPr marL="0" marR="0" lvl="0" indent="0" algn="l" defTabSz="10182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(число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умерших на 1000 чел. населения)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0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естественного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прироста населения, (на 1000 человек населения)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486694" y="3537744"/>
            <a:ext cx="7904162" cy="350044"/>
          </a:xfrm>
          <a:prstGeom prst="rect">
            <a:avLst/>
          </a:prstGeom>
          <a:blipFill>
            <a:blip r:embed="rId3">
              <a:alphaModFix amt="26000"/>
            </a:blip>
            <a:tile tx="0" ty="0" sx="100000" sy="100000" flip="none" algn="tl"/>
          </a:blipFill>
          <a:ln>
            <a:noFill/>
          </a:ln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/>
            <a:contourClr>
              <a:schemeClr val="accent6">
                <a:shade val="30000"/>
                <a:satMod val="2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естественного и миграционного движения населения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743994" y="681697"/>
            <a:ext cx="5181600" cy="362744"/>
          </a:xfrm>
          <a:prstGeom prst="rect">
            <a:avLst/>
          </a:prstGeom>
          <a:blipFill>
            <a:blip r:embed="rId3">
              <a:alphaModFix amt="26000"/>
            </a:blip>
            <a:tile tx="0" ty="0" sx="100000" sy="100000" flip="none" algn="tl"/>
          </a:blip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ситуация</a:t>
            </a:r>
          </a:p>
        </p:txBody>
      </p:sp>
      <p:graphicFrame>
        <p:nvGraphicFramePr>
          <p:cNvPr id="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11942"/>
              </p:ext>
            </p:extLst>
          </p:nvPr>
        </p:nvGraphicFramePr>
        <p:xfrm>
          <a:off x="342900" y="4071144"/>
          <a:ext cx="9623425" cy="29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" y="2065"/>
            <a:ext cx="338497" cy="42037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9487" y="0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200" i="1" dirty="0" smtClean="0">
                <a:solidFill>
                  <a:srgbClr val="487E4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Прогноз социально-экономического развития города Мегиона</a:t>
            </a:r>
            <a:endParaRPr lang="ru-RU" sz="1200" i="1" dirty="0">
              <a:solidFill>
                <a:srgbClr val="487E4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 descr="нефть2"/>
          <p:cNvSpPr>
            <a:spLocks noChangeArrowheads="1"/>
          </p:cNvSpPr>
          <p:nvPr/>
        </p:nvSpPr>
        <p:spPr bwMode="auto">
          <a:xfrm>
            <a:off x="7763684" y="1172694"/>
            <a:ext cx="2503680" cy="1103313"/>
          </a:xfrm>
          <a:prstGeom prst="bevel">
            <a:avLst>
              <a:gd name="adj" fmla="val 12500"/>
            </a:avLst>
          </a:prstGeom>
          <a:blipFill dpi="0" rotWithShape="0">
            <a:blip r:embed="rId3">
              <a:alphaModFix amt="59000"/>
            </a:blip>
            <a:srcRect/>
            <a:stretch>
              <a:fillRect/>
            </a:stretch>
          </a:blip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полезных </a:t>
            </a:r>
          </a:p>
          <a:p>
            <a:pPr algn="ctr" eaLnBrk="1" hangingPunct="1">
              <a:defRPr/>
            </a:pPr>
            <a:r>
              <a:rPr lang="ru-RU" alt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</a:t>
            </a:r>
          </a:p>
        </p:txBody>
      </p:sp>
      <p:sp>
        <p:nvSpPr>
          <p:cNvPr id="5" name="AutoShape 12" descr="обрабатыв"/>
          <p:cNvSpPr>
            <a:spLocks noChangeArrowheads="1"/>
          </p:cNvSpPr>
          <p:nvPr/>
        </p:nvSpPr>
        <p:spPr bwMode="auto">
          <a:xfrm>
            <a:off x="7771814" y="2862369"/>
            <a:ext cx="2495550" cy="1103313"/>
          </a:xfrm>
          <a:prstGeom prst="bevel">
            <a:avLst>
              <a:gd name="adj" fmla="val 12500"/>
            </a:avLst>
          </a:prstGeom>
          <a:blipFill dpi="0" rotWithShape="0">
            <a:blip r:embed="rId4">
              <a:alphaModFix amt="59000"/>
            </a:blip>
            <a:srcRect/>
            <a:stretch>
              <a:fillRect/>
            </a:stretch>
          </a:blip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</a:p>
        </p:txBody>
      </p:sp>
      <p:sp>
        <p:nvSpPr>
          <p:cNvPr id="6" name="AutoShape 13" descr="тепло"/>
          <p:cNvSpPr>
            <a:spLocks noChangeArrowheads="1"/>
          </p:cNvSpPr>
          <p:nvPr/>
        </p:nvSpPr>
        <p:spPr bwMode="auto">
          <a:xfrm>
            <a:off x="7771814" y="6081197"/>
            <a:ext cx="2520240" cy="1035050"/>
          </a:xfrm>
          <a:prstGeom prst="bevel">
            <a:avLst>
              <a:gd name="adj" fmla="val 12500"/>
            </a:avLst>
          </a:prstGeom>
          <a:blipFill dpi="0" rotWithShape="0">
            <a:blip r:embed="rId5">
              <a:alphaModFix amt="59000"/>
            </a:blip>
            <a:srcRect/>
            <a:stretch>
              <a:fillRect/>
            </a:stretch>
          </a:blip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Водоснабжение, водоотведение, организация сбора и утилизации отходов</a:t>
            </a:r>
          </a:p>
        </p:txBody>
      </p:sp>
      <p:sp>
        <p:nvSpPr>
          <p:cNvPr id="7" name="AutoShape 11" descr="нефть2"/>
          <p:cNvSpPr>
            <a:spLocks noChangeArrowheads="1"/>
          </p:cNvSpPr>
          <p:nvPr/>
        </p:nvSpPr>
        <p:spPr bwMode="auto">
          <a:xfrm>
            <a:off x="7788372" y="4538769"/>
            <a:ext cx="2503682" cy="1035050"/>
          </a:xfrm>
          <a:prstGeom prst="bevel">
            <a:avLst>
              <a:gd name="adj" fmla="val 12500"/>
            </a:avLst>
          </a:prstGeom>
          <a:blipFill dpi="0" rotWithShape="0">
            <a:blip r:embed="rId6">
              <a:alphaModFix amt="59000"/>
            </a:blip>
            <a:srcRect/>
            <a:stretch>
              <a:fillRect/>
            </a:stretch>
          </a:blip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75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75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5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электроэнергией, газом и паром, кондиционирование воздуха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20888" y="425450"/>
            <a:ext cx="6629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 </a:t>
            </a:r>
            <a:r>
              <a:rPr lang="ru-RU" alt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altLang="ru-RU" sz="16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endParaRPr lang="ru-RU" altLang="ru-RU" sz="1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43"/>
          <p:cNvSpPr>
            <a:spLocks noChangeArrowheads="1"/>
          </p:cNvSpPr>
          <p:nvPr/>
        </p:nvSpPr>
        <p:spPr bwMode="auto">
          <a:xfrm rot="10800000">
            <a:off x="7354094" y="1691294"/>
            <a:ext cx="397274" cy="1078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20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40280"/>
              </p:ext>
            </p:extLst>
          </p:nvPr>
        </p:nvGraphicFramePr>
        <p:xfrm>
          <a:off x="38894" y="1065639"/>
          <a:ext cx="7131877" cy="6175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3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79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67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(В+C +D + E)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9736,9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11886,8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13835,4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14550,4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15188,9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16026,2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9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340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- РАЗДЕЛ B: Добыча полезных ископаемых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6941,5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8180,6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8516,0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9178,1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080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- РАЗДЕЛ B: Добыча полезных ископаемых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538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- РАЗДЕЛ C: Обрабатывающие производства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1877,4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1808,1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2097,1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2226,7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36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- РАЗДЕЛ C: Обрабатывающие производства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31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- РАЗДЕЛ D: Обеспечение электрической энергией, газом и паром; кондиционирование воздуха 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3065,7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2823,6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3569,7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3795,1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4012,3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4305,7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493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- РАЗДЕЛ D: Обеспечение электрической энергией, газом и паром; кондиционирование воздуха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5403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- РАЗДЕЛ E: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49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- РАЗДЕЛ E: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25" marR="3825" marT="38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" y="2065"/>
            <a:ext cx="338497" cy="42037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60195" y="-43656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200" i="1" dirty="0" smtClean="0">
                <a:solidFill>
                  <a:srgbClr val="487E4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Прогноз социально-экономического развития города Мегиона</a:t>
            </a:r>
            <a:endParaRPr lang="ru-RU" sz="1200" i="1" dirty="0">
              <a:solidFill>
                <a:srgbClr val="487E4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7" name="AutoShape 143"/>
          <p:cNvSpPr>
            <a:spLocks noChangeArrowheads="1"/>
          </p:cNvSpPr>
          <p:nvPr/>
        </p:nvSpPr>
        <p:spPr bwMode="auto">
          <a:xfrm rot="10800000">
            <a:off x="7364504" y="3373794"/>
            <a:ext cx="397274" cy="1078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AutoShape 143"/>
          <p:cNvSpPr>
            <a:spLocks noChangeArrowheads="1"/>
          </p:cNvSpPr>
          <p:nvPr/>
        </p:nvSpPr>
        <p:spPr bwMode="auto">
          <a:xfrm rot="10800000">
            <a:off x="7381473" y="5056294"/>
            <a:ext cx="397274" cy="1078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AutoShape 143"/>
          <p:cNvSpPr>
            <a:spLocks noChangeArrowheads="1"/>
          </p:cNvSpPr>
          <p:nvPr/>
        </p:nvSpPr>
        <p:spPr bwMode="auto">
          <a:xfrm rot="10800000">
            <a:off x="7349157" y="6603167"/>
            <a:ext cx="397274" cy="1078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 sz="120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060923"/>
              </p:ext>
            </p:extLst>
          </p:nvPr>
        </p:nvGraphicFramePr>
        <p:xfrm>
          <a:off x="405209" y="889991"/>
          <a:ext cx="9630569" cy="259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449018" y="413544"/>
            <a:ext cx="9187508" cy="349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101828" tIns="50914" rIns="101828" bIns="50914" anchor="ctr">
            <a:spAutoFit/>
          </a:bodyPr>
          <a:lstStyle/>
          <a:p>
            <a:pPr algn="ctr" defTabSz="1017588" eaLnBrk="1" hangingPunct="1">
              <a:defRPr/>
            </a:pPr>
            <a:r>
              <a:rPr 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Инвестиции в основной капитал</a:t>
            </a:r>
            <a:endParaRPr lang="ru-RU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626740" y="3526860"/>
            <a:ext cx="9187508" cy="349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101828" tIns="50914" rIns="101828" bIns="50914" anchor="ctr">
            <a:spAutoFit/>
          </a:bodyPr>
          <a:lstStyle/>
          <a:p>
            <a:pPr algn="ctr" defTabSz="1017588" eaLnBrk="1" hangingPunct="1"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31669"/>
              </p:ext>
            </p:extLst>
          </p:nvPr>
        </p:nvGraphicFramePr>
        <p:xfrm>
          <a:off x="181770" y="4071144"/>
          <a:ext cx="9632479" cy="1036444"/>
        </p:xfrm>
        <a:graphic>
          <a:graphicData uri="http://schemas.openxmlformats.org/drawingml/2006/table">
            <a:tbl>
              <a:tblPr/>
              <a:tblGrid>
                <a:gridCol w="203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77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4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год- отчет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год- отчет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 - оценка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 - прогноз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 - прогноз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 год - прогноз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работ выполненных по виду деятельности «Строительство»</a:t>
                      </a: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 рублей</a:t>
                      </a: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3920,5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4858,0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5201,2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5509,3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5780,0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5998,0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5639067"/>
              </p:ext>
            </p:extLst>
          </p:nvPr>
        </p:nvGraphicFramePr>
        <p:xfrm>
          <a:off x="408160" y="5899944"/>
          <a:ext cx="9917734" cy="132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626740" y="5366544"/>
            <a:ext cx="9187508" cy="3492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101828" tIns="50914" rIns="101828" bIns="50914" anchor="ctr">
            <a:spAutoFit/>
          </a:bodyPr>
          <a:lstStyle/>
          <a:p>
            <a:pPr algn="ctr" defTabSz="1017588" eaLnBrk="1" hangingPunct="1"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Ввод в действие жилых домов</a:t>
            </a:r>
            <a:endParaRPr lang="ru-RU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796" y="5775345"/>
            <a:ext cx="1832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sz="1200" dirty="0" err="1" smtClean="0">
                <a:latin typeface="Times New Roman" pitchFamily="18" charset="0"/>
              </a:rPr>
              <a:t>тыс.кв.м</a:t>
            </a:r>
            <a:r>
              <a:rPr lang="ru-RU" sz="1200" dirty="0" smtClean="0">
                <a:latin typeface="Times New Roman" pitchFamily="18" charset="0"/>
              </a:rPr>
              <a:t> общей площади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" y="2065"/>
            <a:ext cx="338497" cy="4203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0195" y="-43656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200" i="1" dirty="0" smtClean="0">
                <a:solidFill>
                  <a:srgbClr val="487E4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Прогноз социально-экономического развития города Мегиона</a:t>
            </a:r>
            <a:endParaRPr lang="ru-RU" sz="1200" i="1" dirty="0">
              <a:solidFill>
                <a:srgbClr val="487E4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84785" y="445852"/>
            <a:ext cx="9187508" cy="349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101828" tIns="50914" rIns="101828" bIns="50914" anchor="ctr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8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20946"/>
              </p:ext>
            </p:extLst>
          </p:nvPr>
        </p:nvGraphicFramePr>
        <p:xfrm>
          <a:off x="4402" y="936625"/>
          <a:ext cx="10226924" cy="1669632"/>
        </p:xfrm>
        <a:graphic>
          <a:graphicData uri="http://schemas.openxmlformats.org/drawingml/2006/table">
            <a:tbl>
              <a:tblPr/>
              <a:tblGrid>
                <a:gridCol w="216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6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23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2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год- отчет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год- отчет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 - оценка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 - прогноз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 - прогноз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2026год - прогноз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Оборот розничной торговли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 рублей</a:t>
                      </a: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10 670,6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13 406,1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13 875,3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14 725,6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15 501,1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16 364,4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Объем платных услуг населению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млн рублей</a:t>
                      </a: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3 565,0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4 009,6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4 013,6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4 215,3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4 425,9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4 661,6</a:t>
                      </a:r>
                    </a:p>
                  </a:txBody>
                  <a:tcPr marT="45751" marB="457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32798787"/>
              </p:ext>
            </p:extLst>
          </p:nvPr>
        </p:nvGraphicFramePr>
        <p:xfrm>
          <a:off x="313592" y="3427325"/>
          <a:ext cx="9917734" cy="369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306428" y="6661944"/>
            <a:ext cx="931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hangingPunct="1"/>
            <a:r>
              <a:rPr lang="ru-RU" sz="1200" dirty="0" smtClean="0">
                <a:latin typeface="Times New Roman" pitchFamily="18" charset="0"/>
              </a:rPr>
              <a:t>млн рублей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" y="2065"/>
            <a:ext cx="338497" cy="4203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0195" y="-43656"/>
            <a:ext cx="8465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i="1" dirty="0" smtClean="0">
                <a:solidFill>
                  <a:srgbClr val="487E4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Прогноз социально-экономического развития города Мегиона</a:t>
            </a:r>
            <a:endParaRPr lang="ru-RU" sz="1200" i="1" dirty="0">
              <a:solidFill>
                <a:srgbClr val="487E4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358758"/>
              </p:ext>
            </p:extLst>
          </p:nvPr>
        </p:nvGraphicFramePr>
        <p:xfrm>
          <a:off x="403225" y="3766344"/>
          <a:ext cx="9625013" cy="344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0" y="1895475"/>
            <a:ext cx="10261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38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0990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94657"/>
              </p:ext>
            </p:extLst>
          </p:nvPr>
        </p:nvGraphicFramePr>
        <p:xfrm>
          <a:off x="252413" y="566738"/>
          <a:ext cx="9921080" cy="2361406"/>
        </p:xfrm>
        <a:graphic>
          <a:graphicData uri="http://schemas.openxmlformats.org/drawingml/2006/table">
            <a:tbl>
              <a:tblPr/>
              <a:tblGrid>
                <a:gridCol w="3280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3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2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8202"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C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 – отчет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C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 – отчет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C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 – оценка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C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прогноз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C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прогноз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C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прогноз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C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840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рабочей силы, человек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35 381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40 188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39 188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39 619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39 895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40 112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99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экономике, человек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29 882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35 330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34 293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34 713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34 968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35 161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613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заработная плата работников организаций, рублей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83 191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95 391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106 834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113 985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20 993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28 834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52">
                <a:tc>
                  <a:txBody>
                    <a:bodyPr/>
                    <a:lstStyle/>
                    <a:p>
                      <a:pPr marL="0" marR="0" lvl="0" indent="0" algn="l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Уровень зарегистрированной безработицы, в % от численности трудовых ресурсов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0,3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,1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tc>
                  <a:txBody>
                    <a:bodyPr/>
                    <a:lstStyle/>
                    <a:p>
                      <a:pPr marL="382588" marR="0" lvl="0" indent="-382588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B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48494" y="3267585"/>
            <a:ext cx="9525000" cy="349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28" tIns="50914" rIns="101828" bIns="50914" anchor="ctr">
            <a:spAutoFit/>
          </a:bodyPr>
          <a:lstStyle/>
          <a:p>
            <a:pPr algn="ctr" defTabSz="1017588" eaLnBrk="1" hangingPunct="1">
              <a:defRPr/>
            </a:pPr>
            <a:r>
              <a:rPr 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Уровень безработицы</a:t>
            </a:r>
            <a:endParaRPr lang="ru-RU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" y="2065"/>
            <a:ext cx="338497" cy="4203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63959" y="2065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1200" i="1" dirty="0" smtClean="0">
                <a:solidFill>
                  <a:srgbClr val="487E4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Прогноз социально-экономического развития города Мегиона</a:t>
            </a:r>
            <a:endParaRPr lang="ru-RU" sz="1200" i="1" dirty="0">
              <a:solidFill>
                <a:srgbClr val="487E4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197" y="367430"/>
            <a:ext cx="3877845" cy="2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28" tIns="50914" rIns="101828" bIns="50914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</a:defRPr>
            </a:lvl2pPr>
            <a:lvl3pPr defTabSz="912813">
              <a:defRPr>
                <a:solidFill>
                  <a:schemeClr val="tx1"/>
                </a:solidFill>
                <a:latin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Arial" pitchFamily="34" charset="0"/>
              </a:rPr>
              <a:t>Социальная сфера за 2022 год</a:t>
            </a:r>
            <a:endParaRPr lang="ru-RU" altLang="ru-RU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" y="1099344"/>
            <a:ext cx="975439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образования города приоритетным направлением является обеспечение доступности и повышение качества дошкольного, общего и дополнительного образования детей. Этому способствует реализация муниципальной программы «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Мегиона 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услуги предоставляют: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13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дошкольных образовательных организаций;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дошкольного образования, при общеобразовательной организации;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организации, имеющие дошкольные группы;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7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общеобразовательных организаций; </a:t>
            </a: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дополнительного образования детей в сфере физической культуры и спорта и 2 - в сфере культуры.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также предоставляются двумя региональными учреждениями: казенным общеобразовательным учреждением Ханты-Мансийского автономного округа – Югры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для обучающихся с ограниченными возможностями здоровья» и бюджетное учреждение профессионального образования Ханты-Мансийского автономного округа – Югры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Мегионский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политехнический колледж». 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1-6 лет, получающих дошкольную образовательную услугу и (или) услугу по их содержанию в дошкольных образовательных учреждениях составила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3012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в детских дошкольных учреждениях составляет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мест в детском дошкольном учреждении отсутствует за счет отложенного спроса в возрастной категории 1-3 года.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дошкольными образовательными учреждениями составляет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прогнозный период количество дошкольных образовательных учреждениях не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уменьшится.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01.10.2023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общеобразовательных организациях сформировано 292 класса, в которых обучается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7169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общеобразовательными учреждениями составляет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91,6%.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прогнозный период количество общеобразовательных учреждений останется на прежнем уровне.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обучения школьников в одну смену, необходимо увеличение мест в общеобразовательных учреждениях. В связи с чем, в 2025-2027 годах планируется строительство объекта «Средняя общеобразовательная школы на 1600 учащихся с углубленным изучением отдельных предметов с универсальной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средой».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обеспечит шаговую доступность в получении образовательных услуг для детей младшего и среднего школьного возрастов, проживающих в городе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обеспечит оптимальные условия для реализации образовательного процесса, создаст новые рабочие места.  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9711" y="707854"/>
            <a:ext cx="25146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487E48"/>
                </a:solidFill>
              </a:rPr>
              <a:t>Образование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94" y="5061744"/>
            <a:ext cx="1600200" cy="16522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" y="2065"/>
            <a:ext cx="338497" cy="4203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19985" y="-43657"/>
            <a:ext cx="71437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i="1" dirty="0" smtClean="0">
                <a:solidFill>
                  <a:srgbClr val="487E4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Прогноз социально-экономического развития города Мегиона</a:t>
            </a:r>
            <a:endParaRPr lang="ru-RU" sz="1200" i="1" dirty="0">
              <a:solidFill>
                <a:srgbClr val="487E4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094" y="608390"/>
            <a:ext cx="2514600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87E48"/>
                </a:solidFill>
              </a:rPr>
              <a:t>Культура</a:t>
            </a:r>
            <a:endParaRPr lang="ru-RU" sz="1600" b="1" dirty="0">
              <a:solidFill>
                <a:srgbClr val="487E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526" y="777667"/>
            <a:ext cx="10056368" cy="31547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900" dirty="0" smtClean="0"/>
          </a:p>
          <a:p>
            <a:pPr algn="just"/>
            <a:r>
              <a:rPr lang="ru-RU" sz="900" dirty="0"/>
              <a:t> </a:t>
            </a:r>
            <a:r>
              <a:rPr lang="ru-RU" sz="900" dirty="0" smtClean="0"/>
              <a:t>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развития отрасли «культура» является создание условий для реализации конституционного права граждан на участие в культурной жизни, доступ к культурным ценностям, информационным ресурсам учреждений, формирование коллекций цифровых документов и электронных баз данных, самореализация и раскрытие таланта жителей города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Главным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инструментом решения задач и источником финансирования реализуемых мероприятий является муниципальная программа «Культурное пространство в городе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2019-2025 годы».</a:t>
            </a:r>
          </a:p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Реализация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осуществляется в значимых сферах социально-экономического развития города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культура и искусство, историко-культурное наследие, государственная национальная политика.</a:t>
            </a:r>
          </a:p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Сеть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культуры в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представлена 4 библиотеками, 2 детскими школами искусств и 1 детской художественной школой, 1 кинозалом, 1 театром музыки, 1 музеем, в состав которого входят три сетевые единицы: музей народных художественных промыслов и ремесел, музей – стойбище рода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Казамкиных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краеведческий музей, 4 клубными учреждениями. В прогнозируемом периоде количество учреждений культуры сохранится на уровне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Обеспеченность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города библиотеками составляет 100%, музеями - 150%, клубными учреждениями - 133%,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кинотеатрами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67,0%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нормативу. </a:t>
            </a:r>
          </a:p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Приоритетные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культуры предусмотрены в документах стратегического планирования Российской Федерации, Ханты-Мансийского автономного округа - Югры, региональных проектах «Культурная среда», «Творческие люди» национального проекта «Культура» и «Цифровая культура».</a:t>
            </a: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2024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строительство отдельно стоящего здания или приобретение помещения в строящемся здании для размещения Библиотеки семейного чтения. </a:t>
            </a:r>
          </a:p>
          <a:p>
            <a:pPr lvl="0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будет проведен капитальный ремонт здания муниципального автономного учреждения «Региональный историко-культурный и экологический центр» по адресу: ул. Заречная 16Б. Общая сумма ремонта составит 138 000,00 тыс. рублей (федеральный бюджет – 53 820,00 тыс. рублей и бюджет автономного округа – 84,100 тыс. рублей).</a:t>
            </a: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плановом периоде 2025-2026 годы в рамках проекта «Творческие люди» запланировано повышение квалификации работников сферы культуры в центрах непрерывного образования и повышения квалификации творческих и управленческих кадров в сфере культуры, созданных на базе Кемеровского государственного институту культуры, Санкт-Петербургского государственного института культуры, Московского государственного института культуры.</a:t>
            </a: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период с 2024 по 2026 годы планируется приобретение оборудования для создания мультимедиа-гидов по экспозициям и выставочным проектам, при посещении которых возможно получение информации о произведениях с использованием технологии дополненной реальности.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271463" algn="just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120" y="4494590"/>
            <a:ext cx="3006974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87E48"/>
                </a:solidFill>
              </a:rPr>
              <a:t>Молодежная политика</a:t>
            </a:r>
            <a:endParaRPr lang="ru-RU" sz="1600" b="1" dirty="0">
              <a:solidFill>
                <a:srgbClr val="487E48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94" y="4375944"/>
            <a:ext cx="4171941" cy="2324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" y="2065"/>
            <a:ext cx="338497" cy="42037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34294" y="-43656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i="1" dirty="0" smtClean="0">
                <a:solidFill>
                  <a:srgbClr val="487E4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Прогноз социально-экономического развития города Мегиона</a:t>
            </a:r>
            <a:endParaRPr lang="ru-RU" sz="1200" i="1" dirty="0">
              <a:solidFill>
                <a:srgbClr val="487E4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376" y="4985544"/>
            <a:ext cx="5623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Для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мероприятий молодежной политики на территории города функционирует муниципальное молодежное автономное учреждение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гражданского и патриотического воспитания имени Егора Ивановича Горбатова».</a:t>
            </a:r>
          </a:p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Деятельность учреждения, имеющая социально-полезную значимость, направлена на работу по трудоустройству и профориентации несовершеннолетних граждан от 14 до 18 лет, привитие трудовых навыков, создание условий для развития трудовой активности молодежи, профилактику детской преступности, предупреждения детской беспризорности, приобщение несовершеннолетних к общественно-полезному труду, что является приоритетом деятельности учреждения.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Данное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обеспечивает временную занятость трудом подростков в возрасте от 14 до 18 лет путем заключения договоров с предприятиями городского округа.</a:t>
            </a:r>
          </a:p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Из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числа трудоустроенных подростков чуть менее 50% относятся к категории детей, нуждающихся в особой заботе государства, малообеспеченных и многодетных семей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5094" y="439771"/>
            <a:ext cx="35814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87E48"/>
                </a:solidFill>
              </a:rPr>
              <a:t>Физическая культура и спорт</a:t>
            </a:r>
            <a:endParaRPr lang="ru-RU" sz="1600" b="1" dirty="0">
              <a:solidFill>
                <a:srgbClr val="487E4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94" y="3625737"/>
            <a:ext cx="10287000" cy="36779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здравоохранения остается защита и укрепление здоровья населения, увеличение продолжительности жизни, повышение доступности и качества медицинской помощи.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время, на территории города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функционирует бюджетное учреждение Ханты-Мансийского автономного округа – Югры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больница», которое является основным многопрофильным лечебно-диагностическим учреждением города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поселка городского типа Высокий (далее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Высокий) и осуществляет следующие основные виды деятельности: 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медико-санитарная помощь;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помощь; 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скорая специализированная, медицинская помощь;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паллиативная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помощь; 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медицинская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экспертиза; 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 и медицинские освидетельствования;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фармацевтическая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связанная с оборотом наркотических средств, психотропных веществ и их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заготовка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хранение донорской крови и (или) ее компонентов. 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оказывает услуги бюджетное учреждение Ханты-Мансийского автономного округа – Югры «Психоневрологическая больница имени Святой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Преподобномученицы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Елизаветы». Учреждение оказывает медицинскую помощь населению города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профилям «Психиатрия», «Психиатрия-наркология». 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на территории функционирует автономное учреждение Ханты-Мансийского автономного округа – Югры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стоматологическая поликлиника». </a:t>
            </a:r>
          </a:p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медицинской помощи город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располагает следующими общедоступными мощностями: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амбулаторно-поликлиническими учреждениями на 1287 посещений в смену. Обеспеченность населения амбулаторными мощностями составляет 216,6 посещений на 10,0 тыс. человек населения;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393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койко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/местами круглосуточного стационара. Обеспеченность койками круглосуточного стационара составляет 66,1 койки на 10,0 тыс. человек населения.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здравоохранения трудится 229 врачей и 668 среднего медицинского персонала.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врачами всех специальностей составляет 38,5 человек на 10,0 тыс. человек населения, средним медицинским персоналом – 112,49 человек на 10,0 тыс. человек населения.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прогнозный период мощность учреждений здравоохранения останется на прежнем уровне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2023 год и на плановый период 2024 и 2025 годов учитывает существенное изменение внешних и внутренних условий развития экономики вследствие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санкционного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 со стороны недружественных стран и определяет тенденции и направления развития экономики и социальной сферы с учетом использования имеющихся ресурсов. </a:t>
            </a:r>
          </a:p>
          <a:p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прогнозе определены цели социально-экономического развития Югры, в соответствии с которыми разработаны программные мероприятия и приоритеты в развитии экономики города.</a:t>
            </a:r>
          </a:p>
          <a:p>
            <a:r>
              <a:rPr lang="ru-RU" sz="900" dirty="0"/>
              <a:t> </a:t>
            </a:r>
          </a:p>
          <a:p>
            <a:pPr indent="271463"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651" y="3175810"/>
            <a:ext cx="25146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87E48"/>
                </a:solidFill>
              </a:rPr>
              <a:t>Здравоохранение</a:t>
            </a:r>
            <a:endParaRPr lang="ru-RU" sz="1600" b="1" dirty="0">
              <a:solidFill>
                <a:srgbClr val="487E48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94" y="2146594"/>
            <a:ext cx="1295400" cy="1295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" y="2065"/>
            <a:ext cx="338497" cy="4203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0195" y="-43656"/>
            <a:ext cx="8236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i="1" dirty="0" smtClean="0">
                <a:solidFill>
                  <a:srgbClr val="487E48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Прогноз социально-экономического развития города Мегиона</a:t>
            </a:r>
            <a:endParaRPr lang="ru-RU" sz="1200" i="1" dirty="0">
              <a:solidFill>
                <a:srgbClr val="487E48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94" y="809050"/>
            <a:ext cx="10315006" cy="257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271463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развития сферы физической культуры и спорта отражены в Указах Президента, а также учтены при формировании регионального проекта «Спорт – норма жизни», являющегося частью национального проекта «Демография».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463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«физическая культура и спорт» города Мегиона представлена двумя учреждениями дополнительного образования детей: муниципальное автономное учреждение дополнительного образования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портивная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«Вымпел» и муниципальное автономное учреждение дополнительного образования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портивная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«Юность».</a:t>
            </a:r>
          </a:p>
          <a:p>
            <a:pPr indent="271463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муниципальных учреждений на территории Мегиона осуществляют деятельность по предоставлению услуг в сфере физической культуры и спорта: спортивно-оздоровительный комплекс «Жемчужина» градообразующего предприятия публичное акционерное общество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Славнефть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-Мегионнефтегаз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частные малые предприятия и индивидуальные предприниматели: семейный физкультурно-оздоровительный клуб «Пантеон», фитнес-клуб «Мега», центр восстановления и реабилитации «Счастливая мама», фитнес-класс «Ля-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автономная некоммерческая организация «Спортивно-оздоровительный центр «Атмосфера», местная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егионская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спортивная организация «Северная лига», автономная некоммерческая организация «Боксерский клуб «9 Легион».</a:t>
            </a:r>
          </a:p>
          <a:p>
            <a:pPr indent="271463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занятий физической культурой и спортом различных возрастных категорий населения функционирует 102 спортивных сооружения с единовременной пропускной способностью 2 7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          Обеспеченность спортивными сооружениями составляет 43,5%.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1463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проблемой развития сферы физической культуры и спорта на территории города является недостаточный уровень обеспеченности объектами спорта.</a:t>
            </a:r>
          </a:p>
          <a:p>
            <a:pPr indent="271463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данной проблематики направлены мероприятия регионального проекта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Cпорт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норма жизни» в рамках национального проекта «Демография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271463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планируется завершить строительство спортивной зоны в районе памятника Первопроходцам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г.Мегион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Скейт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-парк), в рамках которого запланировано </a:t>
            </a:r>
          </a:p>
          <a:p>
            <a:pPr indent="271463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скейт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-трека, памп-трека, площадки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воркаут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беговой дорожки и площадки для игры в баскетбол.  </a:t>
            </a:r>
          </a:p>
          <a:p>
            <a:pPr indent="271463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планируется строительство физкультурно-спортивного комплекса с универсальным спортивным залом и залом бокса.</a:t>
            </a:r>
          </a:p>
          <a:p>
            <a:pPr indent="271463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для обеспечения эффективного бесперебойного учебно-тренировочного процесса и удовлетворения потребности населения необходимо возведение </a:t>
            </a:r>
          </a:p>
          <a:p>
            <a:pPr indent="271463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Тренировочного комплекса с ледовым катком и бассейном.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объектов увеличил обеспеченность спортивными объектами населения города Мегиона.</a:t>
            </a:r>
          </a:p>
          <a:p>
            <a:pPr indent="271463" algn="just"/>
            <a:endParaRPr lang="ru-RU" sz="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4692</TotalTime>
  <Words>2299</Words>
  <Application>Microsoft Office PowerPoint</Application>
  <PresentationFormat>Произвольный</PresentationFormat>
  <Paragraphs>352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DIN Pro Bold</vt:lpstr>
      <vt:lpstr>Georgia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Романова Нина Викторовна</dc:creator>
  <cp:lastModifiedBy>Берсенева Ирина Васильевна</cp:lastModifiedBy>
  <cp:revision>281</cp:revision>
  <cp:lastPrinted>2021-02-15T05:11:30Z</cp:lastPrinted>
  <dcterms:created xsi:type="dcterms:W3CDTF">1601-01-01T00:00:00Z</dcterms:created>
  <dcterms:modified xsi:type="dcterms:W3CDTF">2024-01-29T07:30:31Z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