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60" r:id="rId4"/>
    <p:sldId id="263" r:id="rId5"/>
    <p:sldId id="265" r:id="rId6"/>
    <p:sldId id="269" r:id="rId7"/>
    <p:sldId id="267" r:id="rId8"/>
    <p:sldId id="266" r:id="rId9"/>
    <p:sldId id="257" r:id="rId10"/>
    <p:sldId id="256" r:id="rId11"/>
    <p:sldId id="273" r:id="rId12"/>
    <p:sldId id="275" r:id="rId13"/>
    <p:sldId id="274" r:id="rId14"/>
  </p:sldIdLst>
  <p:sldSz cx="10440988" cy="7380288"/>
  <p:notesSz cx="6858000" cy="9144000"/>
  <p:defaultTextStyle>
    <a:defPPr>
      <a:defRPr lang="ru-RU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035175" indent="-2063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FFCCCC"/>
    <a:srgbClr val="B9FEA4"/>
    <a:srgbClr val="CCFF99"/>
    <a:srgbClr val="780E6E"/>
    <a:srgbClr val="F6DAF5"/>
    <a:srgbClr val="33CCCC"/>
    <a:srgbClr val="C3C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4" autoAdjust="0"/>
  </p:normalViewPr>
  <p:slideViewPr>
    <p:cSldViewPr>
      <p:cViewPr>
        <p:scale>
          <a:sx n="90" d="100"/>
          <a:sy n="90" d="100"/>
        </p:scale>
        <p:origin x="-58" y="475"/>
      </p:cViewPr>
      <p:guideLst>
        <p:guide orient="horz" pos="2325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7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632709864991201E-2"/>
          <c:y val="0"/>
          <c:w val="0.95701339072502845"/>
          <c:h val="0.83022241516512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3000"/>
                    <a:satMod val="150000"/>
                  </a:schemeClr>
                </a:gs>
                <a:gs pos="25000">
                  <a:schemeClr val="accent2">
                    <a:tint val="96000"/>
                    <a:shade val="80000"/>
                    <a:satMod val="105000"/>
                  </a:schemeClr>
                </a:gs>
                <a:gs pos="38000">
                  <a:schemeClr val="accent2">
                    <a:tint val="96000"/>
                    <a:shade val="59000"/>
                    <a:satMod val="120000"/>
                  </a:schemeClr>
                </a:gs>
                <a:gs pos="55000">
                  <a:schemeClr val="accent2">
                    <a:shade val="57000"/>
                    <a:satMod val="120000"/>
                  </a:schemeClr>
                </a:gs>
                <a:gs pos="80000">
                  <a:schemeClr val="accent2">
                    <a:shade val="56000"/>
                    <a:satMod val="145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12506</c:v>
                </c:pt>
                <c:pt idx="1">
                  <c:v>36597</c:v>
                </c:pt>
                <c:pt idx="2">
                  <c:v>6426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 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Численность населения младше трудоспособного возраста</c:v>
                </c:pt>
                <c:pt idx="1">
                  <c:v>Численность населения трудоспособного возраста</c:v>
                </c:pt>
                <c:pt idx="2">
                  <c:v>Численность населения старше трудоспособного возраста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12793</c:v>
                </c:pt>
                <c:pt idx="1">
                  <c:v>36331</c:v>
                </c:pt>
                <c:pt idx="2">
                  <c:v>6856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94112"/>
        <c:axId val="129596416"/>
      </c:barChart>
      <c:catAx>
        <c:axId val="12959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endParaRPr lang="ru-RU"/>
          </a:p>
        </c:txPr>
        <c:crossAx val="129596416"/>
        <c:crosses val="autoZero"/>
        <c:auto val="1"/>
        <c:lblAlgn val="ctr"/>
        <c:lblOffset val="100"/>
        <c:noMultiLvlLbl val="0"/>
      </c:catAx>
      <c:valAx>
        <c:axId val="12959641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2.0074509917029602E-2"/>
              <c:y val="0.35258507832506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959411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20"/>
      <c:hPercent val="20"/>
      <c:rotY val="30"/>
      <c:depthPercent val="25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15375158654591E-2"/>
          <c:y val="6.2596014235966113E-2"/>
          <c:w val="0.91418247474889314"/>
          <c:h val="0.7917997859238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glow" dir="t">
                <a:rot lat="0" lon="0" rev="1800000"/>
              </a:lightRig>
            </a:scene3d>
            <a:sp3d prstMaterial="dkEdge">
              <a:bevelT w="20320" h="381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1516987025882101"/>
                  <c:y val="-0.1365422027048476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29342379551609"/>
                  <c:y val="-0.1286542507946456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52162119177066E-2"/>
                  <c:y val="-0.1317503428642479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1896</c:v>
                </c:pt>
                <c:pt idx="1">
                  <c:v>1704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5"/>
        <c:gapDepth val="0"/>
        <c:shape val="box"/>
        <c:axId val="209240832"/>
        <c:axId val="209242368"/>
        <c:axId val="0"/>
      </c:bar3DChart>
      <c:catAx>
        <c:axId val="20924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800"/>
            </a:pPr>
            <a:endParaRPr lang="ru-RU"/>
          </a:p>
        </c:txPr>
        <c:crossAx val="209242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242368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209240832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25330263949565"/>
          <c:y val="1.7475227848523095E-2"/>
          <c:w val="0.7990373044524669"/>
          <c:h val="0.761245674740484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692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9966"/>
              </a:solidFill>
              <a:ln w="692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 w="692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1.99335548172757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056478405315673E-2"/>
                  <c:y val="9.4450968419909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3849">
                <a:noFill/>
              </a:ln>
            </c:spPr>
            <c:txPr>
              <a:bodyPr/>
              <a:lstStyle/>
              <a:p>
                <a:pPr>
                  <a:defRPr sz="9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2135</c:v>
                </c:pt>
                <c:pt idx="1">
                  <c:v>2612</c:v>
                </c:pt>
              </c:numCache>
            </c:numRef>
          </c:val>
        </c:ser>
        <c:ser>
          <c:idx val="1"/>
          <c:order val="1"/>
          <c:spPr>
            <a:solidFill>
              <a:srgbClr val="993366"/>
            </a:solidFill>
            <a:ln w="692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3849">
                <a:noFill/>
              </a:ln>
            </c:spPr>
            <c:txPr>
              <a:bodyPr/>
              <a:lstStyle/>
              <a:p>
                <a:pPr>
                  <a:defRPr sz="65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2"/>
          <c:order val="2"/>
          <c:spPr>
            <a:solidFill>
              <a:srgbClr val="FFFFCC"/>
            </a:solidFill>
            <a:ln w="692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3849">
                <a:noFill/>
              </a:ln>
            </c:spPr>
            <c:txPr>
              <a:bodyPr/>
              <a:lstStyle/>
              <a:p>
                <a:pPr>
                  <a:defRPr sz="65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2259968"/>
        <c:axId val="212261504"/>
      </c:barChart>
      <c:catAx>
        <c:axId val="21225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7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2261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26150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65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0.90700279231563108"/>
              <c:y val="0"/>
            </c:manualLayout>
          </c:layout>
          <c:overlay val="0"/>
          <c:spPr>
            <a:noFill/>
            <a:ln w="13849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17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225996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5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06619849746325E-2"/>
          <c:y val="3.2845894263217102E-3"/>
          <c:w val="0.79904252114287921"/>
          <c:h val="0.983322441274859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прибывающих на постянное жительство в городской округ город Мегион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glow rad="762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dLbl>
              <c:idx val="0"/>
              <c:layout>
                <c:manualLayout>
                  <c:x val="2.788602826545391E-3"/>
                  <c:y val="0.21294966531168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715070663634773E-3"/>
                  <c:y val="0.187464589661485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692</c:v>
                </c:pt>
                <c:pt idx="1">
                  <c:v>611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выезжающих на постоянное жительство за переделы городского округа город Мегион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76200">
                <a:schemeClr val="accent2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glow" dir="t">
                <a:rot lat="6000000" lon="6000000" rev="14100000"/>
              </a:lightRig>
            </a:scene3d>
            <a:sp3d prstMaterial="softEdge">
              <a:bevelT w="1270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76200">
                  <a:schemeClr val="accent3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/>
                <a:lightRig rig="glow" dir="t">
                  <a:rot lat="6000000" lon="6000000" rev="14100000"/>
                </a:lightRig>
              </a:scene3d>
              <a:sp3d prstMaterial="softEdge">
                <a:bevelT w="127000" prst="artDeco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 rad="76200">
                  <a:schemeClr val="accent3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/>
                <a:lightRig rig="glow" dir="t">
                  <a:rot lat="6000000" lon="6000000" rev="14100000"/>
                </a:lightRig>
              </a:scene3d>
              <a:sp3d prstMaterial="softEdge">
                <a:bevelT w="127000" prst="artDeco"/>
              </a:sp3d>
            </c:spPr>
          </c:dPt>
          <c:dLbls>
            <c:dLbl>
              <c:idx val="0"/>
              <c:layout>
                <c:manualLayout>
                  <c:x val="1.3943014132726955E-3"/>
                  <c:y val="0.261062239920052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8493039032535E-3"/>
                  <c:y val="0.293178224214239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485</c:v>
                </c:pt>
                <c:pt idx="1">
                  <c:v>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728320"/>
        <c:axId val="156730112"/>
      </c:barChart>
      <c:lineChart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Миграционное сальдо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marker>
              <c:spPr>
                <a:solidFill>
                  <a:schemeClr val="tx1"/>
                </a:solidFill>
              </c:spPr>
            </c:marker>
            <c:bubble3D val="0"/>
          </c:dPt>
          <c:dPt>
            <c:idx val="1"/>
            <c:marker>
              <c:spPr>
                <a:solidFill>
                  <a:schemeClr val="tx1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4.027844118300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027941186363958E-3"/>
                  <c:y val="3.0610587739032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81</c:v>
                </c:pt>
                <c:pt idx="1">
                  <c:v>-218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28320"/>
        <c:axId val="156730112"/>
      </c:lineChart>
      <c:catAx>
        <c:axId val="1567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730112"/>
        <c:crosses val="autoZero"/>
        <c:auto val="1"/>
        <c:lblAlgn val="ctr"/>
        <c:lblOffset val="100"/>
        <c:noMultiLvlLbl val="0"/>
      </c:catAx>
      <c:valAx>
        <c:axId val="156730112"/>
        <c:scaling>
          <c:orientation val="minMax"/>
          <c:min val="-400"/>
        </c:scaling>
        <c:delete val="1"/>
        <c:axPos val="l"/>
        <c:numFmt formatCode="General" sourceLinked="1"/>
        <c:majorTickMark val="out"/>
        <c:minorTickMark val="none"/>
        <c:tickLblPos val="nextTo"/>
        <c:crossAx val="15672832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771258626804043"/>
          <c:y val="4.2477502812148481E-3"/>
          <c:w val="0.1874051784370504"/>
          <c:h val="0.96613294431946006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6000"/>
      </a:blip>
      <a:srcRect/>
      <a:stretch>
        <a:fillRect t="-81000" r="-1000" b="-50000"/>
      </a:stretch>
    </a:blipFill>
  </c:spPr>
  <c:txPr>
    <a:bodyPr/>
    <a:lstStyle/>
    <a:p>
      <a:pPr>
        <a:defRPr sz="1801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182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1191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экономики городского округа город Мегион </a:t>
            </a:r>
          </a:p>
          <a:p>
            <a:pPr>
              <a:defRPr sz="1182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1191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191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191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квартал 2015 года</a:t>
            </a:r>
            <a:endParaRPr lang="ru-RU" sz="1191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58327482727213"/>
          <c:y val="1.0626787873425934E-2"/>
        </c:manualLayout>
      </c:layout>
      <c:overlay val="0"/>
      <c:spPr>
        <a:noFill/>
        <a:ln w="2520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43472571354052"/>
          <c:y val="1.8990414041611253E-2"/>
          <c:w val="0.72821813030812332"/>
          <c:h val="0.89216952747288658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экономики городского округа город Мегион за 2014 год</c:v>
                </c:pt>
              </c:strCache>
            </c:strRef>
          </c:tx>
          <c:explosion val="2"/>
          <c:dPt>
            <c:idx val="0"/>
            <c:bubble3D val="0"/>
            <c:explosion val="15"/>
            <c:spPr>
              <a:solidFill>
                <a:srgbClr val="FFC000"/>
              </a:solidFill>
            </c:spPr>
          </c:dPt>
          <c:dPt>
            <c:idx val="1"/>
            <c:bubble3D val="0"/>
            <c:explosion val="26"/>
          </c:dPt>
          <c:dPt>
            <c:idx val="2"/>
            <c:bubble3D val="0"/>
            <c:explosion val="11"/>
          </c:dPt>
          <c:dPt>
            <c:idx val="3"/>
            <c:bubble3D val="0"/>
            <c:spPr>
              <a:solidFill>
                <a:srgbClr val="35E7E7"/>
              </a:solidFill>
            </c:spPr>
          </c:dPt>
          <c:dPt>
            <c:idx val="4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2.0345476393764036E-2"/>
                  <c:y val="0.1730170267178142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864621586076956E-3"/>
                  <c:y val="5.5377018550648366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5011226006387773E-2"/>
                  <c:y val="-0.1722683222289521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0871201340796296E-2"/>
                  <c:y val="-0.2111484622114553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-9.9115578626658124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8696372369021613E-2"/>
                  <c:y val="8.526685895496288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7363382860242579"/>
                  <c:y val="-1.1475611003170063E-2"/>
                </c:manualLayout>
              </c:layout>
              <c:tx>
                <c:rich>
                  <a:bodyPr/>
                  <a:lstStyle/>
                  <a:p>
                    <a:r>
                      <a:rPr lang="ru-RU" sz="7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rPr>
                      <a:t>Промышленность
</a:t>
                    </a:r>
                    <a:r>
                      <a:rPr lang="ru-RU" sz="7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rPr>
                      <a:t>69,6%</a:t>
                    </a:r>
                    <a:endParaRPr lang="ru-RU" sz="893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393837429757405E-2"/>
                  <c:y val="-8.474576271186558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3.050847457627121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1467299776248167"/>
                  <c:y val="3.2713198985720453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207">
                <a:noFill/>
              </a:ln>
            </c:spPr>
            <c:txPr>
              <a:bodyPr/>
              <a:lstStyle/>
              <a:p>
                <a:pPr>
                  <a:defRPr sz="7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Прочие</c:v>
                </c:pt>
                <c:pt idx="1">
                  <c:v>Транспорт и связь</c:v>
                </c:pt>
                <c:pt idx="2">
                  <c:v>Строительство</c:v>
                </c:pt>
                <c:pt idx="3">
                  <c:v>Добыча полезных ископаемых</c:v>
                </c:pt>
                <c:pt idx="4">
                  <c:v>Обрабатывающие производства</c:v>
                </c:pt>
                <c:pt idx="5">
                  <c:v>Производство и распределение эл.энергии, газа и воды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1156.5999999999999</c:v>
                </c:pt>
                <c:pt idx="1">
                  <c:v>858.7</c:v>
                </c:pt>
                <c:pt idx="2">
                  <c:v>583</c:v>
                </c:pt>
                <c:pt idx="3">
                  <c:v>4802.8999999999996</c:v>
                </c:pt>
                <c:pt idx="4">
                  <c:v>334.7</c:v>
                </c:pt>
                <c:pt idx="5">
                  <c:v>821.3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100"/>
        <c:serLines/>
      </c:ofPieChart>
      <c:spPr>
        <a:noFill/>
        <a:ln w="25393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997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Оборот розничной торговли и общественного питания </a:t>
            </a:r>
          </a:p>
        </c:rich>
      </c:tx>
      <c:layout>
        <c:manualLayout>
          <c:xMode val="edge"/>
          <c:yMode val="edge"/>
          <c:x val="0.19558360352014822"/>
          <c:y val="6.34940012343418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109962786036675E-3"/>
          <c:y val="0.1709989258861439"/>
          <c:w val="0.98792526753001952"/>
          <c:h val="0.58660926782648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2640092115271E-3"/>
                  <c:y val="-3.71549076648261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80816871416999E-3"/>
                  <c:y val="-2.54545097414852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2109.9</c:v>
                </c:pt>
                <c:pt idx="1">
                  <c:v>2213.5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Оборот общественного питания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086923999165384E-3"/>
                  <c:y val="-1.08917610820358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8613273589892E-2"/>
                  <c:y val="-2.644288392842716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295.3</c:v>
                </c:pt>
                <c:pt idx="1">
                  <c:v>312.10000000000002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33312"/>
        <c:axId val="208734848"/>
      </c:barChart>
      <c:catAx>
        <c:axId val="2087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08734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73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733312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2.0337090216664095E-2"/>
          <c:y val="0.84184249255664756"/>
          <c:w val="0.95355565848386603"/>
          <c:h val="0.12262711347128119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8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2643867083051044"/>
                  <c:y val="-0.127263105261606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822499010040351"/>
                  <c:y val="9.76377988466780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9582597430359808"/>
                  <c:y val="-5.71039497433855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368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183338.6</c:v>
                </c:pt>
                <c:pt idx="1">
                  <c:v>31765.599999999999</c:v>
                </c:pt>
                <c:pt idx="2">
                  <c:v>499364.5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2" b="1">
                <a:latin typeface="Times New Roman" pitchFamily="18" charset="0"/>
                <a:cs typeface="Times New Roman" pitchFamily="18" charset="0"/>
              </a:defRPr>
            </a:pPr>
            <a:r>
              <a:rPr lang="ru-RU" sz="1201" b="1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Мегион </a:t>
            </a:r>
          </a:p>
          <a:p>
            <a:pPr>
              <a:defRPr sz="1202" b="1">
                <a:latin typeface="Times New Roman" pitchFamily="18" charset="0"/>
                <a:cs typeface="Times New Roman" pitchFamily="18" charset="0"/>
              </a:defRPr>
            </a:pPr>
            <a:r>
              <a:rPr lang="ru-RU" sz="1201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201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1" b="1" baseline="0" dirty="0" smtClean="0">
                <a:latin typeface="Times New Roman" pitchFamily="18" charset="0"/>
                <a:cs typeface="Times New Roman" pitchFamily="18" charset="0"/>
              </a:rPr>
              <a:t> квартал </a:t>
            </a:r>
            <a:r>
              <a:rPr lang="ru-RU" sz="1201" b="1" dirty="0" smtClean="0">
                <a:latin typeface="Times New Roman" pitchFamily="18" charset="0"/>
                <a:cs typeface="Times New Roman" pitchFamily="18" charset="0"/>
              </a:rPr>
              <a:t>2014-2015 годов</a:t>
            </a:r>
            <a:endParaRPr lang="ru-RU" sz="1201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 w="25419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53228346456801E-2"/>
          <c:y val="0.1838735570675025"/>
          <c:w val="0.95564362204724462"/>
          <c:h val="0.6245271768213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городского округа город Мегион за I квартал 2014-2015 годов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412E-2"/>
                  <c:y val="0.14285714285714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4803149606299E-2"/>
                  <c:y val="0.16662831587799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9">
                <a:noFill/>
              </a:ln>
            </c:spPr>
            <c:txPr>
              <a:bodyPr/>
              <a:lstStyle/>
              <a:p>
                <a:pPr>
                  <a:defRPr sz="1201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563576.5</c:v>
                </c:pt>
                <c:pt idx="1">
                  <c:v>696540.2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367936"/>
        <c:axId val="139369472"/>
        <c:axId val="0"/>
      </c:bar3DChart>
      <c:catAx>
        <c:axId val="1393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369472"/>
        <c:crosses val="autoZero"/>
        <c:auto val="1"/>
        <c:lblAlgn val="ctr"/>
        <c:lblOffset val="100"/>
        <c:noMultiLvlLbl val="0"/>
      </c:catAx>
      <c:valAx>
        <c:axId val="139369472"/>
        <c:scaling>
          <c:orientation val="minMax"/>
          <c:max val="5500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936793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797075457224329E-2"/>
          <c:y val="0.27367666218904968"/>
          <c:w val="0.98320292454277569"/>
          <c:h val="0.48247669450869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экономически активного населения, человек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ysDot"/>
            </a:ln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кварптал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39631</c:v>
                </c:pt>
                <c:pt idx="1">
                  <c:v>39704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занятого в экономике населения, человек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кварптал 2014 года</c:v>
                </c:pt>
                <c:pt idx="1">
                  <c:v>I квартал 2015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33854</c:v>
                </c:pt>
                <c:pt idx="1">
                  <c:v>33958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04384"/>
        <c:axId val="211905920"/>
      </c:barChart>
      <c:catAx>
        <c:axId val="2119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1905920"/>
        <c:crosses val="autoZero"/>
        <c:auto val="1"/>
        <c:lblAlgn val="ctr"/>
        <c:lblOffset val="100"/>
        <c:noMultiLvlLbl val="0"/>
      </c:catAx>
      <c:valAx>
        <c:axId val="211905920"/>
        <c:scaling>
          <c:orientation val="minMax"/>
          <c:max val="40000"/>
          <c:min val="30000"/>
        </c:scaling>
        <c:delete val="1"/>
        <c:axPos val="l"/>
        <c:numFmt formatCode="General" sourceLinked="1"/>
        <c:majorTickMark val="out"/>
        <c:minorTickMark val="none"/>
        <c:tickLblPos val="nextTo"/>
        <c:crossAx val="211904384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"/>
          <c:y val="0.85318746214415508"/>
          <c:w val="1"/>
          <c:h val="0.14473582929537654"/>
        </c:manualLayout>
      </c:layout>
      <c:overlay val="0"/>
      <c:txPr>
        <a:bodyPr/>
        <a:lstStyle/>
        <a:p>
          <a:pPr>
            <a:defRPr sz="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3">
      <a:solidFill>
        <a:srgbClr val="000000"/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83060563366001E-4"/>
          <c:y val="0.14951325132500659"/>
          <c:w val="0.96535603186947483"/>
          <c:h val="0.61379604775096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 на начало года, человек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 квартал 2014 года</c:v>
                </c:pt>
                <c:pt idx="1">
                  <c:v>I  квартал 2015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0.23300000000000001</c:v>
                </c:pt>
                <c:pt idx="1">
                  <c:v>0.23499999999999999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c:spPr>
          <c:invertIfNegative val="0"/>
          <c:dLbls>
            <c:txPr>
              <a:bodyPr/>
              <a:lstStyle/>
              <a:p>
                <a:pPr>
                  <a:defRPr sz="1399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 квартал 2014 года</c:v>
                </c:pt>
                <c:pt idx="1">
                  <c:v>I  квартал 2015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0.59</c:v>
                </c:pt>
                <c:pt idx="1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96864"/>
        <c:axId val="209398400"/>
      </c:barChart>
      <c:catAx>
        <c:axId val="20939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9398400"/>
        <c:crosses val="autoZero"/>
        <c:auto val="1"/>
        <c:lblAlgn val="ctr"/>
        <c:lblOffset val="100"/>
        <c:noMultiLvlLbl val="0"/>
      </c:catAx>
      <c:valAx>
        <c:axId val="209398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396864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"/>
          <c:y val="0.85350734403391881"/>
          <c:w val="0.96391158652338271"/>
          <c:h val="0.14649265596608119"/>
        </c:manualLayout>
      </c:layout>
      <c:overlay val="0"/>
      <c:txPr>
        <a:bodyPr/>
        <a:lstStyle/>
        <a:p>
          <a:pPr>
            <a:defRPr sz="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68302844640046E-3"/>
          <c:y val="0.15823665256705893"/>
          <c:w val="0.99205323340141693"/>
          <c:h val="0.65571061674781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квартал 2014 года</c:v>
                </c:pt>
              </c:strCache>
            </c:strRef>
          </c:tx>
          <c:spPr>
            <a:solidFill>
              <a:srgbClr val="00B0F0"/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9.4302888271182248E-3"/>
                  <c:y val="-2.03821683136204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27232827186026E-2"/>
                  <c:y val="-1.7139071119000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220453679038394E-2"/>
                  <c:y val="-2.5931529744528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matte">
                <a:bevelT w="127000" h="63500"/>
              </a:sp3d>
            </c:spPr>
            <c:txPr>
              <a:bodyPr rot="0" vert="horz"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Работников крупных и средних предприятий</c:v>
                </c:pt>
                <c:pt idx="1">
                  <c:v>Работников промышленности</c:v>
                </c:pt>
                <c:pt idx="2">
                  <c:v>Работников бюджетной сферы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47885</c:v>
                </c:pt>
                <c:pt idx="1">
                  <c:v>56982</c:v>
                </c:pt>
                <c:pt idx="2">
                  <c:v>34616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квартал 2015 года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7.972883407409476E-3"/>
                  <c:y val="-2.7997370718114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34958865100854E-3"/>
                  <c:y val="-3.255052936459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81159684141984E-3"/>
                  <c:y val="-3.7865682555918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c:spPr>
            <c:txPr>
              <a:bodyPr rot="0" vert="horz"/>
              <a:lstStyle/>
              <a:p>
                <a:pPr>
                  <a:defRPr sz="14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Работников крупных и средних предприятий</c:v>
                </c:pt>
                <c:pt idx="1">
                  <c:v>Работников промышленности</c:v>
                </c:pt>
                <c:pt idx="2">
                  <c:v>Работников бюджетной сферы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49415</c:v>
                </c:pt>
                <c:pt idx="1">
                  <c:v>61665</c:v>
                </c:pt>
                <c:pt idx="2">
                  <c:v>34669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00160"/>
        <c:axId val="208701696"/>
      </c:barChart>
      <c:catAx>
        <c:axId val="20870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8701696"/>
        <c:crosses val="autoZero"/>
        <c:auto val="1"/>
        <c:lblAlgn val="ctr"/>
        <c:lblOffset val="100"/>
        <c:noMultiLvlLbl val="0"/>
      </c:catAx>
      <c:valAx>
        <c:axId val="208701696"/>
        <c:scaling>
          <c:orientation val="minMax"/>
          <c:max val="70000"/>
        </c:scaling>
        <c:delete val="1"/>
        <c:axPos val="l"/>
        <c:numFmt formatCode="General" sourceLinked="1"/>
        <c:majorTickMark val="out"/>
        <c:minorTickMark val="none"/>
        <c:tickLblPos val="nextTo"/>
        <c:crossAx val="208700160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1.2754938034648165E-2"/>
          <c:y val="0.91372537197763937"/>
          <c:w val="0.98724506196535189"/>
          <c:h val="4.9710262545354038E-2"/>
        </c:manualLayout>
      </c:layout>
      <c:overlay val="0"/>
      <c:txPr>
        <a:bodyPr/>
        <a:lstStyle/>
        <a:p>
          <a:pPr>
            <a:defRPr sz="8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F0EEE-406C-4430-896A-7CE2A638A079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5A0E42-A314-41DE-A4C5-DDFC0F02F99E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квартал 2014 года   1072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42A7B-7828-4CD1-9019-C79E562714A5}" type="parTrans" cxnId="{71EAF09B-EBD4-4170-A1D7-DD4CA906392A}">
      <dgm:prSet/>
      <dgm:spPr/>
      <dgm:t>
        <a:bodyPr/>
        <a:lstStyle/>
        <a:p>
          <a:endParaRPr lang="ru-RU"/>
        </a:p>
      </dgm:t>
    </dgm:pt>
    <dgm:pt modelId="{79B9F4BD-E95E-4098-9514-BFE1400B2F5C}" type="sibTrans" cxnId="{71EAF09B-EBD4-4170-A1D7-DD4CA906392A}">
      <dgm:prSet/>
      <dgm:spPr/>
      <dgm:t>
        <a:bodyPr/>
        <a:lstStyle/>
        <a:p>
          <a:endParaRPr lang="ru-RU"/>
        </a:p>
      </dgm:t>
    </dgm:pt>
    <dgm:pt modelId="{F7C9F9BE-DFDB-4F06-AD80-3055AF8C30B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1080 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C75AA-1171-42DF-A524-13A38E53071A}" type="parTrans" cxnId="{C6E0CE84-448C-491F-9CA3-77BFEB058528}">
      <dgm:prSet/>
      <dgm:spPr/>
      <dgm:t>
        <a:bodyPr/>
        <a:lstStyle/>
        <a:p>
          <a:endParaRPr lang="ru-RU"/>
        </a:p>
      </dgm:t>
    </dgm:pt>
    <dgm:pt modelId="{477D5445-E881-445D-B981-282988206885}" type="sibTrans" cxnId="{C6E0CE84-448C-491F-9CA3-77BFEB058528}">
      <dgm:prSet/>
      <dgm:spPr/>
      <dgm:t>
        <a:bodyPr/>
        <a:lstStyle/>
        <a:p>
          <a:endParaRPr lang="ru-RU"/>
        </a:p>
      </dgm:t>
    </dgm:pt>
    <dgm:pt modelId="{7EF8911C-2FD9-45CF-AA6D-C05C1C8E8DC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506EEA4-AD1A-4F1F-9201-BD5773934CE5}" type="parTrans" cxnId="{9206A9EE-098B-4D0C-B27F-8836B5CE68A6}">
      <dgm:prSet/>
      <dgm:spPr/>
      <dgm:t>
        <a:bodyPr/>
        <a:lstStyle/>
        <a:p>
          <a:endParaRPr lang="ru-RU"/>
        </a:p>
      </dgm:t>
    </dgm:pt>
    <dgm:pt modelId="{76ABA7CD-4BE7-4D4E-AFF9-800C42CA90EB}" type="sibTrans" cxnId="{9206A9EE-098B-4D0C-B27F-8836B5CE68A6}">
      <dgm:prSet/>
      <dgm:spPr/>
      <dgm:t>
        <a:bodyPr/>
        <a:lstStyle/>
        <a:p>
          <a:endParaRPr lang="ru-RU"/>
        </a:p>
      </dgm:t>
    </dgm:pt>
    <dgm:pt modelId="{565592E5-9CD4-4966-9156-A5E7F3F91EBB}" type="pres">
      <dgm:prSet presAssocID="{FCEF0EEE-406C-4430-896A-7CE2A638A0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270CA-9DD0-4919-9676-8FD4AF2C3606}" type="pres">
      <dgm:prSet presAssocID="{9F5A0E42-A314-41DE-A4C5-DDFC0F02F99E}" presName="parentLin" presStyleCnt="0"/>
      <dgm:spPr/>
    </dgm:pt>
    <dgm:pt modelId="{64563222-E481-47A7-B5DE-431736E1269C}" type="pres">
      <dgm:prSet presAssocID="{9F5A0E42-A314-41DE-A4C5-DDFC0F02F99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DBFDE93-902D-4AF6-AA21-EE0C37B0DE2F}" type="pres">
      <dgm:prSet presAssocID="{9F5A0E42-A314-41DE-A4C5-DDFC0F02F99E}" presName="parentText" presStyleLbl="node1" presStyleIdx="0" presStyleCnt="2" custLinFactNeighborX="-2469" custLinFactNeighborY="-1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7A259-D5C0-4FCB-9564-E73898847944}" type="pres">
      <dgm:prSet presAssocID="{9F5A0E42-A314-41DE-A4C5-DDFC0F02F99E}" presName="negativeSpace" presStyleCnt="0"/>
      <dgm:spPr/>
    </dgm:pt>
    <dgm:pt modelId="{4DAEE31C-59B7-45BF-A204-3F21B545D9F1}" type="pres">
      <dgm:prSet presAssocID="{9F5A0E42-A314-41DE-A4C5-DDFC0F02F99E}" presName="childText" presStyleLbl="conFgAcc1" presStyleIdx="0" presStyleCnt="2" custScaleX="99239" custScaleY="122258" custLinFactY="-2682" custLinFactNeighborX="1660" custLinFactNeighborY="-100000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92F7E67-FE6E-46B2-8A12-971C2E13B01C}" type="pres">
      <dgm:prSet presAssocID="{79B9F4BD-E95E-4098-9514-BFE1400B2F5C}" presName="spaceBetweenRectangles" presStyleCnt="0"/>
      <dgm:spPr/>
    </dgm:pt>
    <dgm:pt modelId="{7CF7C159-88B5-4914-9D48-7C17849C115A}" type="pres">
      <dgm:prSet presAssocID="{F7C9F9BE-DFDB-4F06-AD80-3055AF8C30B3}" presName="parentLin" presStyleCnt="0"/>
      <dgm:spPr/>
    </dgm:pt>
    <dgm:pt modelId="{F0232840-A7B6-4AE6-B3A4-8EDF501C5B3C}" type="pres">
      <dgm:prSet presAssocID="{F7C9F9BE-DFDB-4F06-AD80-3055AF8C30B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AD15EAB-2B94-452C-AA1D-ECC0C9307E5B}" type="pres">
      <dgm:prSet presAssocID="{F7C9F9BE-DFDB-4F06-AD80-3055AF8C30B3}" presName="parentText" presStyleLbl="node1" presStyleIdx="1" presStyleCnt="2" custLinFactNeighborX="-7084" custLinFactNeighborY="2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8DD02-3467-43C1-B988-3B3818EC7173}" type="pres">
      <dgm:prSet presAssocID="{F7C9F9BE-DFDB-4F06-AD80-3055AF8C30B3}" presName="negativeSpace" presStyleCnt="0"/>
      <dgm:spPr/>
    </dgm:pt>
    <dgm:pt modelId="{706581FC-0459-481C-B423-21A697C7EF2A}" type="pres">
      <dgm:prSet presAssocID="{F7C9F9BE-DFDB-4F06-AD80-3055AF8C30B3}" presName="childText" presStyleLbl="conFgAcc1" presStyleIdx="1" presStyleCnt="2" custScaleX="100000" custScaleY="117712" custLinFactNeighborX="430" custLinFactNeighborY="-2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1534B-480D-4DBF-B413-764E2EA8075D}" type="presOf" srcId="{F7C9F9BE-DFDB-4F06-AD80-3055AF8C30B3}" destId="{0AD15EAB-2B94-452C-AA1D-ECC0C9307E5B}" srcOrd="1" destOrd="0" presId="urn:microsoft.com/office/officeart/2005/8/layout/list1"/>
    <dgm:cxn modelId="{98F1F6EC-C587-458C-99EF-1028FF217E32}" type="presOf" srcId="{9F5A0E42-A314-41DE-A4C5-DDFC0F02F99E}" destId="{64563222-E481-47A7-B5DE-431736E1269C}" srcOrd="0" destOrd="0" presId="urn:microsoft.com/office/officeart/2005/8/layout/list1"/>
    <dgm:cxn modelId="{B77FE1D9-3512-4B59-9289-F8EEEA35C5D2}" type="presOf" srcId="{F7C9F9BE-DFDB-4F06-AD80-3055AF8C30B3}" destId="{F0232840-A7B6-4AE6-B3A4-8EDF501C5B3C}" srcOrd="0" destOrd="0" presId="urn:microsoft.com/office/officeart/2005/8/layout/list1"/>
    <dgm:cxn modelId="{22F6997C-ABDC-4D1C-9454-A7B839CA364E}" type="presOf" srcId="{7EF8911C-2FD9-45CF-AA6D-C05C1C8E8DCD}" destId="{706581FC-0459-481C-B423-21A697C7EF2A}" srcOrd="0" destOrd="0" presId="urn:microsoft.com/office/officeart/2005/8/layout/list1"/>
    <dgm:cxn modelId="{71EAF09B-EBD4-4170-A1D7-DD4CA906392A}" srcId="{FCEF0EEE-406C-4430-896A-7CE2A638A079}" destId="{9F5A0E42-A314-41DE-A4C5-DDFC0F02F99E}" srcOrd="0" destOrd="0" parTransId="{C5942A7B-7828-4CD1-9019-C79E562714A5}" sibTransId="{79B9F4BD-E95E-4098-9514-BFE1400B2F5C}"/>
    <dgm:cxn modelId="{37435156-D4E1-4A70-92E6-D6906144BB79}" type="presOf" srcId="{FCEF0EEE-406C-4430-896A-7CE2A638A079}" destId="{565592E5-9CD4-4966-9156-A5E7F3F91EBB}" srcOrd="0" destOrd="0" presId="urn:microsoft.com/office/officeart/2005/8/layout/list1"/>
    <dgm:cxn modelId="{C6E0CE84-448C-491F-9CA3-77BFEB058528}" srcId="{FCEF0EEE-406C-4430-896A-7CE2A638A079}" destId="{F7C9F9BE-DFDB-4F06-AD80-3055AF8C30B3}" srcOrd="1" destOrd="0" parTransId="{CA7C75AA-1171-42DF-A524-13A38E53071A}" sibTransId="{477D5445-E881-445D-B981-282988206885}"/>
    <dgm:cxn modelId="{37D6B032-FEC1-4A77-B73F-D60772AB3090}" type="presOf" srcId="{9F5A0E42-A314-41DE-A4C5-DDFC0F02F99E}" destId="{8DBFDE93-902D-4AF6-AA21-EE0C37B0DE2F}" srcOrd="1" destOrd="0" presId="urn:microsoft.com/office/officeart/2005/8/layout/list1"/>
    <dgm:cxn modelId="{9206A9EE-098B-4D0C-B27F-8836B5CE68A6}" srcId="{F7C9F9BE-DFDB-4F06-AD80-3055AF8C30B3}" destId="{7EF8911C-2FD9-45CF-AA6D-C05C1C8E8DCD}" srcOrd="0" destOrd="0" parTransId="{A506EEA4-AD1A-4F1F-9201-BD5773934CE5}" sibTransId="{76ABA7CD-4BE7-4D4E-AFF9-800C42CA90EB}"/>
    <dgm:cxn modelId="{4D9003C8-358E-4FB2-B9A2-F8DD0ECA1577}" type="presParOf" srcId="{565592E5-9CD4-4966-9156-A5E7F3F91EBB}" destId="{A51270CA-9DD0-4919-9676-8FD4AF2C3606}" srcOrd="0" destOrd="0" presId="urn:microsoft.com/office/officeart/2005/8/layout/list1"/>
    <dgm:cxn modelId="{BD0B7102-76F2-45C6-B28F-618EE304CF69}" type="presParOf" srcId="{A51270CA-9DD0-4919-9676-8FD4AF2C3606}" destId="{64563222-E481-47A7-B5DE-431736E1269C}" srcOrd="0" destOrd="0" presId="urn:microsoft.com/office/officeart/2005/8/layout/list1"/>
    <dgm:cxn modelId="{3342391B-3185-438A-BDA2-11D35CE03958}" type="presParOf" srcId="{A51270CA-9DD0-4919-9676-8FD4AF2C3606}" destId="{8DBFDE93-902D-4AF6-AA21-EE0C37B0DE2F}" srcOrd="1" destOrd="0" presId="urn:microsoft.com/office/officeart/2005/8/layout/list1"/>
    <dgm:cxn modelId="{D15B6187-9BBE-471D-9ADF-A113B741D6D6}" type="presParOf" srcId="{565592E5-9CD4-4966-9156-A5E7F3F91EBB}" destId="{1B27A259-D5C0-4FCB-9564-E73898847944}" srcOrd="1" destOrd="0" presId="urn:microsoft.com/office/officeart/2005/8/layout/list1"/>
    <dgm:cxn modelId="{B02B57FD-35D0-4D61-9E72-41ABE5DF12D9}" type="presParOf" srcId="{565592E5-9CD4-4966-9156-A5E7F3F91EBB}" destId="{4DAEE31C-59B7-45BF-A204-3F21B545D9F1}" srcOrd="2" destOrd="0" presId="urn:microsoft.com/office/officeart/2005/8/layout/list1"/>
    <dgm:cxn modelId="{54817AC4-5DC8-4DDF-A366-6D79E23B5678}" type="presParOf" srcId="{565592E5-9CD4-4966-9156-A5E7F3F91EBB}" destId="{D92F7E67-FE6E-46B2-8A12-971C2E13B01C}" srcOrd="3" destOrd="0" presId="urn:microsoft.com/office/officeart/2005/8/layout/list1"/>
    <dgm:cxn modelId="{0A796EEE-32CE-4F60-B1F6-111A6A0BB0C8}" type="presParOf" srcId="{565592E5-9CD4-4966-9156-A5E7F3F91EBB}" destId="{7CF7C159-88B5-4914-9D48-7C17849C115A}" srcOrd="4" destOrd="0" presId="urn:microsoft.com/office/officeart/2005/8/layout/list1"/>
    <dgm:cxn modelId="{C41A8F18-3089-479F-A120-A161A6FD5F38}" type="presParOf" srcId="{7CF7C159-88B5-4914-9D48-7C17849C115A}" destId="{F0232840-A7B6-4AE6-B3A4-8EDF501C5B3C}" srcOrd="0" destOrd="0" presId="urn:microsoft.com/office/officeart/2005/8/layout/list1"/>
    <dgm:cxn modelId="{8145666D-E74A-4A3F-AB53-04B1A2726D63}" type="presParOf" srcId="{7CF7C159-88B5-4914-9D48-7C17849C115A}" destId="{0AD15EAB-2B94-452C-AA1D-ECC0C9307E5B}" srcOrd="1" destOrd="0" presId="urn:microsoft.com/office/officeart/2005/8/layout/list1"/>
    <dgm:cxn modelId="{05A6D5F7-4888-4254-8376-0606007EE8D7}" type="presParOf" srcId="{565592E5-9CD4-4966-9156-A5E7F3F91EBB}" destId="{D3B8DD02-3467-43C1-B988-3B3818EC7173}" srcOrd="5" destOrd="0" presId="urn:microsoft.com/office/officeart/2005/8/layout/list1"/>
    <dgm:cxn modelId="{8BD243AB-370B-4C22-8D88-373CF701A1E6}" type="presParOf" srcId="{565592E5-9CD4-4966-9156-A5E7F3F91EBB}" destId="{706581FC-0459-481C-B423-21A697C7EF2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BBE42-8BDA-4696-8AF8-2FE9D5215E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48B1D7C-9B8B-4C8A-BFDF-9EBEF685CC7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заключенных браков за </a:t>
          </a:r>
          <a:r>
            <a:rPr lang="en-US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</a:t>
          </a:r>
        </a:p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ru-RU" sz="1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AEE37-07D5-4A0C-91BC-D32B6428CD26}" type="parTrans" cxnId="{B2B6F19A-113B-4E8F-BABF-BFA139FCD671}">
      <dgm:prSet/>
      <dgm:spPr/>
      <dgm:t>
        <a:bodyPr/>
        <a:lstStyle/>
        <a:p>
          <a:endParaRPr lang="ru-RU"/>
        </a:p>
      </dgm:t>
    </dgm:pt>
    <dgm:pt modelId="{85A18572-85B2-424D-BBE9-35F3901A705E}" type="sibTrans" cxnId="{B2B6F19A-113B-4E8F-BABF-BFA139FCD671}">
      <dgm:prSet/>
      <dgm:spPr/>
      <dgm:t>
        <a:bodyPr/>
        <a:lstStyle/>
        <a:p>
          <a:endParaRPr lang="ru-RU"/>
        </a:p>
      </dgm:t>
    </dgm:pt>
    <dgm:pt modelId="{10C66F17-3CF1-4C82-8685-3FE101A7333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оформленных разводов за </a:t>
          </a:r>
          <a:r>
            <a:rPr lang="en-US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квартал 2015 года</a:t>
          </a:r>
        </a:p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82  </a:t>
          </a:r>
          <a:endParaRPr lang="ru-RU" sz="1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AE80E-0E5B-4259-B7C1-EBD5F355C220}" type="parTrans" cxnId="{B874E79B-47C6-4A63-A921-77468BA1CE8F}">
      <dgm:prSet/>
      <dgm:spPr/>
      <dgm:t>
        <a:bodyPr/>
        <a:lstStyle/>
        <a:p>
          <a:endParaRPr lang="ru-RU"/>
        </a:p>
      </dgm:t>
    </dgm:pt>
    <dgm:pt modelId="{2144CBF1-8A3B-46AC-A02B-466EA430D114}" type="sibTrans" cxnId="{B874E79B-47C6-4A63-A921-77468BA1CE8F}">
      <dgm:prSet/>
      <dgm:spPr/>
      <dgm:t>
        <a:bodyPr/>
        <a:lstStyle/>
        <a:p>
          <a:endParaRPr lang="ru-RU"/>
        </a:p>
      </dgm:t>
    </dgm:pt>
    <dgm:pt modelId="{B4D17E78-CDE5-4F14-867B-544DCF76FCA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разводов на 100 заключённых браков</a:t>
          </a:r>
        </a:p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en-US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</a:t>
          </a:r>
        </a:p>
        <a:p>
          <a:r>
            <a:rPr lang="ru-RU" sz="1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79</a:t>
          </a:r>
          <a:endParaRPr lang="ru-RU" sz="12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A9773-721C-42AE-BA4C-E7833F108431}" type="sibTrans" cxnId="{5EBB1450-8EE2-40F3-B510-BB8D9FAB06C2}">
      <dgm:prSet/>
      <dgm:spPr/>
      <dgm:t>
        <a:bodyPr/>
        <a:lstStyle/>
        <a:p>
          <a:endParaRPr lang="ru-RU"/>
        </a:p>
      </dgm:t>
    </dgm:pt>
    <dgm:pt modelId="{A73104EA-D9BC-4D6B-8FED-69B68EE18241}" type="parTrans" cxnId="{5EBB1450-8EE2-40F3-B510-BB8D9FAB06C2}">
      <dgm:prSet/>
      <dgm:spPr/>
      <dgm:t>
        <a:bodyPr/>
        <a:lstStyle/>
        <a:p>
          <a:endParaRPr lang="ru-RU"/>
        </a:p>
      </dgm:t>
    </dgm:pt>
    <dgm:pt modelId="{20A0C545-E2D8-4532-9D89-1113D5001E56}" type="pres">
      <dgm:prSet presAssocID="{46CBBE42-8BDA-4696-8AF8-2FE9D5215E78}" presName="linearFlow" presStyleCnt="0">
        <dgm:presLayoutVars>
          <dgm:dir/>
          <dgm:resizeHandles val="exact"/>
        </dgm:presLayoutVars>
      </dgm:prSet>
      <dgm:spPr/>
    </dgm:pt>
    <dgm:pt modelId="{A28F0E80-D767-4784-B6F0-6538C116898A}" type="pres">
      <dgm:prSet presAssocID="{D48B1D7C-9B8B-4C8A-BFDF-9EBEF685CC7A}" presName="composite" presStyleCnt="0"/>
      <dgm:spPr/>
    </dgm:pt>
    <dgm:pt modelId="{8BE1C3B3-F9F7-4385-A561-922B4E9BFA7A}" type="pres">
      <dgm:prSet presAssocID="{D48B1D7C-9B8B-4C8A-BFDF-9EBEF685CC7A}" presName="imgShp" presStyleLbl="fgImgPlace1" presStyleIdx="0" presStyleCnt="3" custLinFactNeighborX="-73728" custLinFactNeighborY="-46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9F27F547-482F-4765-9310-D3AB508DA29A}" type="pres">
      <dgm:prSet presAssocID="{D48B1D7C-9B8B-4C8A-BFDF-9EBEF685CC7A}" presName="txShp" presStyleLbl="node1" presStyleIdx="0" presStyleCnt="3" custScaleX="150376" custLinFactNeighborX="-2137" custLinFactNeighborY="1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887EB-0C2F-4CE5-9E56-608161C1F074}" type="pres">
      <dgm:prSet presAssocID="{85A18572-85B2-424D-BBE9-35F3901A705E}" presName="spacing" presStyleCnt="0"/>
      <dgm:spPr/>
    </dgm:pt>
    <dgm:pt modelId="{286D7E6D-EBC5-49BA-AF72-888C24D78885}" type="pres">
      <dgm:prSet presAssocID="{10C66F17-3CF1-4C82-8685-3FE101A7333A}" presName="composite" presStyleCnt="0"/>
      <dgm:spPr/>
    </dgm:pt>
    <dgm:pt modelId="{F31CCC37-8F06-4476-BCAC-8EEFA422C699}" type="pres">
      <dgm:prSet presAssocID="{10C66F17-3CF1-4C82-8685-3FE101A7333A}" presName="imgShp" presStyleLbl="fgImgPlace1" presStyleIdx="1" presStyleCnt="3" custLinFactNeighborX="-73728" custLinFactNeighborY="-213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427E4F7-8FF8-4248-978D-0597C8C7C021}" type="pres">
      <dgm:prSet presAssocID="{10C66F17-3CF1-4C82-8685-3FE101A7333A}" presName="txShp" presStyleLbl="node1" presStyleIdx="1" presStyleCnt="3" custScaleX="150376" custLinFactNeighborX="0" custLinFactNeighborY="-6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66401-18CA-4374-A1DA-F6076D5EB6CA}" type="pres">
      <dgm:prSet presAssocID="{2144CBF1-8A3B-46AC-A02B-466EA430D114}" presName="spacing" presStyleCnt="0"/>
      <dgm:spPr/>
    </dgm:pt>
    <dgm:pt modelId="{AB670382-F052-4738-9E9A-EE7851D1E515}" type="pres">
      <dgm:prSet presAssocID="{B4D17E78-CDE5-4F14-867B-544DCF76FCA0}" presName="composite" presStyleCnt="0"/>
      <dgm:spPr/>
    </dgm:pt>
    <dgm:pt modelId="{E779B800-7C09-43A1-A8E9-2625004C5458}" type="pres">
      <dgm:prSet presAssocID="{B4D17E78-CDE5-4F14-867B-544DCF76FCA0}" presName="imgShp" presStyleLbl="fgImgPlace1" presStyleIdx="2" presStyleCnt="3" custScaleX="116591" custLinFactNeighborX="-52493" custLinFactNeighborY="-39085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</dgm:pt>
    <dgm:pt modelId="{FD991292-0D50-477E-A29D-85AF5E7D4631}" type="pres">
      <dgm:prSet presAssocID="{B4D17E78-CDE5-4F14-867B-544DCF76FCA0}" presName="txShp" presStyleLbl="node1" presStyleIdx="2" presStyleCnt="3" custScaleX="150376" custScaleY="137489" custLinFactNeighborX="865" custLinFactNeighborY="-41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275E7-60F3-4540-829D-7189F85093F4}" type="presOf" srcId="{46CBBE42-8BDA-4696-8AF8-2FE9D5215E78}" destId="{20A0C545-E2D8-4532-9D89-1113D5001E56}" srcOrd="0" destOrd="0" presId="urn:microsoft.com/office/officeart/2005/8/layout/vList3"/>
    <dgm:cxn modelId="{CB29315F-4B05-4423-BB8E-9BD2BB4C28A3}" type="presOf" srcId="{10C66F17-3CF1-4C82-8685-3FE101A7333A}" destId="{7427E4F7-8FF8-4248-978D-0597C8C7C021}" srcOrd="0" destOrd="0" presId="urn:microsoft.com/office/officeart/2005/8/layout/vList3"/>
    <dgm:cxn modelId="{5EBB1450-8EE2-40F3-B510-BB8D9FAB06C2}" srcId="{46CBBE42-8BDA-4696-8AF8-2FE9D5215E78}" destId="{B4D17E78-CDE5-4F14-867B-544DCF76FCA0}" srcOrd="2" destOrd="0" parTransId="{A73104EA-D9BC-4D6B-8FED-69B68EE18241}" sibTransId="{EB7A9773-721C-42AE-BA4C-E7833F108431}"/>
    <dgm:cxn modelId="{B2B6F19A-113B-4E8F-BABF-BFA139FCD671}" srcId="{46CBBE42-8BDA-4696-8AF8-2FE9D5215E78}" destId="{D48B1D7C-9B8B-4C8A-BFDF-9EBEF685CC7A}" srcOrd="0" destOrd="0" parTransId="{A1BAEE37-07D5-4A0C-91BC-D32B6428CD26}" sibTransId="{85A18572-85B2-424D-BBE9-35F3901A705E}"/>
    <dgm:cxn modelId="{B874E79B-47C6-4A63-A921-77468BA1CE8F}" srcId="{46CBBE42-8BDA-4696-8AF8-2FE9D5215E78}" destId="{10C66F17-3CF1-4C82-8685-3FE101A7333A}" srcOrd="1" destOrd="0" parTransId="{CB1AE80E-0E5B-4259-B7C1-EBD5F355C220}" sibTransId="{2144CBF1-8A3B-46AC-A02B-466EA430D114}"/>
    <dgm:cxn modelId="{DDCA3AEE-573B-4907-BA5F-9D33D5F5DF8F}" type="presOf" srcId="{D48B1D7C-9B8B-4C8A-BFDF-9EBEF685CC7A}" destId="{9F27F547-482F-4765-9310-D3AB508DA29A}" srcOrd="0" destOrd="0" presId="urn:microsoft.com/office/officeart/2005/8/layout/vList3"/>
    <dgm:cxn modelId="{8B354475-A367-43C7-A0EC-B49812B13186}" type="presOf" srcId="{B4D17E78-CDE5-4F14-867B-544DCF76FCA0}" destId="{FD991292-0D50-477E-A29D-85AF5E7D4631}" srcOrd="0" destOrd="0" presId="urn:microsoft.com/office/officeart/2005/8/layout/vList3"/>
    <dgm:cxn modelId="{08BDC1C8-A5E8-4EB8-8ECB-AC8EF9862C5D}" type="presParOf" srcId="{20A0C545-E2D8-4532-9D89-1113D5001E56}" destId="{A28F0E80-D767-4784-B6F0-6538C116898A}" srcOrd="0" destOrd="0" presId="urn:microsoft.com/office/officeart/2005/8/layout/vList3"/>
    <dgm:cxn modelId="{3E351FB8-9C54-4E98-BACC-F78A0C633498}" type="presParOf" srcId="{A28F0E80-D767-4784-B6F0-6538C116898A}" destId="{8BE1C3B3-F9F7-4385-A561-922B4E9BFA7A}" srcOrd="0" destOrd="0" presId="urn:microsoft.com/office/officeart/2005/8/layout/vList3"/>
    <dgm:cxn modelId="{CA5637D5-7296-4E5C-9333-DE8228CFEFD9}" type="presParOf" srcId="{A28F0E80-D767-4784-B6F0-6538C116898A}" destId="{9F27F547-482F-4765-9310-D3AB508DA29A}" srcOrd="1" destOrd="0" presId="urn:microsoft.com/office/officeart/2005/8/layout/vList3"/>
    <dgm:cxn modelId="{EF27FE69-F752-4684-8E54-D92CAD7227FE}" type="presParOf" srcId="{20A0C545-E2D8-4532-9D89-1113D5001E56}" destId="{C34887EB-0C2F-4CE5-9E56-608161C1F074}" srcOrd="1" destOrd="0" presId="urn:microsoft.com/office/officeart/2005/8/layout/vList3"/>
    <dgm:cxn modelId="{66F0AF63-259B-4E18-8359-6987A8CCA171}" type="presParOf" srcId="{20A0C545-E2D8-4532-9D89-1113D5001E56}" destId="{286D7E6D-EBC5-49BA-AF72-888C24D78885}" srcOrd="2" destOrd="0" presId="urn:microsoft.com/office/officeart/2005/8/layout/vList3"/>
    <dgm:cxn modelId="{72E649B4-3149-44E4-8309-984AF7E6FAE8}" type="presParOf" srcId="{286D7E6D-EBC5-49BA-AF72-888C24D78885}" destId="{F31CCC37-8F06-4476-BCAC-8EEFA422C699}" srcOrd="0" destOrd="0" presId="urn:microsoft.com/office/officeart/2005/8/layout/vList3"/>
    <dgm:cxn modelId="{406DD18C-D175-4312-B611-9D61F41CDD93}" type="presParOf" srcId="{286D7E6D-EBC5-49BA-AF72-888C24D78885}" destId="{7427E4F7-8FF8-4248-978D-0597C8C7C021}" srcOrd="1" destOrd="0" presId="urn:microsoft.com/office/officeart/2005/8/layout/vList3"/>
    <dgm:cxn modelId="{7B41591F-7483-4872-B7F9-43CC6A73569C}" type="presParOf" srcId="{20A0C545-E2D8-4532-9D89-1113D5001E56}" destId="{44766401-18CA-4374-A1DA-F6076D5EB6CA}" srcOrd="3" destOrd="0" presId="urn:microsoft.com/office/officeart/2005/8/layout/vList3"/>
    <dgm:cxn modelId="{AEDAA0E8-93F7-4B27-A80B-C0A0EA48D64C}" type="presParOf" srcId="{20A0C545-E2D8-4532-9D89-1113D5001E56}" destId="{AB670382-F052-4738-9E9A-EE7851D1E515}" srcOrd="4" destOrd="0" presId="urn:microsoft.com/office/officeart/2005/8/layout/vList3"/>
    <dgm:cxn modelId="{6AA3FF0A-3BF8-43F0-9E4D-DEF9A83A7478}" type="presParOf" srcId="{AB670382-F052-4738-9E9A-EE7851D1E515}" destId="{E779B800-7C09-43A1-A8E9-2625004C5458}" srcOrd="0" destOrd="0" presId="urn:microsoft.com/office/officeart/2005/8/layout/vList3"/>
    <dgm:cxn modelId="{4B9F759A-2C6C-48BB-8EE1-017501663D21}" type="presParOf" srcId="{AB670382-F052-4738-9E9A-EE7851D1E515}" destId="{FD991292-0D50-477E-A29D-85AF5E7D463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82257-9FD2-4743-BF86-61946416870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FC0AD-3026-4F37-B564-BA25940B8CA1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Всего отгружено </a:t>
          </a:r>
          <a:r>
            <a:rPr lang="ru-RU" sz="1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ПРОМЫШЛЕННОЙ ПРОДУКЦИИ,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18DAC-95F9-47C6-BEC0-C7B6DC31CBB7}" type="parTrans" cxnId="{6884BC17-5796-43A7-B35A-898166294701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BAD23-68D3-4932-BA80-6D489D97E7A1}" type="sibTrans" cxnId="{6884BC17-5796-43A7-B35A-898166294701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D091E-D5F0-4F9F-ABC5-B7816AFB8493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8957,0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C4746-324B-4EF8-B1CE-23CCA1A25CE6}" type="parTrans" cxnId="{3FEC8966-6F99-4152-ABAF-B97DA2FD6E1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D0422-9C54-4ED2-AB47-7F74EBFEC58F}" type="sibTrans" cxnId="{3FEC8966-6F99-4152-ABAF-B97DA2FD6E1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3DFA9-ED9B-4D37-A188-88852A12B6D2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93B846-1F7C-443F-86DC-5B54F0C9C48F}" type="parTrans" cxnId="{ED2ED1C6-C638-4746-B4E8-148553EF5B7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43971-B30F-4722-8D0A-94011CBC3720}" type="sibTrans" cxnId="{ED2ED1C6-C638-4746-B4E8-148553EF5B7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3D00A-E1DB-442F-BC12-32DD448F60E1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5187,6  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A8631-F594-431A-B890-32D61A59B9CE}" type="parTrans" cxnId="{97C2FC8D-5A90-4F00-971C-DE218F84CFC7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EB69F-8B89-4B07-94A4-22BEF5C2444C}" type="sibTrans" cxnId="{97C2FC8D-5A90-4F00-971C-DE218F84CFC7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CC116-095C-4A93-980F-DA6D2E57DF98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 а  4802,9  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D97CA-20AB-4BD9-908D-55A112B20ECF}" type="parTrans" cxnId="{54126E74-DF57-4E86-A963-8DE20C39D09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4D591-B3D4-4E91-902D-0136092304DD}" type="sibTrans" cxnId="{54126E74-DF57-4E86-A963-8DE20C39D09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07A4E-B3C0-4757-846B-1295B908A630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1374E-4F0C-428C-872D-0AA2BEF00298}" type="parTrans" cxnId="{60E8A5AE-AB04-481D-9010-2A81CDD8F4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BF6C0-EE52-47A2-AEF8-F37379BB6A79}" type="sibTrans" cxnId="{60E8A5AE-AB04-481D-9010-2A81CDD8F4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A3998-F6E9-49E6-8EE6-BED4B9058B68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356,1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64F85-CEE2-44C9-8054-77DF8F6A3201}" type="parTrans" cxnId="{D5B1420D-1ECA-497A-99B5-4632332F6793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0ADA5B-2E0D-4520-BCEE-4A66D0AFF431}" type="sibTrans" cxnId="{D5B1420D-1ECA-497A-99B5-4632332F6793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300E9-FEAA-4E29-96E9-A80E102F6C53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 а 334,7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FA40C-520C-4BD6-BA36-614791FDDFAD}" type="parTrans" cxnId="{CCBE56D9-45FA-4E10-8ADD-13D6ACEEE37B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97451-AE09-45F0-A0CD-555580F66E6A}" type="sibTrans" cxnId="{CCBE56D9-45FA-4E10-8ADD-13D6ACEEE37B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66C4F-1FDF-4367-818F-DE9397445A3A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Прочие виды экономической деятельности, 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29273-2780-4EA5-BD64-00029DE84113}" type="parTrans" cxnId="{1C92A158-0F7F-44FF-A174-9AF719D029A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5C333-EF49-4ECE-B369-F3AAD1123FFF}" type="sibTrans" cxnId="{1C92A158-0F7F-44FF-A174-9AF719D029A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B22CA-DE85-40EC-89B2-6BB1285EFCDB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2694,3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3997C-CA52-45B4-BF9C-13D3A3CB6ADA}" type="parTrans" cxnId="{827C4196-C176-4F5A-AE6B-81BB53ABB606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48E3D-7FB3-47B0-B275-B992BD56BCAD}" type="sibTrans" cxnId="{827C4196-C176-4F5A-AE6B-81BB53ABB606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B4162-F462-4D1C-B92E-F6914052258B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2598,3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6A47D-EBD1-419C-875B-FF72D2648F15}" type="parTrans" cxnId="{55E8197F-BF67-45CE-AFC0-857FEF4C4998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D4F95-42AD-4EEC-93FF-DE596152E1D8}" type="sibTrans" cxnId="{55E8197F-BF67-45CE-AFC0-857FEF4C4998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7D496-D6BB-4E44-9441-2296AC7BAD5F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распределение электроэнергии, газа и воды</a:t>
          </a:r>
          <a:r>
            <a:rPr lang="ru-RU" sz="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млн. рублей</a:t>
          </a:r>
          <a:endParaRPr lang="ru-RU" sz="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03D67-3C71-4DFC-8654-3EFE6E3FFC5D}" type="parTrans" cxnId="{7F90F167-78C9-456A-9DEB-0EC095B9D70D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2D66D-2FB8-458F-9DEC-C4642163AF90}" type="sibTrans" cxnId="{7F90F167-78C9-456A-9DEB-0EC095B9D70D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C4F91-272F-4FFC-9DB2-498E95A73F37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719,0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B4B13-59FB-4112-8923-355EE16C0D10}" type="parTrans" cxnId="{53A40056-DE42-49B6-AA7C-AD3638D62DB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6CF7A-D3CE-4E52-B7DB-D4FC6856B6C7}" type="sibTrans" cxnId="{53A40056-DE42-49B6-AA7C-AD3638D62DB9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470B8-E689-4EA8-AD39-1A87BAC41462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821,3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0CDAB-10AB-4F4B-AA99-D321ADFA9F5C}" type="parTrans" cxnId="{56D0D18A-3943-4D07-BC1E-3763D4DF11E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1946C-60B7-473A-B85B-FF5B8995DD10}" type="sibTrans" cxnId="{56D0D18A-3943-4D07-BC1E-3763D4DF11E5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5FA19-668A-4467-911D-F6E6A3C4301D}">
      <dgm:prSet phldrT="[Текст]" custT="1"/>
      <dgm:spPr>
        <a:solidFill>
          <a:srgbClr val="33CCCC"/>
        </a:solidFill>
      </dgm:spPr>
      <dgm:t>
        <a:bodyPr/>
        <a:lstStyle/>
        <a:p>
          <a:r>
            <a:rPr lang="ru-RU" sz="1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 8557,2   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059DC-D238-4292-81E2-6C498755FC31}" type="sibTrans" cxnId="{CC677CDA-2929-4456-95BA-7F90129A63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8D5773-6DC0-4584-B00B-B1EAD9F5C770}" type="parTrans" cxnId="{CC677CDA-2929-4456-95BA-7F90129A6332}">
      <dgm:prSet/>
      <dgm:spPr/>
      <dgm:t>
        <a:bodyPr/>
        <a:lstStyle/>
        <a:p>
          <a:endParaRPr lang="ru-RU" sz="1200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4C33D-D872-40CD-AF47-DA33F89F5923}" type="pres">
      <dgm:prSet presAssocID="{E2D82257-9FD2-4743-BF86-6194641687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F5E3F-9F27-4B24-B916-67B67B64F284}" type="pres">
      <dgm:prSet presAssocID="{EB7FC0AD-3026-4F37-B564-BA25940B8CA1}" presName="comp" presStyleCnt="0"/>
      <dgm:spPr/>
    </dgm:pt>
    <dgm:pt modelId="{2802B3C9-D2BA-4068-8DE4-F31426034CDB}" type="pres">
      <dgm:prSet presAssocID="{EB7FC0AD-3026-4F37-B564-BA25940B8CA1}" presName="box" presStyleLbl="node1" presStyleIdx="0" presStyleCnt="5" custScaleY="35631" custLinFactNeighborX="-72" custLinFactNeighborY="22993"/>
      <dgm:spPr/>
      <dgm:t>
        <a:bodyPr/>
        <a:lstStyle/>
        <a:p>
          <a:endParaRPr lang="ru-RU"/>
        </a:p>
      </dgm:t>
    </dgm:pt>
    <dgm:pt modelId="{CC6FA2B8-25CA-4DD5-BAF0-E1AAE1035D63}" type="pres">
      <dgm:prSet presAssocID="{EB7FC0AD-3026-4F37-B564-BA25940B8CA1}" presName="img" presStyleLbl="fgImgPlace1" presStyleIdx="0" presStyleCnt="5" custAng="10800000" custFlipVert="1" custScaleX="79982" custScaleY="45415" custLinFactNeighborX="-40103" custLinFactNeighborY="29634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600000" scaled="0"/>
        </a:gradFill>
      </dgm:spPr>
    </dgm:pt>
    <dgm:pt modelId="{189C5783-CA35-439C-B77E-BB0554C7F71D}" type="pres">
      <dgm:prSet presAssocID="{EB7FC0AD-3026-4F37-B564-BA25940B8CA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82333-44BB-4C78-858D-9C016CCFBDD4}" type="pres">
      <dgm:prSet presAssocID="{739BAD23-68D3-4932-BA80-6D489D97E7A1}" presName="spacer" presStyleCnt="0"/>
      <dgm:spPr/>
    </dgm:pt>
    <dgm:pt modelId="{716B974D-AEA0-43FF-A482-DAF96D0132D0}" type="pres">
      <dgm:prSet presAssocID="{AF13DFA9-ED9B-4D37-A188-88852A12B6D2}" presName="comp" presStyleCnt="0"/>
      <dgm:spPr/>
    </dgm:pt>
    <dgm:pt modelId="{A8266396-DA06-4EA3-AE2C-746AFFA55DC9}" type="pres">
      <dgm:prSet presAssocID="{AF13DFA9-ED9B-4D37-A188-88852A12B6D2}" presName="box" presStyleLbl="node1" presStyleIdx="1" presStyleCnt="5" custScaleY="39161" custLinFactNeighborX="753" custLinFactNeighborY="19181"/>
      <dgm:spPr/>
      <dgm:t>
        <a:bodyPr/>
        <a:lstStyle/>
        <a:p>
          <a:endParaRPr lang="ru-RU"/>
        </a:p>
      </dgm:t>
    </dgm:pt>
    <dgm:pt modelId="{04DD6571-AB14-41AA-98B1-FA2D310D830C}" type="pres">
      <dgm:prSet presAssocID="{AF13DFA9-ED9B-4D37-A188-88852A12B6D2}" presName="img" presStyleLbl="fgImgPlace1" presStyleIdx="1" presStyleCnt="5" custScaleX="87315" custScaleY="47895" custLinFactNeighborX="-27112" custLinFactNeighborY="205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0B2A85ED-4FF7-4066-8B16-C373FBB71BB2}" type="pres">
      <dgm:prSet presAssocID="{AF13DFA9-ED9B-4D37-A188-88852A12B6D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32F96-B625-48FB-ACA3-9DEA9AF18A5F}" type="pres">
      <dgm:prSet presAssocID="{C6043971-B30F-4722-8D0A-94011CBC3720}" presName="spacer" presStyleCnt="0"/>
      <dgm:spPr/>
    </dgm:pt>
    <dgm:pt modelId="{3DAC133A-FFA8-40F4-8AAF-FF6A490EE433}" type="pres">
      <dgm:prSet presAssocID="{8F307A4E-B3C0-4757-846B-1295B908A630}" presName="comp" presStyleCnt="0"/>
      <dgm:spPr/>
    </dgm:pt>
    <dgm:pt modelId="{9F736712-80F7-48FC-9EA5-1217686767B5}" type="pres">
      <dgm:prSet presAssocID="{8F307A4E-B3C0-4757-846B-1295B908A630}" presName="box" presStyleLbl="node1" presStyleIdx="2" presStyleCnt="5" custScaleY="37578" custLinFactNeighborY="11918"/>
      <dgm:spPr/>
      <dgm:t>
        <a:bodyPr/>
        <a:lstStyle/>
        <a:p>
          <a:endParaRPr lang="ru-RU"/>
        </a:p>
      </dgm:t>
    </dgm:pt>
    <dgm:pt modelId="{D604147F-DB84-4B6D-B86E-B8E4098527DD}" type="pres">
      <dgm:prSet presAssocID="{8F307A4E-B3C0-4757-846B-1295B908A630}" presName="img" presStyleLbl="fgImgPlace1" presStyleIdx="2" presStyleCnt="5" custScaleX="87314" custScaleY="45006" custLinFactNeighborX="-25396" custLinFactNeighborY="140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14CD2FF3-219B-4B9C-ABCA-7A545920FA64}" type="pres">
      <dgm:prSet presAssocID="{8F307A4E-B3C0-4757-846B-1295B908A63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27BD4-A062-49FA-AECA-442AEB962638}" type="pres">
      <dgm:prSet presAssocID="{1ADBF6C0-EE52-47A2-AEF8-F37379BB6A79}" presName="spacer" presStyleCnt="0"/>
      <dgm:spPr/>
    </dgm:pt>
    <dgm:pt modelId="{94857902-8ABA-4AB3-9739-3CB823BB14EB}" type="pres">
      <dgm:prSet presAssocID="{E077D496-D6BB-4E44-9441-2296AC7BAD5F}" presName="comp" presStyleCnt="0"/>
      <dgm:spPr/>
    </dgm:pt>
    <dgm:pt modelId="{8500903B-ADEF-4D3E-815B-C85311C48FCE}" type="pres">
      <dgm:prSet presAssocID="{E077D496-D6BB-4E44-9441-2296AC7BAD5F}" presName="box" presStyleLbl="node1" presStyleIdx="3" presStyleCnt="5" custScaleY="35880" custLinFactNeighborY="4055"/>
      <dgm:spPr/>
      <dgm:t>
        <a:bodyPr/>
        <a:lstStyle/>
        <a:p>
          <a:endParaRPr lang="ru-RU"/>
        </a:p>
      </dgm:t>
    </dgm:pt>
    <dgm:pt modelId="{E5ABB2E1-C374-4CFD-B8CD-7A8708FAB20D}" type="pres">
      <dgm:prSet presAssocID="{E077D496-D6BB-4E44-9441-2296AC7BAD5F}" presName="img" presStyleLbl="fgImgPlace1" presStyleIdx="3" presStyleCnt="5" custScaleX="85299" custScaleY="44967" custLinFactNeighborX="-27238" custLinFactNeighborY="33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ru-RU"/>
        </a:p>
      </dgm:t>
    </dgm:pt>
    <dgm:pt modelId="{153F8382-3860-43CB-BAFB-ADF3970D71AA}" type="pres">
      <dgm:prSet presAssocID="{E077D496-D6BB-4E44-9441-2296AC7BAD5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DE454-3AB9-42F0-8DCB-4172760A2380}" type="pres">
      <dgm:prSet presAssocID="{7BF2D66D-2FB8-458F-9DEC-C4642163AF90}" presName="spacer" presStyleCnt="0"/>
      <dgm:spPr/>
    </dgm:pt>
    <dgm:pt modelId="{4042386F-5229-4B82-A186-D3C053821D96}" type="pres">
      <dgm:prSet presAssocID="{F8666C4F-1FDF-4367-818F-DE9397445A3A}" presName="comp" presStyleCnt="0"/>
      <dgm:spPr/>
    </dgm:pt>
    <dgm:pt modelId="{73DCF1F9-6DDB-4D09-A708-A79CC6B12334}" type="pres">
      <dgm:prSet presAssocID="{F8666C4F-1FDF-4367-818F-DE9397445A3A}" presName="box" presStyleLbl="node1" presStyleIdx="4" presStyleCnt="5" custScaleY="36869" custLinFactNeighborX="753" custLinFactNeighborY="-8011"/>
      <dgm:spPr/>
      <dgm:t>
        <a:bodyPr/>
        <a:lstStyle/>
        <a:p>
          <a:endParaRPr lang="ru-RU"/>
        </a:p>
      </dgm:t>
    </dgm:pt>
    <dgm:pt modelId="{8CE83293-C4B2-408E-9F96-5BD7EA021346}" type="pres">
      <dgm:prSet presAssocID="{F8666C4F-1FDF-4367-818F-DE9397445A3A}" presName="img" presStyleLbl="fgImgPlace1" presStyleIdx="4" presStyleCnt="5" custScaleX="86480" custScaleY="37569" custLinFactNeighborX="-24038" custLinFactNeighborY="-465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0C010F8C-AA29-46F8-B09E-E85F8DE2F6A0}" type="pres">
      <dgm:prSet presAssocID="{F8666C4F-1FDF-4367-818F-DE9397445A3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4BC17-5796-43A7-B35A-898166294701}" srcId="{E2D82257-9FD2-4743-BF86-61946416870E}" destId="{EB7FC0AD-3026-4F37-B564-BA25940B8CA1}" srcOrd="0" destOrd="0" parTransId="{1ED18DAC-95F9-47C6-BEC0-C7B6DC31CBB7}" sibTransId="{739BAD23-68D3-4932-BA80-6D489D97E7A1}"/>
    <dgm:cxn modelId="{879D2904-46E0-4788-AEF5-D0710F2897D3}" type="presOf" srcId="{F4E300E9-FEAA-4E29-96E9-A80E102F6C53}" destId="{9F736712-80F7-48FC-9EA5-1217686767B5}" srcOrd="0" destOrd="2" presId="urn:microsoft.com/office/officeart/2005/8/layout/vList4"/>
    <dgm:cxn modelId="{56D0D18A-3943-4D07-BC1E-3763D4DF11E5}" srcId="{E077D496-D6BB-4E44-9441-2296AC7BAD5F}" destId="{3B1470B8-E689-4EA8-AD39-1A87BAC41462}" srcOrd="1" destOrd="0" parTransId="{00A0CDAB-10AB-4F4B-AA99-D321ADFA9F5C}" sibTransId="{80D1946C-60B7-473A-B85B-FF5B8995DD10}"/>
    <dgm:cxn modelId="{3FEC8966-6F99-4152-ABAF-B97DA2FD6E15}" srcId="{EB7FC0AD-3026-4F37-B564-BA25940B8CA1}" destId="{FB7D091E-D5F0-4F9F-ABC5-B7816AFB8493}" srcOrd="0" destOrd="0" parTransId="{AACC4746-324B-4EF8-B1CE-23CCA1A25CE6}" sibTransId="{E6BD0422-9C54-4ED2-AB47-7F74EBFEC58F}"/>
    <dgm:cxn modelId="{9389BEAE-9F0D-4108-8022-64BF9F7CD6EA}" type="presOf" srcId="{E2D82257-9FD2-4743-BF86-61946416870E}" destId="{8CE4C33D-D872-40CD-AF47-DA33F89F5923}" srcOrd="0" destOrd="0" presId="urn:microsoft.com/office/officeart/2005/8/layout/vList4"/>
    <dgm:cxn modelId="{359A8773-740A-4D75-A570-0C69F19155BF}" type="presOf" srcId="{AF13DFA9-ED9B-4D37-A188-88852A12B6D2}" destId="{A8266396-DA06-4EA3-AE2C-746AFFA55DC9}" srcOrd="0" destOrd="0" presId="urn:microsoft.com/office/officeart/2005/8/layout/vList4"/>
    <dgm:cxn modelId="{B19BAD49-37AF-4674-A1CE-33F5F71B45CA}" type="presOf" srcId="{E3EB22CA-DE85-40EC-89B2-6BB1285EFCDB}" destId="{0C010F8C-AA29-46F8-B09E-E85F8DE2F6A0}" srcOrd="1" destOrd="1" presId="urn:microsoft.com/office/officeart/2005/8/layout/vList4"/>
    <dgm:cxn modelId="{827C4196-C176-4F5A-AE6B-81BB53ABB606}" srcId="{F8666C4F-1FDF-4367-818F-DE9397445A3A}" destId="{E3EB22CA-DE85-40EC-89B2-6BB1285EFCDB}" srcOrd="0" destOrd="0" parTransId="{8FF3997C-CA52-45B4-BF9C-13D3A3CB6ADA}" sibTransId="{E7B48E3D-7FB3-47B0-B275-B992BD56BCAD}"/>
    <dgm:cxn modelId="{D5B1420D-1ECA-497A-99B5-4632332F6793}" srcId="{8F307A4E-B3C0-4757-846B-1295B908A630}" destId="{731A3998-F6E9-49E6-8EE6-BED4B9058B68}" srcOrd="0" destOrd="0" parTransId="{45964F85-CEE2-44C9-8054-77DF8F6A3201}" sibTransId="{C50ADA5B-2E0D-4520-BCEE-4A66D0AFF431}"/>
    <dgm:cxn modelId="{60E8A5AE-AB04-481D-9010-2A81CDD8F432}" srcId="{E2D82257-9FD2-4743-BF86-61946416870E}" destId="{8F307A4E-B3C0-4757-846B-1295B908A630}" srcOrd="2" destOrd="0" parTransId="{57B1374E-4F0C-428C-872D-0AA2BEF00298}" sibTransId="{1ADBF6C0-EE52-47A2-AEF8-F37379BB6A79}"/>
    <dgm:cxn modelId="{2944DAFF-5D02-4ED6-89FB-CC9914127ECB}" type="presOf" srcId="{29CCC116-095C-4A93-980F-DA6D2E57DF98}" destId="{A8266396-DA06-4EA3-AE2C-746AFFA55DC9}" srcOrd="0" destOrd="2" presId="urn:microsoft.com/office/officeart/2005/8/layout/vList4"/>
    <dgm:cxn modelId="{A9BC6BD9-9BA7-4D9D-AA77-4387C65EB693}" type="presOf" srcId="{8F307A4E-B3C0-4757-846B-1295B908A630}" destId="{14CD2FF3-219B-4B9C-ABCA-7A545920FA64}" srcOrd="1" destOrd="0" presId="urn:microsoft.com/office/officeart/2005/8/layout/vList4"/>
    <dgm:cxn modelId="{76493CF6-2B70-42D8-8BDA-72057513F9C8}" type="presOf" srcId="{731A3998-F6E9-49E6-8EE6-BED4B9058B68}" destId="{9F736712-80F7-48FC-9EA5-1217686767B5}" srcOrd="0" destOrd="1" presId="urn:microsoft.com/office/officeart/2005/8/layout/vList4"/>
    <dgm:cxn modelId="{DC3AF480-AE2E-4215-9F10-05204120D4E7}" type="presOf" srcId="{456C4F91-272F-4FFC-9DB2-498E95A73F37}" destId="{8500903B-ADEF-4D3E-815B-C85311C48FCE}" srcOrd="0" destOrd="1" presId="urn:microsoft.com/office/officeart/2005/8/layout/vList4"/>
    <dgm:cxn modelId="{DF185E6B-3570-4F5B-8095-F23A589F0AF6}" type="presOf" srcId="{0745FA19-668A-4467-911D-F6E6A3C4301D}" destId="{189C5783-CA35-439C-B77E-BB0554C7F71D}" srcOrd="1" destOrd="2" presId="urn:microsoft.com/office/officeart/2005/8/layout/vList4"/>
    <dgm:cxn modelId="{19513460-179F-4719-8ED2-353CCE361087}" type="presOf" srcId="{456C4F91-272F-4FFC-9DB2-498E95A73F37}" destId="{153F8382-3860-43CB-BAFB-ADF3970D71AA}" srcOrd="1" destOrd="1" presId="urn:microsoft.com/office/officeart/2005/8/layout/vList4"/>
    <dgm:cxn modelId="{55E8197F-BF67-45CE-AFC0-857FEF4C4998}" srcId="{F8666C4F-1FDF-4367-818F-DE9397445A3A}" destId="{180B4162-F462-4D1C-B92E-F6914052258B}" srcOrd="1" destOrd="0" parTransId="{3206A47D-EBD1-419C-875B-FF72D2648F15}" sibTransId="{4E6D4F95-42AD-4EEC-93FF-DE596152E1D8}"/>
    <dgm:cxn modelId="{F929EA05-D94E-4888-9F64-8E5D965EBE27}" type="presOf" srcId="{C143D00A-E1DB-442F-BC12-32DD448F60E1}" destId="{A8266396-DA06-4EA3-AE2C-746AFFA55DC9}" srcOrd="0" destOrd="1" presId="urn:microsoft.com/office/officeart/2005/8/layout/vList4"/>
    <dgm:cxn modelId="{1A9523DA-1C04-478D-94ED-821C5B89B85F}" type="presOf" srcId="{3B1470B8-E689-4EA8-AD39-1A87BAC41462}" destId="{8500903B-ADEF-4D3E-815B-C85311C48FCE}" srcOrd="0" destOrd="2" presId="urn:microsoft.com/office/officeart/2005/8/layout/vList4"/>
    <dgm:cxn modelId="{3173D6B8-2F7B-40E1-841B-88F81ABF32B1}" type="presOf" srcId="{0745FA19-668A-4467-911D-F6E6A3C4301D}" destId="{2802B3C9-D2BA-4068-8DE4-F31426034CDB}" srcOrd="0" destOrd="2" presId="urn:microsoft.com/office/officeart/2005/8/layout/vList4"/>
    <dgm:cxn modelId="{4AC3EA54-5F36-4195-A9AF-5FADCA3340C9}" type="presOf" srcId="{8F307A4E-B3C0-4757-846B-1295B908A630}" destId="{9F736712-80F7-48FC-9EA5-1217686767B5}" srcOrd="0" destOrd="0" presId="urn:microsoft.com/office/officeart/2005/8/layout/vList4"/>
    <dgm:cxn modelId="{54126E74-DF57-4E86-A963-8DE20C39D092}" srcId="{AF13DFA9-ED9B-4D37-A188-88852A12B6D2}" destId="{29CCC116-095C-4A93-980F-DA6D2E57DF98}" srcOrd="1" destOrd="0" parTransId="{A92D97CA-20AB-4BD9-908D-55A112B20ECF}" sibTransId="{2724D591-B3D4-4E91-902D-0136092304DD}"/>
    <dgm:cxn modelId="{C996E599-63BF-410F-B8C8-AF276C6303C9}" type="presOf" srcId="{3B1470B8-E689-4EA8-AD39-1A87BAC41462}" destId="{153F8382-3860-43CB-BAFB-ADF3970D71AA}" srcOrd="1" destOrd="2" presId="urn:microsoft.com/office/officeart/2005/8/layout/vList4"/>
    <dgm:cxn modelId="{CCBE56D9-45FA-4E10-8ADD-13D6ACEEE37B}" srcId="{8F307A4E-B3C0-4757-846B-1295B908A630}" destId="{F4E300E9-FEAA-4E29-96E9-A80E102F6C53}" srcOrd="1" destOrd="0" parTransId="{ABBFA40C-520C-4BD6-BA36-614791FDDFAD}" sibTransId="{26497451-AE09-45F0-A0CD-555580F66E6A}"/>
    <dgm:cxn modelId="{6B52D926-446E-4988-95A6-82448B775FF9}" type="presOf" srcId="{C143D00A-E1DB-442F-BC12-32DD448F60E1}" destId="{0B2A85ED-4FF7-4066-8B16-C373FBB71BB2}" srcOrd="1" destOrd="1" presId="urn:microsoft.com/office/officeart/2005/8/layout/vList4"/>
    <dgm:cxn modelId="{94730D1B-198F-459F-97E2-12C5CAF52AF7}" type="presOf" srcId="{EB7FC0AD-3026-4F37-B564-BA25940B8CA1}" destId="{2802B3C9-D2BA-4068-8DE4-F31426034CDB}" srcOrd="0" destOrd="0" presId="urn:microsoft.com/office/officeart/2005/8/layout/vList4"/>
    <dgm:cxn modelId="{E74CF13A-C3CF-452F-B13D-D66C98760F47}" type="presOf" srcId="{E077D496-D6BB-4E44-9441-2296AC7BAD5F}" destId="{153F8382-3860-43CB-BAFB-ADF3970D71AA}" srcOrd="1" destOrd="0" presId="urn:microsoft.com/office/officeart/2005/8/layout/vList4"/>
    <dgm:cxn modelId="{CC677CDA-2929-4456-95BA-7F90129A6332}" srcId="{EB7FC0AD-3026-4F37-B564-BA25940B8CA1}" destId="{0745FA19-668A-4467-911D-F6E6A3C4301D}" srcOrd="1" destOrd="0" parTransId="{7C8D5773-6DC0-4584-B00B-B1EAD9F5C770}" sibTransId="{B88059DC-D238-4292-81E2-6C498755FC31}"/>
    <dgm:cxn modelId="{4DFA7C22-8A5F-48ED-AC84-23633F56DC7B}" type="presOf" srcId="{FB7D091E-D5F0-4F9F-ABC5-B7816AFB8493}" destId="{189C5783-CA35-439C-B77E-BB0554C7F71D}" srcOrd="1" destOrd="1" presId="urn:microsoft.com/office/officeart/2005/8/layout/vList4"/>
    <dgm:cxn modelId="{1C92A158-0F7F-44FF-A174-9AF719D029A9}" srcId="{E2D82257-9FD2-4743-BF86-61946416870E}" destId="{F8666C4F-1FDF-4367-818F-DE9397445A3A}" srcOrd="4" destOrd="0" parTransId="{87529273-2780-4EA5-BD64-00029DE84113}" sibTransId="{7935C333-EF49-4ECE-B369-F3AAD1123FFF}"/>
    <dgm:cxn modelId="{4078D602-54EB-48FC-AE6F-BA1BCC18C2D9}" type="presOf" srcId="{AF13DFA9-ED9B-4D37-A188-88852A12B6D2}" destId="{0B2A85ED-4FF7-4066-8B16-C373FBB71BB2}" srcOrd="1" destOrd="0" presId="urn:microsoft.com/office/officeart/2005/8/layout/vList4"/>
    <dgm:cxn modelId="{F31BFF6F-7472-43E6-AFD9-5E800E6E502A}" type="presOf" srcId="{E077D496-D6BB-4E44-9441-2296AC7BAD5F}" destId="{8500903B-ADEF-4D3E-815B-C85311C48FCE}" srcOrd="0" destOrd="0" presId="urn:microsoft.com/office/officeart/2005/8/layout/vList4"/>
    <dgm:cxn modelId="{E08AF6F2-22B4-4203-9C77-E0E4D9D7AADB}" type="presOf" srcId="{29CCC116-095C-4A93-980F-DA6D2E57DF98}" destId="{0B2A85ED-4FF7-4066-8B16-C373FBB71BB2}" srcOrd="1" destOrd="2" presId="urn:microsoft.com/office/officeart/2005/8/layout/vList4"/>
    <dgm:cxn modelId="{89DEA984-42C6-45E2-A630-9A02C9636260}" type="presOf" srcId="{731A3998-F6E9-49E6-8EE6-BED4B9058B68}" destId="{14CD2FF3-219B-4B9C-ABCA-7A545920FA64}" srcOrd="1" destOrd="1" presId="urn:microsoft.com/office/officeart/2005/8/layout/vList4"/>
    <dgm:cxn modelId="{4EF36D1B-06AE-4248-84B6-8CCCC147C340}" type="presOf" srcId="{EB7FC0AD-3026-4F37-B564-BA25940B8CA1}" destId="{189C5783-CA35-439C-B77E-BB0554C7F71D}" srcOrd="1" destOrd="0" presId="urn:microsoft.com/office/officeart/2005/8/layout/vList4"/>
    <dgm:cxn modelId="{10844CFD-4378-418A-9DB4-81EFA76F8582}" type="presOf" srcId="{E3EB22CA-DE85-40EC-89B2-6BB1285EFCDB}" destId="{73DCF1F9-6DDB-4D09-A708-A79CC6B12334}" srcOrd="0" destOrd="1" presId="urn:microsoft.com/office/officeart/2005/8/layout/vList4"/>
    <dgm:cxn modelId="{53A40056-DE42-49B6-AA7C-AD3638D62DB9}" srcId="{E077D496-D6BB-4E44-9441-2296AC7BAD5F}" destId="{456C4F91-272F-4FFC-9DB2-498E95A73F37}" srcOrd="0" destOrd="0" parTransId="{9B2B4B13-59FB-4112-8923-355EE16C0D10}" sibTransId="{92F6CF7A-D3CE-4E52-B7DB-D4FC6856B6C7}"/>
    <dgm:cxn modelId="{C4419554-D016-46A7-A599-64469BA2E12A}" type="presOf" srcId="{F8666C4F-1FDF-4367-818F-DE9397445A3A}" destId="{73DCF1F9-6DDB-4D09-A708-A79CC6B12334}" srcOrd="0" destOrd="0" presId="urn:microsoft.com/office/officeart/2005/8/layout/vList4"/>
    <dgm:cxn modelId="{A17A0FF5-6A7E-4EFB-9C66-6C456539DAE5}" type="presOf" srcId="{F4E300E9-FEAA-4E29-96E9-A80E102F6C53}" destId="{14CD2FF3-219B-4B9C-ABCA-7A545920FA64}" srcOrd="1" destOrd="2" presId="urn:microsoft.com/office/officeart/2005/8/layout/vList4"/>
    <dgm:cxn modelId="{BBBD8AAA-8CA2-4C88-826C-1DD286C770BF}" type="presOf" srcId="{F8666C4F-1FDF-4367-818F-DE9397445A3A}" destId="{0C010F8C-AA29-46F8-B09E-E85F8DE2F6A0}" srcOrd="1" destOrd="0" presId="urn:microsoft.com/office/officeart/2005/8/layout/vList4"/>
    <dgm:cxn modelId="{97C2FC8D-5A90-4F00-971C-DE218F84CFC7}" srcId="{AF13DFA9-ED9B-4D37-A188-88852A12B6D2}" destId="{C143D00A-E1DB-442F-BC12-32DD448F60E1}" srcOrd="0" destOrd="0" parTransId="{FB1A8631-F594-431A-B890-32D61A59B9CE}" sibTransId="{80CEB69F-8B89-4B07-94A4-22BEF5C2444C}"/>
    <dgm:cxn modelId="{ED2ED1C6-C638-4746-B4E8-148553EF5B72}" srcId="{E2D82257-9FD2-4743-BF86-61946416870E}" destId="{AF13DFA9-ED9B-4D37-A188-88852A12B6D2}" srcOrd="1" destOrd="0" parTransId="{2593B846-1F7C-443F-86DC-5B54F0C9C48F}" sibTransId="{C6043971-B30F-4722-8D0A-94011CBC3720}"/>
    <dgm:cxn modelId="{7F90F167-78C9-456A-9DEB-0EC095B9D70D}" srcId="{E2D82257-9FD2-4743-BF86-61946416870E}" destId="{E077D496-D6BB-4E44-9441-2296AC7BAD5F}" srcOrd="3" destOrd="0" parTransId="{D8403D67-3C71-4DFC-8654-3EFE6E3FFC5D}" sibTransId="{7BF2D66D-2FB8-458F-9DEC-C4642163AF90}"/>
    <dgm:cxn modelId="{CA4D5380-257A-4944-9DE7-41EE556BEA7F}" type="presOf" srcId="{180B4162-F462-4D1C-B92E-F6914052258B}" destId="{73DCF1F9-6DDB-4D09-A708-A79CC6B12334}" srcOrd="0" destOrd="2" presId="urn:microsoft.com/office/officeart/2005/8/layout/vList4"/>
    <dgm:cxn modelId="{BF64B8A7-9C73-410C-9514-EAD3CAF18730}" type="presOf" srcId="{180B4162-F462-4D1C-B92E-F6914052258B}" destId="{0C010F8C-AA29-46F8-B09E-E85F8DE2F6A0}" srcOrd="1" destOrd="2" presId="urn:microsoft.com/office/officeart/2005/8/layout/vList4"/>
    <dgm:cxn modelId="{30B4C17C-8D89-48A5-861C-0B2B9870B917}" type="presOf" srcId="{FB7D091E-D5F0-4F9F-ABC5-B7816AFB8493}" destId="{2802B3C9-D2BA-4068-8DE4-F31426034CDB}" srcOrd="0" destOrd="1" presId="urn:microsoft.com/office/officeart/2005/8/layout/vList4"/>
    <dgm:cxn modelId="{93D2A9F0-7602-4BB5-8DCF-57294D69E4A5}" type="presParOf" srcId="{8CE4C33D-D872-40CD-AF47-DA33F89F5923}" destId="{D81F5E3F-9F27-4B24-B916-67B67B64F284}" srcOrd="0" destOrd="0" presId="urn:microsoft.com/office/officeart/2005/8/layout/vList4"/>
    <dgm:cxn modelId="{F0A13E9A-1B88-4EEB-A266-270919A3BF1F}" type="presParOf" srcId="{D81F5E3F-9F27-4B24-B916-67B67B64F284}" destId="{2802B3C9-D2BA-4068-8DE4-F31426034CDB}" srcOrd="0" destOrd="0" presId="urn:microsoft.com/office/officeart/2005/8/layout/vList4"/>
    <dgm:cxn modelId="{7947C96F-9AB4-443A-9EFD-378FE360D3DA}" type="presParOf" srcId="{D81F5E3F-9F27-4B24-B916-67B67B64F284}" destId="{CC6FA2B8-25CA-4DD5-BAF0-E1AAE1035D63}" srcOrd="1" destOrd="0" presId="urn:microsoft.com/office/officeart/2005/8/layout/vList4"/>
    <dgm:cxn modelId="{B1F761FC-8F8D-4D18-BF6C-6E83B6AB84BB}" type="presParOf" srcId="{D81F5E3F-9F27-4B24-B916-67B67B64F284}" destId="{189C5783-CA35-439C-B77E-BB0554C7F71D}" srcOrd="2" destOrd="0" presId="urn:microsoft.com/office/officeart/2005/8/layout/vList4"/>
    <dgm:cxn modelId="{FB97F28F-79AF-4343-95AD-C58275C0AFF6}" type="presParOf" srcId="{8CE4C33D-D872-40CD-AF47-DA33F89F5923}" destId="{E5A82333-44BB-4C78-858D-9C016CCFBDD4}" srcOrd="1" destOrd="0" presId="urn:microsoft.com/office/officeart/2005/8/layout/vList4"/>
    <dgm:cxn modelId="{B45B9BD2-38F0-4AA2-95C2-634F56613AFA}" type="presParOf" srcId="{8CE4C33D-D872-40CD-AF47-DA33F89F5923}" destId="{716B974D-AEA0-43FF-A482-DAF96D0132D0}" srcOrd="2" destOrd="0" presId="urn:microsoft.com/office/officeart/2005/8/layout/vList4"/>
    <dgm:cxn modelId="{BBF38B1D-4E73-44D6-A4E4-7F90AFD258C6}" type="presParOf" srcId="{716B974D-AEA0-43FF-A482-DAF96D0132D0}" destId="{A8266396-DA06-4EA3-AE2C-746AFFA55DC9}" srcOrd="0" destOrd="0" presId="urn:microsoft.com/office/officeart/2005/8/layout/vList4"/>
    <dgm:cxn modelId="{50A25344-D8F6-4A24-9F83-420C57A8D946}" type="presParOf" srcId="{716B974D-AEA0-43FF-A482-DAF96D0132D0}" destId="{04DD6571-AB14-41AA-98B1-FA2D310D830C}" srcOrd="1" destOrd="0" presId="urn:microsoft.com/office/officeart/2005/8/layout/vList4"/>
    <dgm:cxn modelId="{1747D841-E6F3-43D2-AFA1-FDBF682BD13C}" type="presParOf" srcId="{716B974D-AEA0-43FF-A482-DAF96D0132D0}" destId="{0B2A85ED-4FF7-4066-8B16-C373FBB71BB2}" srcOrd="2" destOrd="0" presId="urn:microsoft.com/office/officeart/2005/8/layout/vList4"/>
    <dgm:cxn modelId="{91A27B03-8F2F-4638-B958-4397DCCBD3D8}" type="presParOf" srcId="{8CE4C33D-D872-40CD-AF47-DA33F89F5923}" destId="{8F032F96-B625-48FB-ACA3-9DEA9AF18A5F}" srcOrd="3" destOrd="0" presId="urn:microsoft.com/office/officeart/2005/8/layout/vList4"/>
    <dgm:cxn modelId="{674630F5-F8D9-4EDD-8240-1ACA5555BD05}" type="presParOf" srcId="{8CE4C33D-D872-40CD-AF47-DA33F89F5923}" destId="{3DAC133A-FFA8-40F4-8AAF-FF6A490EE433}" srcOrd="4" destOrd="0" presId="urn:microsoft.com/office/officeart/2005/8/layout/vList4"/>
    <dgm:cxn modelId="{9E2BBB24-983C-449B-A740-AF6339B602E6}" type="presParOf" srcId="{3DAC133A-FFA8-40F4-8AAF-FF6A490EE433}" destId="{9F736712-80F7-48FC-9EA5-1217686767B5}" srcOrd="0" destOrd="0" presId="urn:microsoft.com/office/officeart/2005/8/layout/vList4"/>
    <dgm:cxn modelId="{DC51A640-120C-49BB-B95D-25CC5449B979}" type="presParOf" srcId="{3DAC133A-FFA8-40F4-8AAF-FF6A490EE433}" destId="{D604147F-DB84-4B6D-B86E-B8E4098527DD}" srcOrd="1" destOrd="0" presId="urn:microsoft.com/office/officeart/2005/8/layout/vList4"/>
    <dgm:cxn modelId="{5476AC84-A45D-40F4-9F91-6B2ECCE4900E}" type="presParOf" srcId="{3DAC133A-FFA8-40F4-8AAF-FF6A490EE433}" destId="{14CD2FF3-219B-4B9C-ABCA-7A545920FA64}" srcOrd="2" destOrd="0" presId="urn:microsoft.com/office/officeart/2005/8/layout/vList4"/>
    <dgm:cxn modelId="{DD48B7B5-E881-4013-A454-D29BEF0303DE}" type="presParOf" srcId="{8CE4C33D-D872-40CD-AF47-DA33F89F5923}" destId="{59227BD4-A062-49FA-AECA-442AEB962638}" srcOrd="5" destOrd="0" presId="urn:microsoft.com/office/officeart/2005/8/layout/vList4"/>
    <dgm:cxn modelId="{DE3E5754-70E8-40E8-AEF4-344556C7B4EA}" type="presParOf" srcId="{8CE4C33D-D872-40CD-AF47-DA33F89F5923}" destId="{94857902-8ABA-4AB3-9739-3CB823BB14EB}" srcOrd="6" destOrd="0" presId="urn:microsoft.com/office/officeart/2005/8/layout/vList4"/>
    <dgm:cxn modelId="{76FC6800-BA4E-4FEC-85E8-FFD9905664E0}" type="presParOf" srcId="{94857902-8ABA-4AB3-9739-3CB823BB14EB}" destId="{8500903B-ADEF-4D3E-815B-C85311C48FCE}" srcOrd="0" destOrd="0" presId="urn:microsoft.com/office/officeart/2005/8/layout/vList4"/>
    <dgm:cxn modelId="{50FF326B-09F8-4D3D-AE38-39300B618002}" type="presParOf" srcId="{94857902-8ABA-4AB3-9739-3CB823BB14EB}" destId="{E5ABB2E1-C374-4CFD-B8CD-7A8708FAB20D}" srcOrd="1" destOrd="0" presId="urn:microsoft.com/office/officeart/2005/8/layout/vList4"/>
    <dgm:cxn modelId="{A60A96A6-F42F-4572-BD1D-3919ABB84F7F}" type="presParOf" srcId="{94857902-8ABA-4AB3-9739-3CB823BB14EB}" destId="{153F8382-3860-43CB-BAFB-ADF3970D71AA}" srcOrd="2" destOrd="0" presId="urn:microsoft.com/office/officeart/2005/8/layout/vList4"/>
    <dgm:cxn modelId="{EB32F26E-09C2-47E2-BF2D-39DC6AFCBB89}" type="presParOf" srcId="{8CE4C33D-D872-40CD-AF47-DA33F89F5923}" destId="{735DE454-3AB9-42F0-8DCB-4172760A2380}" srcOrd="7" destOrd="0" presId="urn:microsoft.com/office/officeart/2005/8/layout/vList4"/>
    <dgm:cxn modelId="{A731E311-70A3-4A72-9A57-66955903C6B1}" type="presParOf" srcId="{8CE4C33D-D872-40CD-AF47-DA33F89F5923}" destId="{4042386F-5229-4B82-A186-D3C053821D96}" srcOrd="8" destOrd="0" presId="urn:microsoft.com/office/officeart/2005/8/layout/vList4"/>
    <dgm:cxn modelId="{331D3F46-75EF-4A5F-8EAB-867178E8DC1B}" type="presParOf" srcId="{4042386F-5229-4B82-A186-D3C053821D96}" destId="{73DCF1F9-6DDB-4D09-A708-A79CC6B12334}" srcOrd="0" destOrd="0" presId="urn:microsoft.com/office/officeart/2005/8/layout/vList4"/>
    <dgm:cxn modelId="{B6BA9232-4CEB-4815-A63E-C6B1C506E5A2}" type="presParOf" srcId="{4042386F-5229-4B82-A186-D3C053821D96}" destId="{8CE83293-C4B2-408E-9F96-5BD7EA021346}" srcOrd="1" destOrd="0" presId="urn:microsoft.com/office/officeart/2005/8/layout/vList4"/>
    <dgm:cxn modelId="{8DA78846-362C-4DED-814A-BCA3B8AC39B7}" type="presParOf" srcId="{4042386F-5229-4B82-A186-D3C053821D96}" destId="{0C010F8C-AA29-46F8-B09E-E85F8DE2F6A0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63F2BF-826F-443D-A496-298C3EB6C1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DFF7BF-2DE8-40FE-ACFF-093981A54A68}">
      <dgm:prSet phldrT="[Текст]" custT="1"/>
      <dgm:spPr>
        <a:noFill/>
      </dgm:spPr>
      <dgm:t>
        <a:bodyPr/>
        <a:lstStyle/>
        <a:p>
          <a:pPr algn="l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экономически активного населения, человек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65AD-97FD-4463-8306-6F1E765B5850}" type="parTrans" cxnId="{3ED71D81-6664-4F1B-9DB5-E92F380DD6A6}">
      <dgm:prSet/>
      <dgm:spPr/>
      <dgm:t>
        <a:bodyPr/>
        <a:lstStyle/>
        <a:p>
          <a:endParaRPr lang="ru-RU"/>
        </a:p>
      </dgm:t>
    </dgm:pt>
    <dgm:pt modelId="{510F69BE-5DA4-4D6A-97D9-A175C3A5A614}" type="sibTrans" cxnId="{3ED71D81-6664-4F1B-9DB5-E92F380DD6A6}">
      <dgm:prSet/>
      <dgm:spPr/>
      <dgm:t>
        <a:bodyPr/>
        <a:lstStyle/>
        <a:p>
          <a:endParaRPr lang="ru-RU"/>
        </a:p>
      </dgm:t>
    </dgm:pt>
    <dgm:pt modelId="{77FA6A84-EDA9-4A14-838B-106FF441CB3F}">
      <dgm:prSet phldrT="[Текст]" custT="1"/>
      <dgm:spPr>
        <a:noFill/>
      </dgm:spPr>
      <dgm:t>
        <a:bodyPr/>
        <a:lstStyle/>
        <a:p>
          <a:pPr algn="l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занятого в экономике населения, человек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46C97-6F0A-4169-A40E-3C15B1EA4B46}" type="parTrans" cxnId="{1F176EF2-28FB-4995-8107-0386988E337F}">
      <dgm:prSet/>
      <dgm:spPr/>
      <dgm:t>
        <a:bodyPr/>
        <a:lstStyle/>
        <a:p>
          <a:endParaRPr lang="ru-RU"/>
        </a:p>
      </dgm:t>
    </dgm:pt>
    <dgm:pt modelId="{08AC69F4-F57D-413D-88DE-B1EB1F77B42D}" type="sibTrans" cxnId="{1F176EF2-28FB-4995-8107-0386988E337F}">
      <dgm:prSet/>
      <dgm:spPr/>
      <dgm:t>
        <a:bodyPr/>
        <a:lstStyle/>
        <a:p>
          <a:endParaRPr lang="ru-RU"/>
        </a:p>
      </dgm:t>
    </dgm:pt>
    <dgm:pt modelId="{1137E9AC-B51E-46FB-864C-94C345D5D1B3}">
      <dgm:prSet phldrT="[Текст]" custT="1"/>
      <dgm:spPr>
        <a:noFill/>
      </dgm:spPr>
      <dgm:t>
        <a:bodyPr/>
        <a:lstStyle/>
        <a:p>
          <a:pPr algn="l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Уровень зарегистрированной безработицы, % от численности экономически активного населения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00B9A-1B4F-49E6-B82C-098B2FE75BB1}" type="parTrans" cxnId="{EECDCEAE-336C-4719-8BC0-C5C04DEFA774}">
      <dgm:prSet/>
      <dgm:spPr/>
      <dgm:t>
        <a:bodyPr/>
        <a:lstStyle/>
        <a:p>
          <a:endParaRPr lang="ru-RU"/>
        </a:p>
      </dgm:t>
    </dgm:pt>
    <dgm:pt modelId="{19E23766-BD85-47A8-98A0-AE41FA6D5BC9}" type="sibTrans" cxnId="{EECDCEAE-336C-4719-8BC0-C5C04DEFA774}">
      <dgm:prSet/>
      <dgm:spPr/>
      <dgm:t>
        <a:bodyPr/>
        <a:lstStyle/>
        <a:p>
          <a:endParaRPr lang="ru-RU"/>
        </a:p>
      </dgm:t>
    </dgm:pt>
    <dgm:pt modelId="{9358CF9C-8E24-430F-85FA-50DA510431D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0,59%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77416-56D2-420E-A18B-190C0B305E93}" type="sibTrans" cxnId="{9AFC71EE-8B50-485B-A381-EF8119B2BE5D}">
      <dgm:prSet/>
      <dgm:spPr/>
      <dgm:t>
        <a:bodyPr/>
        <a:lstStyle/>
        <a:p>
          <a:endParaRPr lang="ru-RU"/>
        </a:p>
      </dgm:t>
    </dgm:pt>
    <dgm:pt modelId="{5EEBFFCE-43A8-4FC0-B838-3C783AEB5BF9}" type="parTrans" cxnId="{9AFC71EE-8B50-485B-A381-EF8119B2BE5D}">
      <dgm:prSet/>
      <dgm:spPr/>
      <dgm:t>
        <a:bodyPr/>
        <a:lstStyle/>
        <a:p>
          <a:endParaRPr lang="ru-RU"/>
        </a:p>
      </dgm:t>
    </dgm:pt>
    <dgm:pt modelId="{805B2082-5C27-4D49-96EE-A81A9549BA4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06427-2FB1-4377-88C5-523C560800BF}" type="sibTrans" cxnId="{524A287D-3D89-45EA-B6B2-8EDBD6D941F0}">
      <dgm:prSet/>
      <dgm:spPr/>
      <dgm:t>
        <a:bodyPr/>
        <a:lstStyle/>
        <a:p>
          <a:endParaRPr lang="ru-RU"/>
        </a:p>
      </dgm:t>
    </dgm:pt>
    <dgm:pt modelId="{05008ADC-1549-4479-90DE-991DC779A137}" type="parTrans" cxnId="{524A287D-3D89-45EA-B6B2-8EDBD6D941F0}">
      <dgm:prSet/>
      <dgm:spPr/>
      <dgm:t>
        <a:bodyPr/>
        <a:lstStyle/>
        <a:p>
          <a:endParaRPr lang="ru-RU"/>
        </a:p>
      </dgm:t>
    </dgm:pt>
    <dgm:pt modelId="{FC7E1C34-F00F-4283-BF4B-53ACFD80D74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39704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7EDC4-DFD3-4EF2-BED5-FA89BFA919EB}" type="sibTrans" cxnId="{E9AFFC81-0E51-4CC5-A301-555E6750B289}">
      <dgm:prSet/>
      <dgm:spPr/>
      <dgm:t>
        <a:bodyPr/>
        <a:lstStyle/>
        <a:p>
          <a:endParaRPr lang="ru-RU"/>
        </a:p>
      </dgm:t>
    </dgm:pt>
    <dgm:pt modelId="{DC32F7B6-8402-4C0C-B2B9-A98A9A42893B}" type="parTrans" cxnId="{E9AFFC81-0E51-4CC5-A301-555E6750B289}">
      <dgm:prSet/>
      <dgm:spPr/>
      <dgm:t>
        <a:bodyPr/>
        <a:lstStyle/>
        <a:p>
          <a:endParaRPr lang="ru-RU"/>
        </a:p>
      </dgm:t>
    </dgm:pt>
    <dgm:pt modelId="{8C82015F-D396-4EF7-8B88-E33F07AD8C6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39631 </a:t>
          </a:r>
          <a:endParaRPr lang="ru-RU" sz="1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8C4B1-AC4B-4CB9-B44E-3191E8506A28}" type="sibTrans" cxnId="{E8D735D7-EA17-4853-8EBB-7F0948468B2D}">
      <dgm:prSet/>
      <dgm:spPr/>
      <dgm:t>
        <a:bodyPr/>
        <a:lstStyle/>
        <a:p>
          <a:endParaRPr lang="ru-RU"/>
        </a:p>
      </dgm:t>
    </dgm:pt>
    <dgm:pt modelId="{1D6E6556-266A-4D3F-B0FF-7B17A05313BE}" type="parTrans" cxnId="{E8D735D7-EA17-4853-8EBB-7F0948468B2D}">
      <dgm:prSet/>
      <dgm:spPr/>
      <dgm:t>
        <a:bodyPr/>
        <a:lstStyle/>
        <a:p>
          <a:endParaRPr lang="ru-RU"/>
        </a:p>
      </dgm:t>
    </dgm:pt>
    <dgm:pt modelId="{84830241-DEA7-4BBC-A10E-0724A25BFE4B}">
      <dgm:prSet custT="1"/>
      <dgm:spPr/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33854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87FBC-D3DC-464F-8902-68CABFE3FC43}" type="parTrans" cxnId="{961E3758-32A2-4CE4-AE02-FFEB56FF4F8D}">
      <dgm:prSet/>
      <dgm:spPr/>
      <dgm:t>
        <a:bodyPr/>
        <a:lstStyle/>
        <a:p>
          <a:endParaRPr lang="ru-RU"/>
        </a:p>
      </dgm:t>
    </dgm:pt>
    <dgm:pt modelId="{EB2AD11D-8BFE-40A3-A6A1-B371EDC0B31C}" type="sibTrans" cxnId="{961E3758-32A2-4CE4-AE02-FFEB56FF4F8D}">
      <dgm:prSet/>
      <dgm:spPr/>
      <dgm:t>
        <a:bodyPr/>
        <a:lstStyle/>
        <a:p>
          <a:endParaRPr lang="ru-RU"/>
        </a:p>
      </dgm:t>
    </dgm:pt>
    <dgm:pt modelId="{6FDD0B51-6712-4019-A541-D0B06F8D68E6}">
      <dgm:prSet custT="1"/>
      <dgm:spPr/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 33958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AB865-14DA-4BCB-AF31-A51D06E64A71}" type="parTrans" cxnId="{D8030A9E-0E84-4E14-9B20-725C94D8C29C}">
      <dgm:prSet/>
      <dgm:spPr/>
      <dgm:t>
        <a:bodyPr/>
        <a:lstStyle/>
        <a:p>
          <a:endParaRPr lang="ru-RU"/>
        </a:p>
      </dgm:t>
    </dgm:pt>
    <dgm:pt modelId="{09F65BB8-A42D-4342-B110-208D102B62DF}" type="sibTrans" cxnId="{D8030A9E-0E84-4E14-9B20-725C94D8C29C}">
      <dgm:prSet/>
      <dgm:spPr/>
      <dgm:t>
        <a:bodyPr/>
        <a:lstStyle/>
        <a:p>
          <a:endParaRPr lang="ru-RU"/>
        </a:p>
      </dgm:t>
    </dgm:pt>
    <dgm:pt modelId="{D1E167D6-8C73-45A3-BA17-693E1B38B1F4}">
      <dgm:prSet custT="1"/>
      <dgm:spPr/>
      <dgm:t>
        <a:bodyPr/>
        <a:lstStyle/>
        <a:p>
          <a:r>
            <a: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0,59%</a:t>
          </a:r>
          <a:endParaRPr lang="ru-RU" sz="1200" dirty="0"/>
        </a:p>
      </dgm:t>
    </dgm:pt>
    <dgm:pt modelId="{1649B8B1-9274-4C7C-84C8-9459198DF4CB}" type="parTrans" cxnId="{B72EEA3B-22FF-4254-9B55-0B3B21FE9540}">
      <dgm:prSet/>
      <dgm:spPr/>
      <dgm:t>
        <a:bodyPr/>
        <a:lstStyle/>
        <a:p>
          <a:endParaRPr lang="ru-RU"/>
        </a:p>
      </dgm:t>
    </dgm:pt>
    <dgm:pt modelId="{3C86BE16-1276-4729-998E-EFC8858C2240}" type="sibTrans" cxnId="{B72EEA3B-22FF-4254-9B55-0B3B21FE9540}">
      <dgm:prSet/>
      <dgm:spPr/>
      <dgm:t>
        <a:bodyPr/>
        <a:lstStyle/>
        <a:p>
          <a:endParaRPr lang="ru-RU"/>
        </a:p>
      </dgm:t>
    </dgm:pt>
    <dgm:pt modelId="{4AC6A010-BBB4-495D-BA36-6A9718777860}" type="pres">
      <dgm:prSet presAssocID="{D163F2BF-826F-443D-A496-298C3EB6C1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1A141-8966-4419-84E8-78F4D85426D8}" type="pres">
      <dgm:prSet presAssocID="{6EDFF7BF-2DE8-40FE-ACFF-093981A54A68}" presName="linNode" presStyleCnt="0"/>
      <dgm:spPr/>
    </dgm:pt>
    <dgm:pt modelId="{756339B4-12E0-4876-B50E-441209F00975}" type="pres">
      <dgm:prSet presAssocID="{6EDFF7BF-2DE8-40FE-ACFF-093981A54A68}" presName="parentText" presStyleLbl="node1" presStyleIdx="0" presStyleCnt="3" custScaleX="121559" custScaleY="95191" custLinFactNeighborX="314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71599-6428-414A-B58A-DB9B9814AE5C}" type="pres">
      <dgm:prSet presAssocID="{6EDFF7BF-2DE8-40FE-ACFF-093981A54A68}" presName="descendantText" presStyleLbl="alignAccFollowNode1" presStyleIdx="0" presStyleCnt="3" custScaleX="100000" custLinFactNeighborX="-557" custLinFactNeighborY="-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6EC77-BF69-4DC4-A1F5-C8E10B7A96C4}" type="pres">
      <dgm:prSet presAssocID="{510F69BE-5DA4-4D6A-97D9-A175C3A5A614}" presName="sp" presStyleCnt="0"/>
      <dgm:spPr/>
    </dgm:pt>
    <dgm:pt modelId="{CF12751C-E98C-45F6-B685-B2C57E3B474C}" type="pres">
      <dgm:prSet presAssocID="{77FA6A84-EDA9-4A14-838B-106FF441CB3F}" presName="linNode" presStyleCnt="0"/>
      <dgm:spPr/>
    </dgm:pt>
    <dgm:pt modelId="{8B4E6821-9A20-418C-AC00-C0CC1059FE10}" type="pres">
      <dgm:prSet presAssocID="{77FA6A84-EDA9-4A14-838B-106FF441CB3F}" presName="parentText" presStyleLbl="node1" presStyleIdx="1" presStyleCnt="3" custScaleX="109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531AB-93E1-45C1-B18F-1D2920B566DB}" type="pres">
      <dgm:prSet presAssocID="{77FA6A84-EDA9-4A14-838B-106FF441CB3F}" presName="descendantText" presStyleLbl="alignAccFollowNode1" presStyleIdx="1" presStyleCnt="3" custScaleX="86628" custLinFactNeighborX="3066" custLinFactNeighborY="-8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A1B1C-F7A7-443A-A4B2-6262AE5C48E9}" type="pres">
      <dgm:prSet presAssocID="{08AC69F4-F57D-413D-88DE-B1EB1F77B42D}" presName="sp" presStyleCnt="0"/>
      <dgm:spPr/>
    </dgm:pt>
    <dgm:pt modelId="{52EECEF0-0DC2-4A35-AB75-24E1D6667BE9}" type="pres">
      <dgm:prSet presAssocID="{1137E9AC-B51E-46FB-864C-94C345D5D1B3}" presName="linNode" presStyleCnt="0"/>
      <dgm:spPr/>
    </dgm:pt>
    <dgm:pt modelId="{E8D2D6AB-D910-4BDA-8925-3DCC130C45FC}" type="pres">
      <dgm:prSet presAssocID="{1137E9AC-B51E-46FB-864C-94C345D5D1B3}" presName="parentText" presStyleLbl="node1" presStyleIdx="2" presStyleCnt="3" custScaleX="1202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8C46B-E202-418A-B9E2-0307662F89C0}" type="pres">
      <dgm:prSet presAssocID="{1137E9AC-B51E-46FB-864C-94C345D5D1B3}" presName="descendantText" presStyleLbl="alignAccFollowNode1" presStyleIdx="2" presStyleCnt="3" custLinFactNeighborX="2418" custLinFactNeighborY="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FD255-5437-44C8-A96D-B5F3ACC88C47}" type="presOf" srcId="{84830241-DEA7-4BBC-A10E-0724A25BFE4B}" destId="{938531AB-93E1-45C1-B18F-1D2920B566DB}" srcOrd="0" destOrd="1" presId="urn:microsoft.com/office/officeart/2005/8/layout/vList5"/>
    <dgm:cxn modelId="{8DE45659-F0C8-4DAD-BED3-3FBA8F56E8D7}" type="presOf" srcId="{8C82015F-D396-4EF7-8B88-E33F07AD8C67}" destId="{97571599-6428-414A-B58A-DB9B9814AE5C}" srcOrd="0" destOrd="0" presId="urn:microsoft.com/office/officeart/2005/8/layout/vList5"/>
    <dgm:cxn modelId="{340788FD-9801-4443-968A-24C65B55DE0B}" type="presOf" srcId="{1137E9AC-B51E-46FB-864C-94C345D5D1B3}" destId="{E8D2D6AB-D910-4BDA-8925-3DCC130C45FC}" srcOrd="0" destOrd="0" presId="urn:microsoft.com/office/officeart/2005/8/layout/vList5"/>
    <dgm:cxn modelId="{D40270A4-012D-4464-8D13-8EF658E1978C}" type="presOf" srcId="{805B2082-5C27-4D49-96EE-A81A9549BA43}" destId="{938531AB-93E1-45C1-B18F-1D2920B566DB}" srcOrd="0" destOrd="0" presId="urn:microsoft.com/office/officeart/2005/8/layout/vList5"/>
    <dgm:cxn modelId="{7B75F09D-CAA2-4A40-98E7-FBBDDC7A2E6E}" type="presOf" srcId="{77FA6A84-EDA9-4A14-838B-106FF441CB3F}" destId="{8B4E6821-9A20-418C-AC00-C0CC1059FE10}" srcOrd="0" destOrd="0" presId="urn:microsoft.com/office/officeart/2005/8/layout/vList5"/>
    <dgm:cxn modelId="{9AFC71EE-8B50-485B-A381-EF8119B2BE5D}" srcId="{1137E9AC-B51E-46FB-864C-94C345D5D1B3}" destId="{9358CF9C-8E24-430F-85FA-50DA510431D0}" srcOrd="0" destOrd="0" parTransId="{5EEBFFCE-43A8-4FC0-B838-3C783AEB5BF9}" sibTransId="{C9C77416-56D2-420E-A18B-190C0B305E93}"/>
    <dgm:cxn modelId="{E9AFFC81-0E51-4CC5-A301-555E6750B289}" srcId="{6EDFF7BF-2DE8-40FE-ACFF-093981A54A68}" destId="{FC7E1C34-F00F-4283-BF4B-53ACFD80D74F}" srcOrd="1" destOrd="0" parTransId="{DC32F7B6-8402-4C0C-B2B9-A98A9A42893B}" sibTransId="{2CD7EDC4-DFD3-4EF2-BED5-FA89BFA919EB}"/>
    <dgm:cxn modelId="{F1102607-2D07-4324-9AE1-E26C3B5C4568}" type="presOf" srcId="{6EDFF7BF-2DE8-40FE-ACFF-093981A54A68}" destId="{756339B4-12E0-4876-B50E-441209F00975}" srcOrd="0" destOrd="0" presId="urn:microsoft.com/office/officeart/2005/8/layout/vList5"/>
    <dgm:cxn modelId="{3ED71D81-6664-4F1B-9DB5-E92F380DD6A6}" srcId="{D163F2BF-826F-443D-A496-298C3EB6C157}" destId="{6EDFF7BF-2DE8-40FE-ACFF-093981A54A68}" srcOrd="0" destOrd="0" parTransId="{896A65AD-97FD-4463-8306-6F1E765B5850}" sibTransId="{510F69BE-5DA4-4D6A-97D9-A175C3A5A614}"/>
    <dgm:cxn modelId="{9A8CC223-A6CD-462D-A560-E6A2F3C8EE62}" type="presOf" srcId="{D163F2BF-826F-443D-A496-298C3EB6C157}" destId="{4AC6A010-BBB4-495D-BA36-6A9718777860}" srcOrd="0" destOrd="0" presId="urn:microsoft.com/office/officeart/2005/8/layout/vList5"/>
    <dgm:cxn modelId="{50F01946-EA92-426E-92B4-6B863297508B}" type="presOf" srcId="{9358CF9C-8E24-430F-85FA-50DA510431D0}" destId="{B678C46B-E202-418A-B9E2-0307662F89C0}" srcOrd="0" destOrd="0" presId="urn:microsoft.com/office/officeart/2005/8/layout/vList5"/>
    <dgm:cxn modelId="{E8D735D7-EA17-4853-8EBB-7F0948468B2D}" srcId="{6EDFF7BF-2DE8-40FE-ACFF-093981A54A68}" destId="{8C82015F-D396-4EF7-8B88-E33F07AD8C67}" srcOrd="0" destOrd="0" parTransId="{1D6E6556-266A-4D3F-B0FF-7B17A05313BE}" sibTransId="{2E38C4B1-AC4B-4CB9-B44E-3191E8506A28}"/>
    <dgm:cxn modelId="{B72EEA3B-22FF-4254-9B55-0B3B21FE9540}" srcId="{1137E9AC-B51E-46FB-864C-94C345D5D1B3}" destId="{D1E167D6-8C73-45A3-BA17-693E1B38B1F4}" srcOrd="1" destOrd="0" parTransId="{1649B8B1-9274-4C7C-84C8-9459198DF4CB}" sibTransId="{3C86BE16-1276-4729-998E-EFC8858C2240}"/>
    <dgm:cxn modelId="{1F176EF2-28FB-4995-8107-0386988E337F}" srcId="{D163F2BF-826F-443D-A496-298C3EB6C157}" destId="{77FA6A84-EDA9-4A14-838B-106FF441CB3F}" srcOrd="1" destOrd="0" parTransId="{C6546C97-6F0A-4169-A40E-3C15B1EA4B46}" sibTransId="{08AC69F4-F57D-413D-88DE-B1EB1F77B42D}"/>
    <dgm:cxn modelId="{4DAD45A7-22F1-437E-9BAD-6CB04E2E8BAC}" type="presOf" srcId="{6FDD0B51-6712-4019-A541-D0B06F8D68E6}" destId="{938531AB-93E1-45C1-B18F-1D2920B566DB}" srcOrd="0" destOrd="2" presId="urn:microsoft.com/office/officeart/2005/8/layout/vList5"/>
    <dgm:cxn modelId="{B4F80339-9916-4CDF-823E-69558228D528}" type="presOf" srcId="{FC7E1C34-F00F-4283-BF4B-53ACFD80D74F}" destId="{97571599-6428-414A-B58A-DB9B9814AE5C}" srcOrd="0" destOrd="1" presId="urn:microsoft.com/office/officeart/2005/8/layout/vList5"/>
    <dgm:cxn modelId="{E4220E43-091E-4A90-8D2C-20E1F0221FDF}" type="presOf" srcId="{D1E167D6-8C73-45A3-BA17-693E1B38B1F4}" destId="{B678C46B-E202-418A-B9E2-0307662F89C0}" srcOrd="0" destOrd="1" presId="urn:microsoft.com/office/officeart/2005/8/layout/vList5"/>
    <dgm:cxn modelId="{524A287D-3D89-45EA-B6B2-8EDBD6D941F0}" srcId="{77FA6A84-EDA9-4A14-838B-106FF441CB3F}" destId="{805B2082-5C27-4D49-96EE-A81A9549BA43}" srcOrd="0" destOrd="0" parTransId="{05008ADC-1549-4479-90DE-991DC779A137}" sibTransId="{1CD06427-2FB1-4377-88C5-523C560800BF}"/>
    <dgm:cxn modelId="{D8030A9E-0E84-4E14-9B20-725C94D8C29C}" srcId="{77FA6A84-EDA9-4A14-838B-106FF441CB3F}" destId="{6FDD0B51-6712-4019-A541-D0B06F8D68E6}" srcOrd="2" destOrd="0" parTransId="{9FAAB865-14DA-4BCB-AF31-A51D06E64A71}" sibTransId="{09F65BB8-A42D-4342-B110-208D102B62DF}"/>
    <dgm:cxn modelId="{961E3758-32A2-4CE4-AE02-FFEB56FF4F8D}" srcId="{77FA6A84-EDA9-4A14-838B-106FF441CB3F}" destId="{84830241-DEA7-4BBC-A10E-0724A25BFE4B}" srcOrd="1" destOrd="0" parTransId="{A1C87FBC-D3DC-464F-8902-68CABFE3FC43}" sibTransId="{EB2AD11D-8BFE-40A3-A6A1-B371EDC0B31C}"/>
    <dgm:cxn modelId="{EECDCEAE-336C-4719-8BC0-C5C04DEFA774}" srcId="{D163F2BF-826F-443D-A496-298C3EB6C157}" destId="{1137E9AC-B51E-46FB-864C-94C345D5D1B3}" srcOrd="2" destOrd="0" parTransId="{A2E00B9A-1B4F-49E6-B82C-098B2FE75BB1}" sibTransId="{19E23766-BD85-47A8-98A0-AE41FA6D5BC9}"/>
    <dgm:cxn modelId="{4A1938EB-0E2D-4FA6-A545-25C4121AA09E}" type="presParOf" srcId="{4AC6A010-BBB4-495D-BA36-6A9718777860}" destId="{5221A141-8966-4419-84E8-78F4D85426D8}" srcOrd="0" destOrd="0" presId="urn:microsoft.com/office/officeart/2005/8/layout/vList5"/>
    <dgm:cxn modelId="{9CDB99EA-7EB9-4BDA-A813-79253067BF2B}" type="presParOf" srcId="{5221A141-8966-4419-84E8-78F4D85426D8}" destId="{756339B4-12E0-4876-B50E-441209F00975}" srcOrd="0" destOrd="0" presId="urn:microsoft.com/office/officeart/2005/8/layout/vList5"/>
    <dgm:cxn modelId="{6D4F9DE5-7C73-491F-819F-BF0FF529D1C4}" type="presParOf" srcId="{5221A141-8966-4419-84E8-78F4D85426D8}" destId="{97571599-6428-414A-B58A-DB9B9814AE5C}" srcOrd="1" destOrd="0" presId="urn:microsoft.com/office/officeart/2005/8/layout/vList5"/>
    <dgm:cxn modelId="{59B925A2-7407-44FF-BA0A-A32D7AA396A2}" type="presParOf" srcId="{4AC6A010-BBB4-495D-BA36-6A9718777860}" destId="{83E6EC77-BF69-4DC4-A1F5-C8E10B7A96C4}" srcOrd="1" destOrd="0" presId="urn:microsoft.com/office/officeart/2005/8/layout/vList5"/>
    <dgm:cxn modelId="{9FC99F03-FC18-4448-A441-CB2041216156}" type="presParOf" srcId="{4AC6A010-BBB4-495D-BA36-6A9718777860}" destId="{CF12751C-E98C-45F6-B685-B2C57E3B474C}" srcOrd="2" destOrd="0" presId="urn:microsoft.com/office/officeart/2005/8/layout/vList5"/>
    <dgm:cxn modelId="{4D8B1F95-9149-4736-8D02-9367CC33ADF5}" type="presParOf" srcId="{CF12751C-E98C-45F6-B685-B2C57E3B474C}" destId="{8B4E6821-9A20-418C-AC00-C0CC1059FE10}" srcOrd="0" destOrd="0" presId="urn:microsoft.com/office/officeart/2005/8/layout/vList5"/>
    <dgm:cxn modelId="{D3DA77A6-9761-4B6A-85BB-415587A26E63}" type="presParOf" srcId="{CF12751C-E98C-45F6-B685-B2C57E3B474C}" destId="{938531AB-93E1-45C1-B18F-1D2920B566DB}" srcOrd="1" destOrd="0" presId="urn:microsoft.com/office/officeart/2005/8/layout/vList5"/>
    <dgm:cxn modelId="{216325CB-4540-4796-9B4D-19136BAB6563}" type="presParOf" srcId="{4AC6A010-BBB4-495D-BA36-6A9718777860}" destId="{303A1B1C-F7A7-443A-A4B2-6262AE5C48E9}" srcOrd="3" destOrd="0" presId="urn:microsoft.com/office/officeart/2005/8/layout/vList5"/>
    <dgm:cxn modelId="{493A4C1E-1753-44F5-9C38-4A607931AF83}" type="presParOf" srcId="{4AC6A010-BBB4-495D-BA36-6A9718777860}" destId="{52EECEF0-0DC2-4A35-AB75-24E1D6667BE9}" srcOrd="4" destOrd="0" presId="urn:microsoft.com/office/officeart/2005/8/layout/vList5"/>
    <dgm:cxn modelId="{B0541110-5477-4854-9EC4-8ED79ACA2A1D}" type="presParOf" srcId="{52EECEF0-0DC2-4A35-AB75-24E1D6667BE9}" destId="{E8D2D6AB-D910-4BDA-8925-3DCC130C45FC}" srcOrd="0" destOrd="0" presId="urn:microsoft.com/office/officeart/2005/8/layout/vList5"/>
    <dgm:cxn modelId="{ED2C60B5-645E-41BE-B749-26B155CC0CED}" type="presParOf" srcId="{52EECEF0-0DC2-4A35-AB75-24E1D6667BE9}" destId="{B678C46B-E202-418A-B9E2-0307662F89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E7FD4C-85FB-4E72-AF60-65FFF0E2083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4343B1-3C4F-40D2-B7E5-F5E2B50A129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здравоохранения городского округа город Мегион включает в  себя амбулаторно-поликлиническую мощность на 1 285 посещения в смену и стационарную мощность на 449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койко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/мест круглосуточного пребывания.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093FF-B3F4-4DCF-8768-2DBDB40A79C9}" type="sibTrans" cxnId="{B08B36E4-3511-417C-9A4A-D4A87A0308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6CD43-4A7E-4F06-81A4-4D87245FC51F}" type="parTrans" cxnId="{B08B36E4-3511-417C-9A4A-D4A87A0308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C8464-1370-49C0-8CA0-1E566FEA969E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муниципального образования медицинскую помощь оказывают 4 лечебно-профилактических учреждения:</a:t>
          </a:r>
        </a:p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-бюджетное учреждение Ханты-Мансийского автономного округа - Югры 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Мегионская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городская больница №1»; </a:t>
          </a:r>
        </a:p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-бюджетное учреждение Ханты-Мансийского автономного округа - Югры 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Мегионская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городская больница №2»;</a:t>
          </a:r>
        </a:p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-бюджетное учреждение Ханты-Мансийского автономного округа - Югры «Детская городская больница «Жемчужинка»; </a:t>
          </a:r>
        </a:p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-автономное учреждение Ханты-Мансийского автономного округа – Югры «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Мегионская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городская стоматологическая поликлиника»;</a:t>
          </a:r>
        </a:p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-казенное учреждение Ханты-Мансийского автономного округа – Югры «Психоневрологическая больница имени  Святой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преподобномученицы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Елизаветы».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F6AE1-F3DB-40A8-A9A4-4A9BEE537FE1}" type="sibTrans" cxnId="{C583F598-FE5A-4D60-931F-E1EBB135B0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16F5D-C271-425C-B8C6-A95C0D63BA98}" type="parTrans" cxnId="{C583F598-FE5A-4D60-931F-E1EBB135B08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DC9EC-A936-4074-9A82-24B5B419026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амбулаторно-поликлиническими учреждениями составляет 123,9%.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7B1-088B-49DB-93B1-34C789F1AAE9}" type="parTrans" cxnId="{A4F942CB-8057-4227-9F21-83F4A962F1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D2048-0559-4994-A0A9-8A85D083CCA4}" type="sibTrans" cxnId="{A4F942CB-8057-4227-9F21-83F4A962F1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04A65-0677-4B92-BCC0-93988C7BFB7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больничными койками круглосуточного стационара составила 59,4%.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B0500-79E1-4C8B-B377-7507F56516EB}" type="parTrans" cxnId="{E0848D4F-C51C-4292-89C5-8E5630A4DF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D9B7A-1922-4D62-8CAA-603DB0F976E9}" type="sibTrans" cxnId="{E0848D4F-C51C-4292-89C5-8E5630A4DF4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700C4-0365-4CDF-9CD3-7D0047211488}" type="pres">
      <dgm:prSet presAssocID="{7CE7FD4C-85FB-4E72-AF60-65FFF0E208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7F464C-7D62-4D91-9CDB-8508EC5F469B}" type="pres">
      <dgm:prSet presAssocID="{401C8464-1370-49C0-8CA0-1E566FEA969E}" presName="linNode" presStyleCnt="0"/>
      <dgm:spPr/>
    </dgm:pt>
    <dgm:pt modelId="{B4217628-776B-414F-8EB4-EAE9E9DE6016}" type="pres">
      <dgm:prSet presAssocID="{401C8464-1370-49C0-8CA0-1E566FEA969E}" presName="parentText" presStyleLbl="node1" presStyleIdx="0" presStyleCnt="1" custLinFactNeighborX="86" custLinFactNeighborY="-20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13AEC-C825-42DE-AA27-50AD1E7ACE99}" type="pres">
      <dgm:prSet presAssocID="{401C8464-1370-49C0-8CA0-1E566FEA969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77645-5080-45F9-B488-17546E1C5EE2}" type="presOf" srcId="{2CCDC9EC-A936-4074-9A82-24B5B4190269}" destId="{50E13AEC-C825-42DE-AA27-50AD1E7ACE99}" srcOrd="0" destOrd="1" presId="urn:microsoft.com/office/officeart/2005/8/layout/vList5"/>
    <dgm:cxn modelId="{A4F942CB-8057-4227-9F21-83F4A962F1C5}" srcId="{401C8464-1370-49C0-8CA0-1E566FEA969E}" destId="{2CCDC9EC-A936-4074-9A82-24B5B4190269}" srcOrd="1" destOrd="0" parTransId="{D9BDD7B1-088B-49DB-93B1-34C789F1AAE9}" sibTransId="{AB4D2048-0559-4994-A0A9-8A85D083CCA4}"/>
    <dgm:cxn modelId="{959B09DC-DF1A-49CA-9C2A-AE26D7090C59}" type="presOf" srcId="{7CE7FD4C-85FB-4E72-AF60-65FFF0E2083D}" destId="{AEB700C4-0365-4CDF-9CD3-7D0047211488}" srcOrd="0" destOrd="0" presId="urn:microsoft.com/office/officeart/2005/8/layout/vList5"/>
    <dgm:cxn modelId="{BE0D0026-698E-4B64-AE12-CE7C52B848D3}" type="presOf" srcId="{401C8464-1370-49C0-8CA0-1E566FEA969E}" destId="{B4217628-776B-414F-8EB4-EAE9E9DE6016}" srcOrd="0" destOrd="0" presId="urn:microsoft.com/office/officeart/2005/8/layout/vList5"/>
    <dgm:cxn modelId="{825F5777-A9CB-4185-9194-C947FAFBCA46}" type="presOf" srcId="{9A4343B1-3C4F-40D2-B7E5-F5E2B50A129D}" destId="{50E13AEC-C825-42DE-AA27-50AD1E7ACE99}" srcOrd="0" destOrd="0" presId="urn:microsoft.com/office/officeart/2005/8/layout/vList5"/>
    <dgm:cxn modelId="{E0848D4F-C51C-4292-89C5-8E5630A4DF4D}" srcId="{401C8464-1370-49C0-8CA0-1E566FEA969E}" destId="{9F204A65-0677-4B92-BCC0-93988C7BFB73}" srcOrd="2" destOrd="0" parTransId="{C6DB0500-79E1-4C8B-B377-7507F56516EB}" sibTransId="{29AD9B7A-1922-4D62-8CAA-603DB0F976E9}"/>
    <dgm:cxn modelId="{B08B36E4-3511-417C-9A4A-D4A87A030868}" srcId="{401C8464-1370-49C0-8CA0-1E566FEA969E}" destId="{9A4343B1-3C4F-40D2-B7E5-F5E2B50A129D}" srcOrd="0" destOrd="0" parTransId="{F086CD43-4A7E-4F06-81A4-4D87245FC51F}" sibTransId="{62F093FF-B3F4-4DCF-8768-2DBDB40A79C9}"/>
    <dgm:cxn modelId="{C583F598-FE5A-4D60-931F-E1EBB135B084}" srcId="{7CE7FD4C-85FB-4E72-AF60-65FFF0E2083D}" destId="{401C8464-1370-49C0-8CA0-1E566FEA969E}" srcOrd="0" destOrd="0" parTransId="{15F16F5D-C271-425C-B8C6-A95C0D63BA98}" sibTransId="{74BF6AE1-F3DB-40A8-A9A4-4A9BEE537FE1}"/>
    <dgm:cxn modelId="{35CCAB1D-349B-4C0A-8CC9-C28B78BAF27C}" type="presOf" srcId="{9F204A65-0677-4B92-BCC0-93988C7BFB73}" destId="{50E13AEC-C825-42DE-AA27-50AD1E7ACE99}" srcOrd="0" destOrd="2" presId="urn:microsoft.com/office/officeart/2005/8/layout/vList5"/>
    <dgm:cxn modelId="{259481CD-46F7-4BF7-AC61-9484CDD3ACC8}" type="presParOf" srcId="{AEB700C4-0365-4CDF-9CD3-7D0047211488}" destId="{A17F464C-7D62-4D91-9CDB-8508EC5F469B}" srcOrd="0" destOrd="0" presId="urn:microsoft.com/office/officeart/2005/8/layout/vList5"/>
    <dgm:cxn modelId="{36CD62E2-D5CD-432F-AF80-F65880E00CD6}" type="presParOf" srcId="{A17F464C-7D62-4D91-9CDB-8508EC5F469B}" destId="{B4217628-776B-414F-8EB4-EAE9E9DE6016}" srcOrd="0" destOrd="0" presId="urn:microsoft.com/office/officeart/2005/8/layout/vList5"/>
    <dgm:cxn modelId="{040B5C0D-B143-4229-ABED-8D216C2614CD}" type="presParOf" srcId="{A17F464C-7D62-4D91-9CDB-8508EC5F469B}" destId="{50E13AEC-C825-42DE-AA27-50AD1E7ACE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FEC48D-83A3-4495-9003-68909F6A5D09}" type="doc">
      <dgm:prSet loTypeId="urn:microsoft.com/office/officeart/2005/8/layout/vList6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0260C70-3F27-407C-9176-135C53458555}">
      <dgm:prSet phldrT="[Текст]"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физической культуры и спорта включает в себя:</a:t>
          </a:r>
        </a:p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учреждение «Центр спортивной подготовки «Спорт-Альтаир»;</a:t>
          </a:r>
        </a:p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образовательное учреждение дополнительного образования детей «Детско-юношеская спортивная школа №1»;</a:t>
          </a:r>
        </a:p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образовательное учреждение дополнительного образования детей «Детско-юношеская спортивная школа №2»;</a:t>
          </a:r>
        </a:p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автономное образовательное учреждение дополнительного образования детей «Детско-юношеская спортивная школа №3».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13C5C-81B8-4F6D-A20C-808CC4336C8D}" type="par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A24E5-BF1D-4B53-A9DC-601C4D2B2C51}" type="sib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DA647-2C8E-42B8-9D02-35078839C9B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спортивными объектами низкая и по видам объектов составляет: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C4FF5-C607-4190-B1FC-19F7E3677F8E}" type="par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0A1B2-7E6D-4686-9CA9-D6C7A878DE73}" type="sib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12937-BF29-4A0C-B260-AAE808226EB8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-спортивными сооружениями 17,1% от федерального норматива;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8EDE3-6695-4214-9FD2-2BDE1578AF29}" type="parTrans" cxnId="{8B113E0C-96AA-4300-B5FE-C93E24C700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74CBC-B3A6-47FC-81FA-F5EED81E5DF9}" type="sibTrans" cxnId="{8B113E0C-96AA-4300-B5FE-C93E24C700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DC0E9-F60E-4A28-BC31-3E99D454206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-бассейнами 18,0%;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42AC1-F707-4784-A62B-29D9B47CD8D1}" type="parTrans" cxnId="{7B6A2107-00A6-4B1D-949A-A708BC5DB7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849F2-AF4A-40DD-9B58-FE6BC15C53FB}" type="sibTrans" cxnId="{7B6A2107-00A6-4B1D-949A-A708BC5DB7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5A43A-5D89-4D26-AB51-F56C653A11B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-учреждениями дополнительного образования детей 47,2%.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B1256-4A62-46F6-88DC-D9BF072FFB43}" type="parTrans" cxnId="{5107C5E4-DF92-4D25-95D1-45FDCE96F8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E5E5C-824E-40F4-86E5-18ABA2DFAB01}" type="sibTrans" cxnId="{5107C5E4-DF92-4D25-95D1-45FDCE96F8E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654FA-3868-4D4C-9335-04C675EF3808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F11D0-E8E8-46B0-B53A-8960A76847D7}" type="parTrans" cxnId="{D9010A82-7886-4EA1-A3FA-FA18A16A53BE}">
      <dgm:prSet/>
      <dgm:spPr/>
      <dgm:t>
        <a:bodyPr/>
        <a:lstStyle/>
        <a:p>
          <a:endParaRPr lang="ru-RU"/>
        </a:p>
      </dgm:t>
    </dgm:pt>
    <dgm:pt modelId="{03080F3C-39FB-402B-95DA-9838CE78C6F8}" type="sibTrans" cxnId="{D9010A82-7886-4EA1-A3FA-FA18A16A53BE}">
      <dgm:prSet/>
      <dgm:spPr/>
      <dgm:t>
        <a:bodyPr/>
        <a:lstStyle/>
        <a:p>
          <a:endParaRPr lang="ru-RU"/>
        </a:p>
      </dgm:t>
    </dgm:pt>
    <dgm:pt modelId="{2C5CD910-B01B-4B8E-B05E-D0366DDB8BCA}" type="pres">
      <dgm:prSet presAssocID="{C3FEC48D-83A3-4495-9003-68909F6A5D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15E210-E449-4D9F-B33F-A6FD0E4225FE}" type="pres">
      <dgm:prSet presAssocID="{20260C70-3F27-407C-9176-135C53458555}" presName="linNode" presStyleCnt="0"/>
      <dgm:spPr/>
    </dgm:pt>
    <dgm:pt modelId="{3DCE5FFB-ED27-4B85-83B4-F7814B007DD5}" type="pres">
      <dgm:prSet presAssocID="{20260C70-3F27-407C-9176-135C53458555}" presName="parentShp" presStyleLbl="node1" presStyleIdx="0" presStyleCnt="1" custScaleX="128438" custLinFactNeighborX="166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B1BD-0B5D-4D5F-9DC5-5862EACFA126}" type="pres">
      <dgm:prSet presAssocID="{20260C70-3F27-407C-9176-135C53458555}" presName="childShp" presStyleLbl="bgAccFollowNode1" presStyleIdx="0" presStyleCnt="1" custLinFactNeighborX="247" custLinFactNeighborY="-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E278A-06CA-4A99-A034-1091B4B43798}" type="presOf" srcId="{F855A43A-5D89-4D26-AB51-F56C653A11B2}" destId="{AFC8B1BD-0B5D-4D5F-9DC5-5862EACFA126}" srcOrd="0" destOrd="4" presId="urn:microsoft.com/office/officeart/2005/8/layout/vList6"/>
    <dgm:cxn modelId="{9A59BF95-EAD0-4C3B-816A-255F29C314A7}" type="presOf" srcId="{20260C70-3F27-407C-9176-135C53458555}" destId="{3DCE5FFB-ED27-4B85-83B4-F7814B007DD5}" srcOrd="0" destOrd="0" presId="urn:microsoft.com/office/officeart/2005/8/layout/vList6"/>
    <dgm:cxn modelId="{0C7C2B0E-D0A9-41B2-858D-81A26019BBE9}" srcId="{20260C70-3F27-407C-9176-135C53458555}" destId="{71EDA647-2C8E-42B8-9D02-35078839C9B3}" srcOrd="1" destOrd="0" parTransId="{7F0C4FF5-C607-4190-B1FC-19F7E3677F8E}" sibTransId="{2A30A1B2-7E6D-4686-9CA9-D6C7A878DE73}"/>
    <dgm:cxn modelId="{8B113E0C-96AA-4300-B5FE-C93E24C70028}" srcId="{20260C70-3F27-407C-9176-135C53458555}" destId="{1EB12937-BF29-4A0C-B260-AAE808226EB8}" srcOrd="2" destOrd="0" parTransId="{96C8EDE3-6695-4214-9FD2-2BDE1578AF29}" sibTransId="{1DE74CBC-B3A6-47FC-81FA-F5EED81E5DF9}"/>
    <dgm:cxn modelId="{D9010A82-7886-4EA1-A3FA-FA18A16A53BE}" srcId="{20260C70-3F27-407C-9176-135C53458555}" destId="{EE5654FA-3868-4D4C-9335-04C675EF3808}" srcOrd="0" destOrd="0" parTransId="{F45F11D0-E8E8-46B0-B53A-8960A76847D7}" sibTransId="{03080F3C-39FB-402B-95DA-9838CE78C6F8}"/>
    <dgm:cxn modelId="{CC790B7A-0A76-41E3-90C3-27AA27505E80}" type="presOf" srcId="{EE5654FA-3868-4D4C-9335-04C675EF3808}" destId="{AFC8B1BD-0B5D-4D5F-9DC5-5862EACFA126}" srcOrd="0" destOrd="0" presId="urn:microsoft.com/office/officeart/2005/8/layout/vList6"/>
    <dgm:cxn modelId="{BCDC0FC4-9851-4063-A1C7-4D839A15D7E9}" srcId="{C3FEC48D-83A3-4495-9003-68909F6A5D09}" destId="{20260C70-3F27-407C-9176-135C53458555}" srcOrd="0" destOrd="0" parTransId="{6EA13C5C-81B8-4F6D-A20C-808CC4336C8D}" sibTransId="{DB0A24E5-BF1D-4B53-A9DC-601C4D2B2C51}"/>
    <dgm:cxn modelId="{C80490E7-AF28-4C13-A2E0-D449082ADD47}" type="presOf" srcId="{C3FEC48D-83A3-4495-9003-68909F6A5D09}" destId="{2C5CD910-B01B-4B8E-B05E-D0366DDB8BCA}" srcOrd="0" destOrd="0" presId="urn:microsoft.com/office/officeart/2005/8/layout/vList6"/>
    <dgm:cxn modelId="{7B6A2107-00A6-4B1D-949A-A708BC5DB798}" srcId="{20260C70-3F27-407C-9176-135C53458555}" destId="{353DC0E9-F60E-4A28-BC31-3E99D454206F}" srcOrd="3" destOrd="0" parTransId="{16A42AC1-F707-4784-A62B-29D9B47CD8D1}" sibTransId="{758849F2-AF4A-40DD-9B58-FE6BC15C53FB}"/>
    <dgm:cxn modelId="{21E75771-4A07-4C06-A7D4-26069FC2F390}" type="presOf" srcId="{71EDA647-2C8E-42B8-9D02-35078839C9B3}" destId="{AFC8B1BD-0B5D-4D5F-9DC5-5862EACFA126}" srcOrd="0" destOrd="1" presId="urn:microsoft.com/office/officeart/2005/8/layout/vList6"/>
    <dgm:cxn modelId="{5107C5E4-DF92-4D25-95D1-45FDCE96F8E1}" srcId="{20260C70-3F27-407C-9176-135C53458555}" destId="{F855A43A-5D89-4D26-AB51-F56C653A11B2}" srcOrd="4" destOrd="0" parTransId="{3A3B1256-4A62-46F6-88DC-D9BF072FFB43}" sibTransId="{D64E5E5C-824E-40F4-86E5-18ABA2DFAB01}"/>
    <dgm:cxn modelId="{DE9F794A-E361-4ECA-875F-E7F43AEB7B21}" type="presOf" srcId="{1EB12937-BF29-4A0C-B260-AAE808226EB8}" destId="{AFC8B1BD-0B5D-4D5F-9DC5-5862EACFA126}" srcOrd="0" destOrd="2" presId="urn:microsoft.com/office/officeart/2005/8/layout/vList6"/>
    <dgm:cxn modelId="{742EF892-332C-4C42-BCA0-BD62EE681862}" type="presOf" srcId="{353DC0E9-F60E-4A28-BC31-3E99D454206F}" destId="{AFC8B1BD-0B5D-4D5F-9DC5-5862EACFA126}" srcOrd="0" destOrd="3" presId="urn:microsoft.com/office/officeart/2005/8/layout/vList6"/>
    <dgm:cxn modelId="{A01AB98F-0949-4960-A587-C63A0EC5F047}" type="presParOf" srcId="{2C5CD910-B01B-4B8E-B05E-D0366DDB8BCA}" destId="{9015E210-E449-4D9F-B33F-A6FD0E4225FE}" srcOrd="0" destOrd="0" presId="urn:microsoft.com/office/officeart/2005/8/layout/vList6"/>
    <dgm:cxn modelId="{6FC1BA94-C029-4038-A876-77C0978CFA97}" type="presParOf" srcId="{9015E210-E449-4D9F-B33F-A6FD0E4225FE}" destId="{3DCE5FFB-ED27-4B85-83B4-F7814B007DD5}" srcOrd="0" destOrd="0" presId="urn:microsoft.com/office/officeart/2005/8/layout/vList6"/>
    <dgm:cxn modelId="{E286223B-F935-4D17-912B-10E07F008B8D}" type="presParOf" srcId="{9015E210-E449-4D9F-B33F-A6FD0E4225FE}" destId="{AFC8B1BD-0B5D-4D5F-9DC5-5862EACFA1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FEC48D-83A3-4495-9003-68909F6A5D09}" type="doc">
      <dgm:prSet loTypeId="urn:microsoft.com/office/officeart/2005/8/layout/vList6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0260C70-3F27-407C-9176-135C5345855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6DAF5"/>
        </a:solidFill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</dgm:spPr>
      <dgm:t>
        <a:bodyPr/>
        <a:lstStyle/>
        <a:p>
          <a:pPr algn="just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Сфера культуры городского округа представлена следующими культурно - просветительскими, досуговыми учреждениями: </a:t>
          </a:r>
        </a:p>
        <a:p>
          <a:pPr algn="just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автономное учреждение «Дворец искусств»  в составе которого находятся дом культуры «Прометей» на 377 посадочных мест, «Дворец искусств» на 750 посадочных мест в городе </a:t>
          </a:r>
          <a:r>
            <a:rPr lang="ru-RU" sz="1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Мегионе</a:t>
          </a: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дом культуры «Сибирь» на 196 посадочных мест в посёлке городского типа Высокий,;</a:t>
          </a:r>
        </a:p>
        <a:p>
          <a:pPr algn="just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автономное учреждение «Региональный историко-культурный и экологический центр»;</a:t>
          </a:r>
        </a:p>
        <a:p>
          <a:pPr algn="just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учреждение «Централизованная библиотечная система»;</a:t>
          </a:r>
        </a:p>
        <a:p>
          <a:pPr algn="just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муниципальное автономное учреждение «Театр музыки».;</a:t>
          </a:r>
        </a:p>
        <a:p>
          <a:pPr algn="just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 учреждения дополнительного образования детей в сфере культуры:  «Детская школа искусств имени </a:t>
          </a:r>
          <a:r>
            <a:rPr lang="ru-RU" sz="1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А.М.Кузьмина</a:t>
          </a: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«Детская школа искусств №2» в поселке Высоком, «Детская художественная школа», школа искусств «Камертон» при МБОУ СОШ №4.</a:t>
          </a:r>
        </a:p>
        <a:p>
          <a:pPr algn="just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13C5C-81B8-4F6D-A20C-808CC4336C8D}" type="par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A24E5-BF1D-4B53-A9DC-601C4D2B2C51}" type="sibTrans" cxnId="{BCDC0FC4-9851-4063-A1C7-4D839A15D7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DA647-2C8E-42B8-9D02-35078839C9B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объектами культуры недостаточная и по видам объектов составляет: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C4FF5-C607-4190-B1FC-19F7E3677F8E}" type="par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0A1B2-7E6D-4686-9CA9-D6C7A878DE73}" type="sibTrans" cxnId="{0C7C2B0E-D0A9-41B2-858D-81A26019BB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654FA-3868-4D4C-9335-04C675EF3808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F11D0-E8E8-46B0-B53A-8960A76847D7}" type="parTrans" cxnId="{D9010A82-7886-4EA1-A3FA-FA18A16A53BE}">
      <dgm:prSet/>
      <dgm:spPr/>
      <dgm:t>
        <a:bodyPr/>
        <a:lstStyle/>
        <a:p>
          <a:endParaRPr lang="ru-RU"/>
        </a:p>
      </dgm:t>
    </dgm:pt>
    <dgm:pt modelId="{03080F3C-39FB-402B-95DA-9838CE78C6F8}" type="sibTrans" cxnId="{D9010A82-7886-4EA1-A3FA-FA18A16A53BE}">
      <dgm:prSet/>
      <dgm:spPr/>
      <dgm:t>
        <a:bodyPr/>
        <a:lstStyle/>
        <a:p>
          <a:endParaRPr lang="ru-RU"/>
        </a:p>
      </dgm:t>
    </dgm:pt>
    <dgm:pt modelId="{34A12153-7FA8-4A3F-8CD7-80442372187E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-клубными учреждениями 60,6%;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713DC-6A1D-4A01-808C-F8FED63FF1E4}" type="parTrans" cxnId="{B258FADC-D068-4B34-8A2C-BA963B17BD71}">
      <dgm:prSet/>
      <dgm:spPr/>
      <dgm:t>
        <a:bodyPr/>
        <a:lstStyle/>
        <a:p>
          <a:endParaRPr lang="ru-RU"/>
        </a:p>
      </dgm:t>
    </dgm:pt>
    <dgm:pt modelId="{79FABB18-53DE-4441-8D95-4EDD6115A181}" type="sibTrans" cxnId="{B258FADC-D068-4B34-8A2C-BA963B17BD71}">
      <dgm:prSet/>
      <dgm:spPr/>
      <dgm:t>
        <a:bodyPr/>
        <a:lstStyle/>
        <a:p>
          <a:endParaRPr lang="ru-RU"/>
        </a:p>
      </dgm:t>
    </dgm:pt>
    <dgm:pt modelId="{F116EBC4-C281-43E5-99BA-ACBE510C2D16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-библиотечными учреждениями 77,8%;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50961-66E8-4AE8-8C2D-8AF116C7E421}" type="parTrans" cxnId="{33A8768E-51AF-4244-880D-5A5B3EA5C2ED}">
      <dgm:prSet/>
      <dgm:spPr/>
      <dgm:t>
        <a:bodyPr/>
        <a:lstStyle/>
        <a:p>
          <a:endParaRPr lang="ru-RU"/>
        </a:p>
      </dgm:t>
    </dgm:pt>
    <dgm:pt modelId="{A619FCC9-9222-48B2-9207-449D487AFB7B}" type="sibTrans" cxnId="{33A8768E-51AF-4244-880D-5A5B3EA5C2ED}">
      <dgm:prSet/>
      <dgm:spPr/>
      <dgm:t>
        <a:bodyPr/>
        <a:lstStyle/>
        <a:p>
          <a:endParaRPr lang="ru-RU"/>
        </a:p>
      </dgm:t>
    </dgm:pt>
    <dgm:pt modelId="{D27F30D7-46C3-493C-A793-7D35C5E5356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-музеями 50%;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BC7D90-B92C-4263-9AAA-D50842761B0D}" type="parTrans" cxnId="{96950A69-79F6-4108-9659-7253B4138AD9}">
      <dgm:prSet/>
      <dgm:spPr/>
      <dgm:t>
        <a:bodyPr/>
        <a:lstStyle/>
        <a:p>
          <a:endParaRPr lang="ru-RU"/>
        </a:p>
      </dgm:t>
    </dgm:pt>
    <dgm:pt modelId="{0A0F9007-7CEC-45F4-8C0F-B57ED5B82546}" type="sibTrans" cxnId="{96950A69-79F6-4108-9659-7253B4138AD9}">
      <dgm:prSet/>
      <dgm:spPr/>
      <dgm:t>
        <a:bodyPr/>
        <a:lstStyle/>
        <a:p>
          <a:endParaRPr lang="ru-RU"/>
        </a:p>
      </dgm:t>
    </dgm:pt>
    <dgm:pt modelId="{C9182B02-BD9E-45E3-B4CD-17052F051964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-учреждениями дополнительного образования детей 90,9%.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819E1-3F25-4807-86C5-6709F05B3CB3}" type="parTrans" cxnId="{D5958AF9-4C96-4CB4-8717-3C197F7669D7}">
      <dgm:prSet/>
      <dgm:spPr/>
      <dgm:t>
        <a:bodyPr/>
        <a:lstStyle/>
        <a:p>
          <a:endParaRPr lang="ru-RU"/>
        </a:p>
      </dgm:t>
    </dgm:pt>
    <dgm:pt modelId="{3C7C5561-CA49-403C-B958-58626A6F8CB1}" type="sibTrans" cxnId="{D5958AF9-4C96-4CB4-8717-3C197F7669D7}">
      <dgm:prSet/>
      <dgm:spPr/>
      <dgm:t>
        <a:bodyPr/>
        <a:lstStyle/>
        <a:p>
          <a:endParaRPr lang="ru-RU"/>
        </a:p>
      </dgm:t>
    </dgm:pt>
    <dgm:pt modelId="{2C5CD910-B01B-4B8E-B05E-D0366DDB8BCA}" type="pres">
      <dgm:prSet presAssocID="{C3FEC48D-83A3-4495-9003-68909F6A5D0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15E210-E449-4D9F-B33F-A6FD0E4225FE}" type="pres">
      <dgm:prSet presAssocID="{20260C70-3F27-407C-9176-135C53458555}" presName="linNode" presStyleCnt="0"/>
      <dgm:spPr/>
    </dgm:pt>
    <dgm:pt modelId="{3DCE5FFB-ED27-4B85-83B4-F7814B007DD5}" type="pres">
      <dgm:prSet presAssocID="{20260C70-3F27-407C-9176-135C53458555}" presName="parentShp" presStyleLbl="node1" presStyleIdx="0" presStyleCnt="1" custScaleX="126647" custLinFactNeighborX="2315" custLinFactNeighborY="-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B1BD-0B5D-4D5F-9DC5-5862EACFA126}" type="pres">
      <dgm:prSet presAssocID="{20260C70-3F27-407C-9176-135C53458555}" presName="childShp" presStyleLbl="bgAccFollowNode1" presStyleIdx="0" presStyleCnt="1" custScaleX="88811" custLinFactNeighborX="2505" custLinFactNeighborY="1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8FADC-D068-4B34-8A2C-BA963B17BD71}" srcId="{20260C70-3F27-407C-9176-135C53458555}" destId="{34A12153-7FA8-4A3F-8CD7-80442372187E}" srcOrd="2" destOrd="0" parTransId="{D37713DC-6A1D-4A01-808C-F8FED63FF1E4}" sibTransId="{79FABB18-53DE-4441-8D95-4EDD6115A181}"/>
    <dgm:cxn modelId="{D5958AF9-4C96-4CB4-8717-3C197F7669D7}" srcId="{20260C70-3F27-407C-9176-135C53458555}" destId="{C9182B02-BD9E-45E3-B4CD-17052F051964}" srcOrd="5" destOrd="0" parTransId="{93E819E1-3F25-4807-86C5-6709F05B3CB3}" sibTransId="{3C7C5561-CA49-403C-B958-58626A6F8CB1}"/>
    <dgm:cxn modelId="{F15DCEF3-AFA1-4468-B2E8-29818C40BF76}" type="presOf" srcId="{C9182B02-BD9E-45E3-B4CD-17052F051964}" destId="{AFC8B1BD-0B5D-4D5F-9DC5-5862EACFA126}" srcOrd="0" destOrd="5" presId="urn:microsoft.com/office/officeart/2005/8/layout/vList6"/>
    <dgm:cxn modelId="{0C7C2B0E-D0A9-41B2-858D-81A26019BBE9}" srcId="{20260C70-3F27-407C-9176-135C53458555}" destId="{71EDA647-2C8E-42B8-9D02-35078839C9B3}" srcOrd="1" destOrd="0" parTransId="{7F0C4FF5-C607-4190-B1FC-19F7E3677F8E}" sibTransId="{2A30A1B2-7E6D-4686-9CA9-D6C7A878DE73}"/>
    <dgm:cxn modelId="{D9010A82-7886-4EA1-A3FA-FA18A16A53BE}" srcId="{20260C70-3F27-407C-9176-135C53458555}" destId="{EE5654FA-3868-4D4C-9335-04C675EF3808}" srcOrd="0" destOrd="0" parTransId="{F45F11D0-E8E8-46B0-B53A-8960A76847D7}" sibTransId="{03080F3C-39FB-402B-95DA-9838CE78C6F8}"/>
    <dgm:cxn modelId="{04FFB8F5-ADA8-4C1D-8E7A-C88E7600B091}" type="presOf" srcId="{71EDA647-2C8E-42B8-9D02-35078839C9B3}" destId="{AFC8B1BD-0B5D-4D5F-9DC5-5862EACFA126}" srcOrd="0" destOrd="1" presId="urn:microsoft.com/office/officeart/2005/8/layout/vList6"/>
    <dgm:cxn modelId="{BCDC0FC4-9851-4063-A1C7-4D839A15D7E9}" srcId="{C3FEC48D-83A3-4495-9003-68909F6A5D09}" destId="{20260C70-3F27-407C-9176-135C53458555}" srcOrd="0" destOrd="0" parTransId="{6EA13C5C-81B8-4F6D-A20C-808CC4336C8D}" sibTransId="{DB0A24E5-BF1D-4B53-A9DC-601C4D2B2C51}"/>
    <dgm:cxn modelId="{33A8768E-51AF-4244-880D-5A5B3EA5C2ED}" srcId="{20260C70-3F27-407C-9176-135C53458555}" destId="{F116EBC4-C281-43E5-99BA-ACBE510C2D16}" srcOrd="3" destOrd="0" parTransId="{5EA50961-66E8-4AE8-8C2D-8AF116C7E421}" sibTransId="{A619FCC9-9222-48B2-9207-449D487AFB7B}"/>
    <dgm:cxn modelId="{50EAEE31-EDC0-4592-BCC2-C516DB8511C3}" type="presOf" srcId="{20260C70-3F27-407C-9176-135C53458555}" destId="{3DCE5FFB-ED27-4B85-83B4-F7814B007DD5}" srcOrd="0" destOrd="0" presId="urn:microsoft.com/office/officeart/2005/8/layout/vList6"/>
    <dgm:cxn modelId="{20EFF25C-F91E-44B7-AF04-62514FFF034C}" type="presOf" srcId="{EE5654FA-3868-4D4C-9335-04C675EF3808}" destId="{AFC8B1BD-0B5D-4D5F-9DC5-5862EACFA126}" srcOrd="0" destOrd="0" presId="urn:microsoft.com/office/officeart/2005/8/layout/vList6"/>
    <dgm:cxn modelId="{489C9D66-A7D1-4210-B764-414FDE55499F}" type="presOf" srcId="{F116EBC4-C281-43E5-99BA-ACBE510C2D16}" destId="{AFC8B1BD-0B5D-4D5F-9DC5-5862EACFA126}" srcOrd="0" destOrd="3" presId="urn:microsoft.com/office/officeart/2005/8/layout/vList6"/>
    <dgm:cxn modelId="{F33AA04C-6258-477B-B690-0F455D68F0D7}" type="presOf" srcId="{34A12153-7FA8-4A3F-8CD7-80442372187E}" destId="{AFC8B1BD-0B5D-4D5F-9DC5-5862EACFA126}" srcOrd="0" destOrd="2" presId="urn:microsoft.com/office/officeart/2005/8/layout/vList6"/>
    <dgm:cxn modelId="{9423FF28-5AF3-4A3B-91C4-19ACEDB4D854}" type="presOf" srcId="{D27F30D7-46C3-493C-A793-7D35C5E5356A}" destId="{AFC8B1BD-0B5D-4D5F-9DC5-5862EACFA126}" srcOrd="0" destOrd="4" presId="urn:microsoft.com/office/officeart/2005/8/layout/vList6"/>
    <dgm:cxn modelId="{96950A69-79F6-4108-9659-7253B4138AD9}" srcId="{20260C70-3F27-407C-9176-135C53458555}" destId="{D27F30D7-46C3-493C-A793-7D35C5E5356A}" srcOrd="4" destOrd="0" parTransId="{81BC7D90-B92C-4263-9AAA-D50842761B0D}" sibTransId="{0A0F9007-7CEC-45F4-8C0F-B57ED5B82546}"/>
    <dgm:cxn modelId="{60E5E703-8936-4271-8128-F0EC1509812B}" type="presOf" srcId="{C3FEC48D-83A3-4495-9003-68909F6A5D09}" destId="{2C5CD910-B01B-4B8E-B05E-D0366DDB8BCA}" srcOrd="0" destOrd="0" presId="urn:microsoft.com/office/officeart/2005/8/layout/vList6"/>
    <dgm:cxn modelId="{12875479-EDE3-42E9-848F-BC3863712A9C}" type="presParOf" srcId="{2C5CD910-B01B-4B8E-B05E-D0366DDB8BCA}" destId="{9015E210-E449-4D9F-B33F-A6FD0E4225FE}" srcOrd="0" destOrd="0" presId="urn:microsoft.com/office/officeart/2005/8/layout/vList6"/>
    <dgm:cxn modelId="{889E8C64-09F9-44D0-BEC3-7B8B50E906C1}" type="presParOf" srcId="{9015E210-E449-4D9F-B33F-A6FD0E4225FE}" destId="{3DCE5FFB-ED27-4B85-83B4-F7814B007DD5}" srcOrd="0" destOrd="0" presId="urn:microsoft.com/office/officeart/2005/8/layout/vList6"/>
    <dgm:cxn modelId="{38C88D3B-CB52-49A0-81A8-44F53CC05A4C}" type="presParOf" srcId="{9015E210-E449-4D9F-B33F-A6FD0E4225FE}" destId="{AFC8B1BD-0B5D-4D5F-9DC5-5862EACFA126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EE31C-59B7-45BF-A204-3F21B545D9F1}">
      <dsp:nvSpPr>
        <dsp:cNvPr id="0" name=""/>
        <dsp:cNvSpPr/>
      </dsp:nvSpPr>
      <dsp:spPr>
        <a:xfrm>
          <a:off x="34085" y="247520"/>
          <a:ext cx="4445009" cy="801034"/>
        </a:xfrm>
        <a:prstGeom prst="rect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DBFDE93-902D-4AF6-AA21-EE0C37B0DE2F}">
      <dsp:nvSpPr>
        <dsp:cNvPr id="0" name=""/>
        <dsp:cNvSpPr/>
      </dsp:nvSpPr>
      <dsp:spPr>
        <a:xfrm>
          <a:off x="218425" y="7456"/>
          <a:ext cx="3135366" cy="767520"/>
        </a:xfrm>
        <a:prstGeom prst="round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8509" tIns="0" rIns="11850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квартал 2014 года   1072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92" y="44923"/>
        <a:ext cx="3060432" cy="692586"/>
      </dsp:txXfrm>
    </dsp:sp>
    <dsp:sp modelId="{706581FC-0459-481C-B423-21A697C7EF2A}">
      <dsp:nvSpPr>
        <dsp:cNvPr id="0" name=""/>
        <dsp:cNvSpPr/>
      </dsp:nvSpPr>
      <dsp:spPr>
        <a:xfrm>
          <a:off x="0" y="1632218"/>
          <a:ext cx="4479094" cy="771249"/>
        </a:xfrm>
        <a:prstGeom prst="rect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7628" tIns="541528" rIns="347628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0" y="1632218"/>
        <a:ext cx="4479094" cy="771249"/>
      </dsp:txXfrm>
    </dsp:sp>
    <dsp:sp modelId="{0AD15EAB-2B94-452C-AA1D-ECC0C9307E5B}">
      <dsp:nvSpPr>
        <dsp:cNvPr id="0" name=""/>
        <dsp:cNvSpPr/>
      </dsp:nvSpPr>
      <dsp:spPr>
        <a:xfrm>
          <a:off x="208089" y="1365263"/>
          <a:ext cx="3135366" cy="767520"/>
        </a:xfrm>
        <a:prstGeom prst="round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3">
              <a:shade val="60000"/>
              <a:satMod val="300000"/>
            </a:schemeClr>
          </a:solidFill>
          <a:prstDash val="solid"/>
        </a:ln>
        <a:effectLst>
          <a:glow rad="70000">
            <a:schemeClr val="accent3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8509" tIns="0" rIns="11850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1080 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556" y="1402730"/>
        <a:ext cx="3060432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7F547-482F-4765-9310-D3AB508DA29A}">
      <dsp:nvSpPr>
        <dsp:cNvPr id="0" name=""/>
        <dsp:cNvSpPr/>
      </dsp:nvSpPr>
      <dsp:spPr>
        <a:xfrm rot="10800000">
          <a:off x="-1" y="76462"/>
          <a:ext cx="5478004" cy="682797"/>
        </a:xfrm>
        <a:prstGeom prst="homePlate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1095" tIns="45720" rIns="85344" bIns="4572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заключенных браков за </a:t>
          </a:r>
          <a:r>
            <a:rPr lang="en-US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ru-RU" sz="12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0698" y="76462"/>
        <a:ext cx="5307305" cy="682797"/>
      </dsp:txXfrm>
    </dsp:sp>
    <dsp:sp modelId="{8BE1C3B3-F9F7-4385-A561-922B4E9BFA7A}">
      <dsp:nvSpPr>
        <dsp:cNvPr id="0" name=""/>
        <dsp:cNvSpPr/>
      </dsp:nvSpPr>
      <dsp:spPr>
        <a:xfrm>
          <a:off x="72753" y="0"/>
          <a:ext cx="682797" cy="6827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7E4F7-8FF8-4248-978D-0597C8C7C021}">
      <dsp:nvSpPr>
        <dsp:cNvPr id="0" name=""/>
        <dsp:cNvSpPr/>
      </dsp:nvSpPr>
      <dsp:spPr>
        <a:xfrm rot="10800000">
          <a:off x="-1" y="842368"/>
          <a:ext cx="5478004" cy="682797"/>
        </a:xfrm>
        <a:prstGeom prst="homePlate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1095" tIns="45720" rIns="85344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оформленных разводов за </a:t>
          </a:r>
          <a:r>
            <a:rPr lang="en-US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квартал 2015 года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82  </a:t>
          </a:r>
          <a:endParaRPr lang="ru-RU" sz="12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0698" y="842368"/>
        <a:ext cx="5307305" cy="682797"/>
      </dsp:txXfrm>
    </dsp:sp>
    <dsp:sp modelId="{F31CCC37-8F06-4476-BCAC-8EEFA422C699}">
      <dsp:nvSpPr>
        <dsp:cNvPr id="0" name=""/>
        <dsp:cNvSpPr/>
      </dsp:nvSpPr>
      <dsp:spPr>
        <a:xfrm>
          <a:off x="72753" y="741287"/>
          <a:ext cx="682797" cy="6827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91292-0D50-477E-A29D-85AF5E7D4631}">
      <dsp:nvSpPr>
        <dsp:cNvPr id="0" name=""/>
        <dsp:cNvSpPr/>
      </dsp:nvSpPr>
      <dsp:spPr>
        <a:xfrm rot="10800000">
          <a:off x="-1" y="1490444"/>
          <a:ext cx="5478004" cy="938771"/>
        </a:xfrm>
        <a:prstGeom prst="homePlate">
          <a:avLst/>
        </a:prstGeom>
        <a:gradFill rotWithShape="1">
          <a:gsLst>
            <a:gs pos="0">
              <a:schemeClr val="accent2">
                <a:tint val="73000"/>
                <a:satMod val="150000"/>
              </a:schemeClr>
            </a:gs>
            <a:gs pos="25000">
              <a:schemeClr val="accent2">
                <a:tint val="96000"/>
                <a:shade val="80000"/>
                <a:satMod val="105000"/>
              </a:schemeClr>
            </a:gs>
            <a:gs pos="38000">
              <a:schemeClr val="accent2">
                <a:tint val="96000"/>
                <a:shade val="59000"/>
                <a:satMod val="120000"/>
              </a:schemeClr>
            </a:gs>
            <a:gs pos="55000">
              <a:schemeClr val="accent2">
                <a:shade val="57000"/>
                <a:satMod val="120000"/>
              </a:schemeClr>
            </a:gs>
            <a:gs pos="80000">
              <a:schemeClr val="accent2">
                <a:shade val="56000"/>
                <a:satMod val="145000"/>
              </a:schemeClr>
            </a:gs>
            <a:gs pos="88000">
              <a:schemeClr val="accent2">
                <a:shade val="63000"/>
                <a:satMod val="160000"/>
              </a:schemeClr>
            </a:gs>
            <a:gs pos="100000">
              <a:schemeClr val="accent2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shade val="30000"/>
              <a:satMod val="2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1095" tIns="45720" rIns="85344" bIns="457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Число разводов на 100 заключённых браков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en-US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79</a:t>
          </a:r>
          <a:endParaRPr lang="ru-RU" sz="12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4692" y="1490444"/>
        <a:ext cx="5243311" cy="938771"/>
      </dsp:txXfrm>
    </dsp:sp>
    <dsp:sp modelId="{E779B800-7C09-43A1-A8E9-2625004C5458}">
      <dsp:nvSpPr>
        <dsp:cNvPr id="0" name=""/>
        <dsp:cNvSpPr/>
      </dsp:nvSpPr>
      <dsp:spPr>
        <a:xfrm>
          <a:off x="161104" y="1634456"/>
          <a:ext cx="796080" cy="682797"/>
        </a:xfrm>
        <a:prstGeom prst="ellips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2B3C9-D2BA-4068-8DE4-F31426034CDB}">
      <dsp:nvSpPr>
        <dsp:cNvPr id="0" name=""/>
        <dsp:cNvSpPr/>
      </dsp:nvSpPr>
      <dsp:spPr>
        <a:xfrm>
          <a:off x="0" y="677161"/>
          <a:ext cx="4828450" cy="1033604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Всего отгружено </a:t>
          </a:r>
          <a:r>
            <a:rPr lang="ru-RU" sz="1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ПРОМЫШЛЕННОЙ ПРОДУКЦИИ,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8957,0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 8557,2   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775" y="677161"/>
        <a:ext cx="3572675" cy="1033604"/>
      </dsp:txXfrm>
    </dsp:sp>
    <dsp:sp modelId="{CC6FA2B8-25CA-4DD5-BAF0-E1AAE1035D63}">
      <dsp:nvSpPr>
        <dsp:cNvPr id="0" name=""/>
        <dsp:cNvSpPr/>
      </dsp:nvSpPr>
      <dsp:spPr>
        <a:xfrm rot="10800000" flipV="1">
          <a:off x="0" y="687712"/>
          <a:ext cx="772378" cy="10539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96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66396-DA06-4EA3-AE2C-746AFFA55DC9}">
      <dsp:nvSpPr>
        <dsp:cNvPr id="0" name=""/>
        <dsp:cNvSpPr/>
      </dsp:nvSpPr>
      <dsp:spPr>
        <a:xfrm>
          <a:off x="0" y="1900438"/>
          <a:ext cx="4828450" cy="1136004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5187,6  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 а  4802,9  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775" y="1900438"/>
        <a:ext cx="3572675" cy="1136004"/>
      </dsp:txXfrm>
    </dsp:sp>
    <dsp:sp modelId="{04DD6571-AB14-41AA-98B1-FA2D310D830C}">
      <dsp:nvSpPr>
        <dsp:cNvPr id="0" name=""/>
        <dsp:cNvSpPr/>
      </dsp:nvSpPr>
      <dsp:spPr>
        <a:xfrm>
          <a:off x="89516" y="1833785"/>
          <a:ext cx="843192" cy="1111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36712-80F7-48FC-9EA5-1217686767B5}">
      <dsp:nvSpPr>
        <dsp:cNvPr id="0" name=""/>
        <dsp:cNvSpPr/>
      </dsp:nvSpPr>
      <dsp:spPr>
        <a:xfrm>
          <a:off x="0" y="3115839"/>
          <a:ext cx="4828450" cy="1090084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356,1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 а 334,7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775" y="3115839"/>
        <a:ext cx="3572675" cy="1090084"/>
      </dsp:txXfrm>
    </dsp:sp>
    <dsp:sp modelId="{D604147F-DB84-4B6D-B86E-B8E4098527DD}">
      <dsp:nvSpPr>
        <dsp:cNvPr id="0" name=""/>
        <dsp:cNvSpPr/>
      </dsp:nvSpPr>
      <dsp:spPr>
        <a:xfrm>
          <a:off x="106092" y="3119222"/>
          <a:ext cx="843182" cy="10444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0903B-ADEF-4D3E-815B-C85311C48FCE}">
      <dsp:nvSpPr>
        <dsp:cNvPr id="0" name=""/>
        <dsp:cNvSpPr/>
      </dsp:nvSpPr>
      <dsp:spPr>
        <a:xfrm>
          <a:off x="0" y="4269272"/>
          <a:ext cx="4828450" cy="1040827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Производство и распределение электроэнергии, газа и воды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719,0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821,3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775" y="4269272"/>
        <a:ext cx="3572675" cy="1040827"/>
      </dsp:txXfrm>
    </dsp:sp>
    <dsp:sp modelId="{E5ABB2E1-C374-4CFD-B8CD-7A8708FAB20D}">
      <dsp:nvSpPr>
        <dsp:cNvPr id="0" name=""/>
        <dsp:cNvSpPr/>
      </dsp:nvSpPr>
      <dsp:spPr>
        <a:xfrm>
          <a:off x="98034" y="4228770"/>
          <a:ext cx="823724" cy="10435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CF1F9-6DDB-4D09-A708-A79CC6B12334}">
      <dsp:nvSpPr>
        <dsp:cNvPr id="0" name=""/>
        <dsp:cNvSpPr/>
      </dsp:nvSpPr>
      <dsp:spPr>
        <a:xfrm>
          <a:off x="0" y="5251526"/>
          <a:ext cx="4828450" cy="1069517"/>
        </a:xfrm>
        <a:prstGeom prst="roundRect">
          <a:avLst>
            <a:gd name="adj" fmla="val 10000"/>
          </a:avLst>
        </a:prstGeom>
        <a:solidFill>
          <a:srgbClr val="33CC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Прочие виды экономической деятельности, </a:t>
          </a:r>
          <a:r>
            <a:rPr lang="ru-RU" sz="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2694,3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2598,3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5775" y="5251526"/>
        <a:ext cx="3572675" cy="1069517"/>
      </dsp:txXfrm>
    </dsp:sp>
    <dsp:sp modelId="{8CE83293-C4B2-408E-9F96-5BD7EA021346}">
      <dsp:nvSpPr>
        <dsp:cNvPr id="0" name=""/>
        <dsp:cNvSpPr/>
      </dsp:nvSpPr>
      <dsp:spPr>
        <a:xfrm>
          <a:off x="123233" y="5474831"/>
          <a:ext cx="835128" cy="871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71599-6428-414A-B58A-DB9B9814AE5C}">
      <dsp:nvSpPr>
        <dsp:cNvPr id="0" name=""/>
        <dsp:cNvSpPr/>
      </dsp:nvSpPr>
      <dsp:spPr>
        <a:xfrm rot="5400000">
          <a:off x="6674366" y="-2508752"/>
          <a:ext cx="832766" cy="6004749"/>
        </a:xfrm>
        <a:prstGeom prst="round2Same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39631 </a:t>
          </a:r>
          <a:endParaRPr lang="ru-RU" sz="1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39704</a:t>
          </a:r>
          <a:endParaRPr lang="ru-RU" sz="1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88375" y="117891"/>
        <a:ext cx="5964097" cy="751462"/>
      </dsp:txXfrm>
    </dsp:sp>
    <dsp:sp modelId="{756339B4-12E0-4876-B50E-441209F00975}">
      <dsp:nvSpPr>
        <dsp:cNvPr id="0" name=""/>
        <dsp:cNvSpPr/>
      </dsp:nvSpPr>
      <dsp:spPr>
        <a:xfrm>
          <a:off x="20179" y="0"/>
          <a:ext cx="4105863" cy="990897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экономически активного населения, человек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51" y="48372"/>
        <a:ext cx="4009119" cy="894153"/>
      </dsp:txXfrm>
    </dsp:sp>
    <dsp:sp modelId="{938531AB-93E1-45C1-B18F-1D2920B566DB}">
      <dsp:nvSpPr>
        <dsp:cNvPr id="0" name=""/>
        <dsp:cNvSpPr/>
      </dsp:nvSpPr>
      <dsp:spPr>
        <a:xfrm rot="5400000">
          <a:off x="6480410" y="-1311939"/>
          <a:ext cx="832766" cy="5606986"/>
        </a:xfrm>
        <a:prstGeom prst="round2Same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 33854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  33958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93300" y="1115823"/>
        <a:ext cx="5566334" cy="751462"/>
      </dsp:txXfrm>
    </dsp:sp>
    <dsp:sp modelId="{8B4E6821-9A20-418C-AC00-C0CC1059FE10}">
      <dsp:nvSpPr>
        <dsp:cNvPr id="0" name=""/>
        <dsp:cNvSpPr/>
      </dsp:nvSpPr>
      <dsp:spPr>
        <a:xfrm>
          <a:off x="1324" y="1043076"/>
          <a:ext cx="3980349" cy="1040957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Численность занятого в экономике населения, человек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39" y="1093891"/>
        <a:ext cx="3878719" cy="939327"/>
      </dsp:txXfrm>
    </dsp:sp>
    <dsp:sp modelId="{B678C46B-E202-418A-B9E2-0307662F89C0}">
      <dsp:nvSpPr>
        <dsp:cNvPr id="0" name=""/>
        <dsp:cNvSpPr/>
      </dsp:nvSpPr>
      <dsp:spPr>
        <a:xfrm rot="5400000">
          <a:off x="6681862" y="-351368"/>
          <a:ext cx="832766" cy="6030032"/>
        </a:xfrm>
        <a:prstGeom prst="round2SameRect">
          <a:avLst/>
        </a:prstGeom>
        <a:gradFill rotWithShape="1">
          <a:gsLst>
            <a:gs pos="0">
              <a:schemeClr val="accent3">
                <a:tint val="73000"/>
                <a:satMod val="150000"/>
              </a:schemeClr>
            </a:gs>
            <a:gs pos="25000">
              <a:schemeClr val="accent3">
                <a:tint val="96000"/>
                <a:shade val="80000"/>
                <a:satMod val="105000"/>
              </a:schemeClr>
            </a:gs>
            <a:gs pos="38000">
              <a:schemeClr val="accent3">
                <a:tint val="96000"/>
                <a:shade val="59000"/>
                <a:satMod val="120000"/>
              </a:schemeClr>
            </a:gs>
            <a:gs pos="55000">
              <a:schemeClr val="accent3">
                <a:shade val="57000"/>
                <a:satMod val="120000"/>
              </a:schemeClr>
            </a:gs>
            <a:gs pos="80000">
              <a:schemeClr val="accent3">
                <a:shade val="56000"/>
                <a:satMod val="145000"/>
              </a:schemeClr>
            </a:gs>
            <a:gs pos="88000">
              <a:schemeClr val="accent3">
                <a:shade val="63000"/>
                <a:satMod val="160000"/>
              </a:schemeClr>
            </a:gs>
            <a:gs pos="100000">
              <a:schemeClr val="accent3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shade val="30000"/>
              <a:satMod val="2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 года  0,59%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2015 года  0,59%</a:t>
          </a:r>
          <a:endParaRPr lang="ru-RU" sz="1200" kern="1200" dirty="0"/>
        </a:p>
      </dsp:txBody>
      <dsp:txXfrm rot="-5400000">
        <a:off x="4083229" y="2287917"/>
        <a:ext cx="5989380" cy="751462"/>
      </dsp:txXfrm>
    </dsp:sp>
    <dsp:sp modelId="{E8D2D6AB-D910-4BDA-8925-3DCC130C45FC}">
      <dsp:nvSpPr>
        <dsp:cNvPr id="0" name=""/>
        <dsp:cNvSpPr/>
      </dsp:nvSpPr>
      <dsp:spPr>
        <a:xfrm>
          <a:off x="1324" y="2136081"/>
          <a:ext cx="4077971" cy="1040957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Уровень зарегистрированной безработицы, % от численности экономически активного населения</a:t>
          </a:r>
          <a:endParaRPr lang="ru-RU" sz="1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39" y="2186896"/>
        <a:ext cx="3976341" cy="9393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13AEC-C825-42DE-AA27-50AD1E7ACE99}">
      <dsp:nvSpPr>
        <dsp:cNvPr id="0" name=""/>
        <dsp:cNvSpPr/>
      </dsp:nvSpPr>
      <dsp:spPr>
        <a:xfrm rot="5400000">
          <a:off x="4862625" y="-884677"/>
          <a:ext cx="3601733" cy="627152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здравоохранения городского округа город Мегион включает в  себя амбулаторно-поликлиническую мощность на 1 285 посещения в смену и стационарную мощность на 449 </a:t>
          </a:r>
          <a:r>
            <a:rPr lang="ru-RU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койко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/мест круглосуточного пребывания.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амбулаторно-поликлиническими учреждениями составляет 123,9%.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больничными койками круглосуточного стационара составила 59,4%.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27731" y="626039"/>
        <a:ext cx="6095700" cy="3250089"/>
      </dsp:txXfrm>
    </dsp:sp>
    <dsp:sp modelId="{B4217628-776B-414F-8EB4-EAE9E9DE6016}">
      <dsp:nvSpPr>
        <dsp:cNvPr id="0" name=""/>
        <dsp:cNvSpPr/>
      </dsp:nvSpPr>
      <dsp:spPr>
        <a:xfrm>
          <a:off x="5393" y="0"/>
          <a:ext cx="3527731" cy="45021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муниципального образования медицинскую помощь оказывают 4 лечебно-профилактических учреждения: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-бюджетное учреждение Ханты-Мансийского автономного округа - Югры «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Мегионская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городская больница №1»;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-бюджетное учреждение Ханты-Мансийского автономного округа - Югры «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Мегионская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городская больница №2»;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-бюджетное учреждение Ханты-Мансийского автономного округа - Югры «Детская городская больница «Жемчужинка»;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-автономное учреждение Ханты-Мансийского автономного округа – Югры «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Мегионская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городская стоматологическая поликлиника»;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-казенное учреждение Ханты-Мансийского автономного округа – Югры «Психоневрологическая больница имени  Святой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преподобномученицы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Елизаветы».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03" y="172210"/>
        <a:ext cx="3183311" cy="4157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8B1BD-0B5D-4D5F-9DC5-5862EACFA126}">
      <dsp:nvSpPr>
        <dsp:cNvPr id="0" name=""/>
        <dsp:cNvSpPr/>
      </dsp:nvSpPr>
      <dsp:spPr>
        <a:xfrm>
          <a:off x="4515718" y="0"/>
          <a:ext cx="5268656" cy="2884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2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спортивными объектами низкая и по видам объектов составляет: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-спортивными сооружениями 17,1% от федерального норматива;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-бассейнами 18,0%;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-учреждениями дополнительного образования детей 47,2%.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5718" y="360522"/>
        <a:ext cx="4187089" cy="2163135"/>
      </dsp:txXfrm>
    </dsp:sp>
    <dsp:sp modelId="{3DCE5FFB-ED27-4B85-83B4-F7814B007DD5}">
      <dsp:nvSpPr>
        <dsp:cNvPr id="0" name=""/>
        <dsp:cNvSpPr/>
      </dsp:nvSpPr>
      <dsp:spPr>
        <a:xfrm>
          <a:off x="89719" y="0"/>
          <a:ext cx="4511304" cy="288417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Сеть учреждений физической культуры и спорта включает в себя: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учреждение «Центр спортивной подготовки «Спорт-Альтаир»;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образовательное учреждение дополнительного образования детей «Детско-юношеская спортивная школа №1»;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образовательное учреждение дополнительного образования детей «Детско-юношеская спортивная школа №2»;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автономное образовательное учреждение дополнительного образования детей «Детско-юношеская спортивная школа №3».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513" y="140794"/>
        <a:ext cx="4229716" cy="26025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8B1BD-0B5D-4D5F-9DC5-5862EACFA126}">
      <dsp:nvSpPr>
        <dsp:cNvPr id="0" name=""/>
        <dsp:cNvSpPr/>
      </dsp:nvSpPr>
      <dsp:spPr>
        <a:xfrm>
          <a:off x="4769185" y="0"/>
          <a:ext cx="5015189" cy="30221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3">
              <a:alpha val="90000"/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Обеспеченность населения объектами культуры недостаточная и по видам объектов составляет: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-клубными учреждениями 60,6%;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-библиотечными учреждениями 77,8%;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-музеями 50%;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-учреждениями дополнительного образования детей 90,9%.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9185" y="377773"/>
        <a:ext cx="3881870" cy="2266639"/>
      </dsp:txXfrm>
    </dsp:sp>
    <dsp:sp modelId="{3DCE5FFB-ED27-4B85-83B4-F7814B007DD5}">
      <dsp:nvSpPr>
        <dsp:cNvPr id="0" name=""/>
        <dsp:cNvSpPr/>
      </dsp:nvSpPr>
      <dsp:spPr>
        <a:xfrm>
          <a:off x="131387" y="0"/>
          <a:ext cx="4767868" cy="3022185"/>
        </a:xfrm>
        <a:prstGeom prst="roundRect">
          <a:avLst/>
        </a:prstGeom>
        <a:solidFill>
          <a:srgbClr val="F6DAF5"/>
        </a:soli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0000" prstMaterial="metal">
          <a:bevelT w="20000" h="9000" prst="softRound"/>
          <a:contourClr>
            <a:schemeClr val="accent5">
              <a:shade val="30000"/>
              <a:satMod val="2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Сфера культуры городского округа представлена следующими культурно - просветительскими, досуговыми учреждениями: 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автономное учреждение «Дворец искусств»  в составе которого находятся дом культуры «Прометей» на 377 посадочных мест, «Дворец искусств» на 750 посадочных мест в городе </a:t>
          </a:r>
          <a:r>
            <a:rPr lang="ru-RU" sz="1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Мегионе</a:t>
          </a: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дом культуры «Сибирь» на 196 посадочных мест в посёлке городского типа Высокий,;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автономное учреждение «Региональный историко-культурный и экологический центр»;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-муниципальное бюджетное учреждение «Централизованная библиотечная система»;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муниципальное автономное учреждение «Театр музыки».;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-4 учреждения дополнительного образования детей в сфере культуры:  «Детская школа искусств имени </a:t>
          </a:r>
          <a:r>
            <a:rPr lang="ru-RU" sz="1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А.М.Кузьмина</a:t>
          </a: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«Детская школа искусств №2» в поселке Высоком, «Детская художественная школа», школа искусств «Камертон» при МБОУ СОШ №4.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918" y="147531"/>
        <a:ext cx="4472806" cy="2727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0.03006</cdr:x>
      <cdr:y>0.88874</cdr:y>
    </cdr:from>
    <cdr:to>
      <cdr:x>0.41136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2776" y="2528288"/>
          <a:ext cx="3967453" cy="31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Миграционное сальдо за  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квартал 2014 года 81 человек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0.55392</cdr:x>
      <cdr:y>0.88874</cdr:y>
    </cdr:from>
    <cdr:to>
      <cdr:x>0.92636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63579" y="2528288"/>
          <a:ext cx="3875264" cy="316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Миграционное сальдо за 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квартал 2015 года     -218 человек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0.3591</cdr:x>
      <cdr:y>0.67633</cdr:y>
    </cdr:from>
    <cdr:to>
      <cdr:x>0.45949</cdr:x>
      <cdr:y>0.76541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6471" y="1924028"/>
          <a:ext cx="1044565" cy="25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0.82082</cdr:x>
      <cdr:y>0.44837</cdr:y>
    </cdr:from>
    <cdr:to>
      <cdr:x>0.97946</cdr:x>
      <cdr:y>0.62359</cdr:y>
    </cdr:to>
    <cdr:sp macro="" textlink="">
      <cdr:nvSpPr>
        <cdr:cNvPr id="5" name="Выноска 2 (без границы) 4"/>
        <cdr:cNvSpPr/>
      </cdr:nvSpPr>
      <cdr:spPr>
        <a:xfrm xmlns:a="http://schemas.openxmlformats.org/drawingml/2006/main">
          <a:off x="3995936" y="2738390"/>
          <a:ext cx="772298" cy="1070156"/>
        </a:xfrm>
        <a:prstGeom xmlns:a="http://schemas.openxmlformats.org/drawingml/2006/main" prst="callout2">
          <a:avLst>
            <a:gd name="adj1" fmla="val 39298"/>
            <a:gd name="adj2" fmla="val 16907"/>
            <a:gd name="adj3" fmla="val 43765"/>
            <a:gd name="adj4" fmla="val -3772"/>
            <a:gd name="adj5" fmla="val 80394"/>
            <a:gd name="adj6" fmla="val -22617"/>
          </a:avLst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0.82082</cdr:x>
      <cdr:y>0.26765</cdr:y>
    </cdr:from>
    <cdr:to>
      <cdr:x>0.98146</cdr:x>
      <cdr:y>0.42577</cdr:y>
    </cdr:to>
    <cdr:sp macro="" textlink="">
      <cdr:nvSpPr>
        <cdr:cNvPr id="7" name="Выноска 2 (без границы) 6"/>
        <cdr:cNvSpPr/>
      </cdr:nvSpPr>
      <cdr:spPr>
        <a:xfrm xmlns:a="http://schemas.openxmlformats.org/drawingml/2006/main">
          <a:off x="3995936" y="1634658"/>
          <a:ext cx="782035" cy="965718"/>
        </a:xfrm>
        <a:prstGeom xmlns:a="http://schemas.openxmlformats.org/drawingml/2006/main" prst="callout2">
          <a:avLst>
            <a:gd name="adj1" fmla="val -30990"/>
            <a:gd name="adj2" fmla="val 22228"/>
            <a:gd name="adj3" fmla="val -11601"/>
            <a:gd name="adj4" fmla="val -1355"/>
            <a:gd name="adj5" fmla="val 76277"/>
            <a:gd name="adj6" fmla="val -17853"/>
          </a:avLst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0.77644</cdr:x>
      <cdr:y>0.56612</cdr:y>
    </cdr:from>
    <cdr:to>
      <cdr:x>0.94511</cdr:x>
      <cdr:y>0.73279</cdr:y>
    </cdr:to>
    <cdr:sp macro="" textlink="">
      <cdr:nvSpPr>
        <cdr:cNvPr id="8" name="Выноска 2 (без границы) 7"/>
        <cdr:cNvSpPr/>
      </cdr:nvSpPr>
      <cdr:spPr>
        <a:xfrm xmlns:a="http://schemas.openxmlformats.org/drawingml/2006/main">
          <a:off x="3779912" y="3457561"/>
          <a:ext cx="821127" cy="1017936"/>
        </a:xfrm>
        <a:prstGeom xmlns:a="http://schemas.openxmlformats.org/drawingml/2006/main" prst="callout2">
          <a:avLst>
            <a:gd name="adj1" fmla="val 75998"/>
            <a:gd name="adj2" fmla="val -2438"/>
            <a:gd name="adj3" fmla="val 68102"/>
            <a:gd name="adj4" fmla="val -21984"/>
            <a:gd name="adj5" fmla="val 37417"/>
            <a:gd name="adj6" fmla="val 1885"/>
          </a:avLst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0.35407</cdr:x>
      <cdr:y>0.32684</cdr:y>
    </cdr:from>
    <cdr:to>
      <cdr:x>0.63753</cdr:x>
      <cdr:y>0.65823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657837" y="1152898"/>
          <a:ext cx="1327198" cy="116896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14300" prst="artDeco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215104,2 </a:t>
          </a:r>
          <a:r>
            <a:rPr lang="ru-RU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0.37329</cdr:x>
      <cdr:y>0.23619</cdr:y>
    </cdr:from>
    <cdr:to>
      <cdr:x>0.60824</cdr:x>
      <cdr:y>0.4643</cdr:y>
    </cdr:to>
    <cdr:sp macro="" textlink="">
      <cdr:nvSpPr>
        <cdr:cNvPr id="2" name="Блок-схема: решение 1"/>
        <cdr:cNvSpPr/>
      </cdr:nvSpPr>
      <cdr:spPr>
        <a:xfrm xmlns:a="http://schemas.openxmlformats.org/drawingml/2006/main">
          <a:off x="1944886" y="509934"/>
          <a:ext cx="1224135" cy="492490"/>
        </a:xfrm>
        <a:prstGeom xmlns:a="http://schemas.openxmlformats.org/drawingml/2006/main" prst="flowChartDecision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FF0000"/>
              </a:solidFill>
            </a:rPr>
            <a:t>123,6%</a:t>
          </a:r>
          <a:endParaRPr lang="ru-RU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2.1699E-7</cdr:x>
      <cdr:y>0</cdr:y>
    </cdr:from>
    <cdr:to>
      <cdr:x>1</cdr:x>
      <cdr:y>0.19512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0"/>
          <a:ext cx="460851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Динамика численности трудового потенциала </a:t>
          </a:r>
        </a:p>
        <a:p xmlns:a="http://schemas.openxmlformats.org/drawingml/2006/main">
          <a:pPr algn="ctr"/>
          <a:r>
            <a: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en-U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 </a:t>
          </a:r>
          <a:r>
            <a: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квартал 2014-2015 годов</a:t>
          </a:r>
          <a:endParaRPr lang="ru-RU" sz="1200"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2484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Динамика показателей безработицы </a:t>
          </a:r>
        </a:p>
        <a:p xmlns:a="http://schemas.openxmlformats.org/drawingml/2006/main">
          <a:pPr lvl="0" algn="ctr"/>
          <a:r>
            <a:rPr kumimoji="0" lang="ru-RU" sz="12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 </a:t>
          </a:r>
          <a:r>
            <a:rPr kumimoji="0" lang="en-US" sz="12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 </a:t>
          </a:r>
          <a:r>
            <a:rPr kumimoji="0" lang="ru-RU" sz="12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квартал 2014-2015 годов</a:t>
          </a:r>
          <a:endParaRPr kumimoji="0" lang="ru-RU" sz="1200" b="1" i="0" u="none" strike="noStrike" kern="0" cap="all" spc="0" normalizeH="0" baseline="0" noProof="0" dirty="0">
            <a:ln w="9000" cmpd="sng">
              <a:solidFill>
                <a:srgbClr val="8064A2">
                  <a:shade val="50000"/>
                  <a:satMod val="120000"/>
                </a:srgbClr>
              </a:solidFill>
              <a:prstDash val="solid"/>
            </a:ln>
            <a:gradFill>
              <a:gsLst>
                <a:gs pos="0">
                  <a:srgbClr val="8064A2">
                    <a:shade val="20000"/>
                    <a:satMod val="245000"/>
                  </a:srgbClr>
                </a:gs>
                <a:gs pos="43000">
                  <a:srgbClr val="8064A2">
                    <a:satMod val="255000"/>
                  </a:srgbClr>
                </a:gs>
                <a:gs pos="48000">
                  <a:srgbClr val="8064A2">
                    <a:shade val="85000"/>
                    <a:satMod val="255000"/>
                  </a:srgbClr>
                </a:gs>
                <a:gs pos="100000">
                  <a:srgbClr val="8064A2">
                    <a:shade val="20000"/>
                    <a:satMod val="245000"/>
                  </a:srgb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0.01923</cdr:x>
      <cdr:y>0</cdr:y>
    </cdr:from>
    <cdr:to>
      <cdr:x>0.98077</cdr:x>
      <cdr:y>0.12245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0"/>
          <a:ext cx="3600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148A50-4C58-4CC5-94F1-BACD5A812638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AE742-A81D-4F56-89D4-BEE085705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5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D0F7C172-0667-41B9-BF6F-1EE6AA34FE28}" type="slidenum">
              <a:rPr lang="ru-RU" altLang="ru-RU" sz="1200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A6B81611-9663-402A-831D-85218C381EB1}" type="slidenum">
              <a:rPr lang="ru-RU" altLang="ru-RU" sz="1200"/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292674"/>
            <a:ext cx="887484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182163"/>
            <a:ext cx="730869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8941-D0A2-470C-9DB3-C5C5F483F7D5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5D69-FF7B-4235-99A2-208B9E66A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1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6E4D-EC63-44B2-9DC5-A682B4DF6FCA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2B24-20F7-4F8C-8325-2A3565AB5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95554"/>
            <a:ext cx="234922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95554"/>
            <a:ext cx="6873650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3CD1-22E4-4361-A838-0FEB9685A308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E30E-192A-4465-ACBC-C06659E3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55AD-8B47-4DCA-B42A-078F37DCC900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3466-8F08-4501-8384-792D30F9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6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742519"/>
            <a:ext cx="8874840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128082"/>
            <a:ext cx="887484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3060-3CD6-43F5-9083-050EF71ED146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FFF1-76F3-40E9-8109-E6F27D7A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FACB-B914-4FC5-B6A4-57A6D1C20A72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00485-AF5E-4ADA-86B7-6654FC8D2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52023"/>
            <a:ext cx="4613250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40508"/>
            <a:ext cx="4613250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52023"/>
            <a:ext cx="461506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40508"/>
            <a:ext cx="461506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D260-937F-4E1E-A16E-BB9076C598E2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842C-B9BF-46F4-BD80-ED29B5610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1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0D8B6-3601-478B-8677-2BF3A16705EC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5ADA-4AD5-43EE-9761-CB4BE9449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376E-F690-4BBB-B1FD-8B5C33908D73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2CC1-9645-476D-9664-8A7A58CA2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4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3845"/>
            <a:ext cx="3435013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293846"/>
            <a:ext cx="5836802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44394"/>
            <a:ext cx="343501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DF49-62F5-476C-90B4-B11FF4B8233E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3E54-076F-4807-B379-F586129DC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3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166202"/>
            <a:ext cx="626459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59442"/>
            <a:ext cx="6264593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776101"/>
            <a:ext cx="626459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B5298-AFBB-4624-BAB7-63786C994315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2F16-007B-418A-9543-0E23980E6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02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2288" y="295275"/>
            <a:ext cx="93964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2288" y="1722438"/>
            <a:ext cx="93964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CDC87C-45EF-42AB-9077-BDBD38AC74BF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6840538"/>
            <a:ext cx="3306762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 defTabSz="101827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475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4ECE8D-7B33-4502-A436-6848D8E0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7588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4000" algn="l" defTabSz="10175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chart" Target="../charts/chart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chart" Target="../charts/chart8.xml"/><Relationship Id="rId10" Type="http://schemas.microsoft.com/office/2007/relationships/diagramDrawing" Target="../diagrams/drawing4.xml"/><Relationship Id="rId4" Type="http://schemas.openxmlformats.org/officeDocument/2006/relationships/chart" Target="../charts/chart7.xml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9744"/>
            <a:ext cx="10416963" cy="648072"/>
          </a:xfrm>
        </p:spPr>
        <p:txBody>
          <a:bodyPr rtlCol="0">
            <a:no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численности населения городского округа город Мегион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возрастному признаку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2014-2015 годов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50933"/>
              </p:ext>
            </p:extLst>
          </p:nvPr>
        </p:nvGraphicFramePr>
        <p:xfrm>
          <a:off x="-15875" y="812377"/>
          <a:ext cx="10406063" cy="325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4968" y="1647215"/>
            <a:ext cx="1816297" cy="116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6071" y="1493496"/>
            <a:ext cx="784329" cy="349044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+2,3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34" y="1776669"/>
            <a:ext cx="1816297" cy="13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7164" y="1705083"/>
            <a:ext cx="736239" cy="349044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-0,7%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3809" y="2141349"/>
            <a:ext cx="822215" cy="349044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+6,7%</a:t>
            </a:r>
          </a:p>
        </p:txBody>
      </p:sp>
      <p:sp>
        <p:nvSpPr>
          <p:cNvPr id="12" name="Shape 11"/>
          <p:cNvSpPr/>
          <p:nvPr/>
        </p:nvSpPr>
        <p:spPr>
          <a:xfrm rot="2076783">
            <a:off x="4435189" y="1260160"/>
            <a:ext cx="1320188" cy="991581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 w="1905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4435746"/>
              </p:ext>
            </p:extLst>
          </p:nvPr>
        </p:nvGraphicFramePr>
        <p:xfrm>
          <a:off x="204974" y="4653613"/>
          <a:ext cx="4479095" cy="252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5189" y="4149498"/>
            <a:ext cx="4193304" cy="472154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численности полов, 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женщин на 1000 мужчин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46504315"/>
              </p:ext>
            </p:extLst>
          </p:nvPr>
        </p:nvGraphicFramePr>
        <p:xfrm>
          <a:off x="4962986" y="4575965"/>
          <a:ext cx="5478002" cy="271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71597" y="4114219"/>
            <a:ext cx="2551287" cy="287488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Бракоразводный процесс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31" y="0"/>
            <a:ext cx="10400457" cy="464951"/>
          </a:xfrm>
        </p:spPr>
        <p:txBody>
          <a:bodyPr rtlCol="0">
            <a:no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оплаты труда по отраслям экономики городского округа город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325"/>
            <a:ext cx="6659563" cy="269875"/>
          </a:xfrm>
        </p:spPr>
        <p:txBody>
          <a:bodyPr rtlCol="0">
            <a:normAutofit/>
          </a:bodyPr>
          <a:lstStyle/>
          <a:p>
            <a:pPr defTabSz="1018276" fontAlgn="auto">
              <a:spcAft>
                <a:spcPts val="0"/>
              </a:spcAft>
              <a:defRPr/>
            </a:pPr>
            <a:endParaRPr lang="ru-RU" sz="9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51648"/>
              </p:ext>
            </p:extLst>
          </p:nvPr>
        </p:nvGraphicFramePr>
        <p:xfrm>
          <a:off x="6228606" y="669414"/>
          <a:ext cx="4212381" cy="671087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705011"/>
                <a:gridCol w="904888"/>
                <a:gridCol w="894459"/>
                <a:gridCol w="708023"/>
              </a:tblGrid>
              <a:tr h="845318">
                <a:tc>
                  <a:txBody>
                    <a:bodyPr/>
                    <a:lstStyle/>
                    <a:p>
                      <a:pPr marL="0" marR="0" indent="0" algn="ctr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 2015 года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08026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47885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49415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381584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отраслям: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61345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-добыча полезных ископаемых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62415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69702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613451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-обрабатывающие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39471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39300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109166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-производство и распределение электроэнергии, газа и воды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44183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40702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38158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-строительство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40952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46523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38158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-транспорт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связь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36389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36165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42904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-торговля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22732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21718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  <a:tr h="89292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учреждений основных отраслей бюджетной сферы 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34616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34669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0" marR="104410" marT="49202" marB="49202" anchor="ctr">
                    <a:cell3D prstMaterial="dkEdge">
                      <a:bevel prst="riblet"/>
                      <a:lightRig rig="flood" dir="t"/>
                    </a:cell3D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55620"/>
              </p:ext>
            </p:extLst>
          </p:nvPr>
        </p:nvGraphicFramePr>
        <p:xfrm>
          <a:off x="107927" y="1385889"/>
          <a:ext cx="61926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650" y="673395"/>
            <a:ext cx="6028947" cy="502932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среднемесячной заработной платы 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2014-2015 годов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0521" y="141504"/>
            <a:ext cx="2785312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Образование</a:t>
            </a: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131976" y="808424"/>
            <a:ext cx="6178337" cy="196487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828" tIns="50914" rIns="101828" bIns="50914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образовательных учреждений дошкольного образования составляют:</a:t>
            </a: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детский сад компенсирующего вида;</a:t>
            </a: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детских садов комбинированного вида;</a:t>
            </a: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детский сад - структурное подразделение общеобразовательного учреждения «Улыбка».</a:t>
            </a: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функционируют 3 пришкольных группы.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дошкольных образовательных учреждениях на 01.04.2015 воспитывается 3586 детей.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Помимо муниципальных дошкольных образовательных учреждений на территории городского округа город Мегион функционируют 3  коммерческие группы по уходу и присмотру за детьми дошкольного возраста.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очередников на эту же дату составляет 2424. Обеспеченность местами в детских дошкольных образовательных учреждениях составляет 78,3% от нормативного значения.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0493" y="870712"/>
            <a:ext cx="3751907" cy="1795594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общего образования городского округа включает в себя 6 муниципальных бюджетных и 2 муниципальных автономных общеобразовательных учреждений. </a:t>
            </a: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 на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01.04.2014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6980 человек, из которых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5261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75,4%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в первую смену. Численность обучающихся во вторую смену составляет 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24,6%. 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5996"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ученическими местами составляет 87,3</a:t>
            </a: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нормативного значения.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442322"/>
              </p:ext>
            </p:extLst>
          </p:nvPr>
        </p:nvGraphicFramePr>
        <p:xfrm>
          <a:off x="6711950" y="3679825"/>
          <a:ext cx="3589338" cy="159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6" name="Rectangle 16"/>
          <p:cNvSpPr>
            <a:spLocks noChangeArrowheads="1"/>
          </p:cNvSpPr>
          <p:nvPr/>
        </p:nvSpPr>
        <p:spPr bwMode="auto">
          <a:xfrm>
            <a:off x="-677863" y="2614613"/>
            <a:ext cx="711201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 anchor="ctr">
            <a:spAutoFit/>
          </a:bodyPr>
          <a:lstStyle>
            <a:lvl1pPr indent="50006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ru-RU" altLang="ru-RU" sz="2000">
              <a:latin typeface="Arial" pitchFamily="34" charset="0"/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6705600" y="5084763"/>
            <a:ext cx="3309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Численность занимающихся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физической культурой и спортом в учреждениях дополнительного образования</a:t>
            </a:r>
          </a:p>
        </p:txBody>
      </p:sp>
      <p:sp>
        <p:nvSpPr>
          <p:cNvPr id="16398" name="Rectangle 20"/>
          <p:cNvSpPr>
            <a:spLocks noChangeArrowheads="1"/>
          </p:cNvSpPr>
          <p:nvPr/>
        </p:nvSpPr>
        <p:spPr bwMode="auto">
          <a:xfrm>
            <a:off x="0" y="-190500"/>
            <a:ext cx="206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3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62044"/>
              </p:ext>
            </p:extLst>
          </p:nvPr>
        </p:nvGraphicFramePr>
        <p:xfrm>
          <a:off x="6449219" y="5402043"/>
          <a:ext cx="3822700" cy="134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00" name="Прямоугольник 16"/>
          <p:cNvSpPr>
            <a:spLocks noChangeArrowheads="1"/>
          </p:cNvSpPr>
          <p:nvPr/>
        </p:nvSpPr>
        <p:spPr bwMode="auto">
          <a:xfrm>
            <a:off x="9763125" y="4379913"/>
            <a:ext cx="5048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70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altLang="ru-RU" sz="700">
              <a:latin typeface="Arial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65735" y="3011527"/>
            <a:ext cx="6373448" cy="214953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01.04.2015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город Мегион функционируют следующие муниципальные </a:t>
            </a:r>
            <a:r>
              <a:rPr lang="ru-RU" sz="1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в сфере культуры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образовательное учреждение дополнительного образования детей «Детская школа искусств им.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А.М.Кузьмина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образовательное учреждение дополнительного образования детей «Детская школа искусств №2»;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образовательное учреждение дополнительного образования детей «Детская художественная школа»;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-структурное подразделение муниципального общеобразовательного учреждения «Средняя общеобразовательная школа №4» школа искусств «Камертон».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учреждений дополнительного образования в сфере культуры является развитие положительной мотивации детей к познанию и творче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ству. </a:t>
            </a:r>
          </a:p>
        </p:txBody>
      </p:sp>
      <p:sp>
        <p:nvSpPr>
          <p:cNvPr id="16404" name="Rectangle 15"/>
          <p:cNvSpPr>
            <a:spLocks noChangeArrowheads="1"/>
          </p:cNvSpPr>
          <p:nvPr/>
        </p:nvSpPr>
        <p:spPr bwMode="auto">
          <a:xfrm>
            <a:off x="6310313" y="3167063"/>
            <a:ext cx="400208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Охват детей дополнительным образованием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в сфере культуры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125946" y="5340417"/>
            <a:ext cx="6211883" cy="1457039"/>
          </a:xfrm>
          <a:prstGeom prst="homePlate">
            <a:avLst/>
          </a:prstGeom>
          <a:solidFill>
            <a:srgbClr val="00AC7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в сфере физической культуры и спорта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город Мегион осуществляют: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общеобразовательное учреждение дополнительного образования детей «Детско-юношеская спортивная школа №1»;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бюджетное общеобразовательное учреждение дополнительного образования детей «Детско-юношеская спортивная школа №2»;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-муниципальное автономное общеобразовательное учреждение дополнительного образования детей «Детско-юношеская спортивная школа №3».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579" y="35989"/>
            <a:ext cx="4873877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Здравоохранение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69666497"/>
              </p:ext>
            </p:extLst>
          </p:nvPr>
        </p:nvGraphicFramePr>
        <p:xfrm>
          <a:off x="272317" y="737816"/>
          <a:ext cx="9799254" cy="450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1639" y="5840545"/>
            <a:ext cx="9619932" cy="10877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учреждений здравоохранения Ханты-Мансийского автономного округа – Югры на территории городского округа функционируют: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диагностический центр «Здоровье» ОАО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Славнефть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Мегионнефтегаз», ООО «Поликлиника», ООО «Мега-Клиник», которые являются многопрофильными и 4 частные стоматологические клиники.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5198" y="146148"/>
            <a:ext cx="2785312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Культура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5198" y="3835128"/>
            <a:ext cx="4873877" cy="3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Физическая культура и спорт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57116692"/>
              </p:ext>
            </p:extLst>
          </p:nvPr>
        </p:nvGraphicFramePr>
        <p:xfrm>
          <a:off x="369417" y="4232587"/>
          <a:ext cx="9784375" cy="288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63778218"/>
              </p:ext>
            </p:extLst>
          </p:nvPr>
        </p:nvGraphicFramePr>
        <p:xfrm>
          <a:off x="272316" y="745450"/>
          <a:ext cx="9784375" cy="302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01767" y="2242569"/>
            <a:ext cx="722285" cy="4721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2014 года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767" y="3350645"/>
            <a:ext cx="722286" cy="4721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2015 года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63" y="989013"/>
            <a:ext cx="2446338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2748"/>
            <a:ext cx="10440988" cy="349044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показатели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город Мегион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2014-2015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478329"/>
              </p:ext>
            </p:extLst>
          </p:nvPr>
        </p:nvGraphicFramePr>
        <p:xfrm>
          <a:off x="-28145" y="4502420"/>
          <a:ext cx="1040507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319810" y="4160099"/>
            <a:ext cx="7767395" cy="302877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миграционного движения населения за </a:t>
            </a:r>
            <a:r>
              <a:rPr lang="en-US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2014-2015 годов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302506" y="686136"/>
            <a:ext cx="7802004" cy="302877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естественного движения населения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2014-2015 годов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69" y="2476576"/>
            <a:ext cx="2446337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36" name="Группа 27"/>
          <p:cNvGrpSpPr>
            <a:grpSpLocks/>
          </p:cNvGrpSpPr>
          <p:nvPr/>
        </p:nvGrpSpPr>
        <p:grpSpPr bwMode="auto">
          <a:xfrm>
            <a:off x="824053" y="837574"/>
            <a:ext cx="9016854" cy="3228459"/>
            <a:chOff x="1187496" y="503779"/>
            <a:chExt cx="7213492" cy="2742746"/>
          </a:xfrm>
        </p:grpSpPr>
        <p:sp>
          <p:nvSpPr>
            <p:cNvPr id="29" name="Блок-схема: альтернативный процесс 28"/>
            <p:cNvSpPr/>
            <p:nvPr/>
          </p:nvSpPr>
          <p:spPr>
            <a:xfrm>
              <a:off x="1259632" y="1621844"/>
              <a:ext cx="1116766" cy="380145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89 человек</a:t>
              </a:r>
              <a:endPara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0" name="Блок-схема: альтернативный процесс 29"/>
            <p:cNvSpPr/>
            <p:nvPr/>
          </p:nvSpPr>
          <p:spPr>
            <a:xfrm>
              <a:off x="1259632" y="2537684"/>
              <a:ext cx="1083309" cy="376915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88 </a:t>
              </a:r>
              <a:r>
                <a:rPr lang="ru-RU" sz="13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человек</a:t>
              </a:r>
            </a:p>
          </p:txBody>
        </p:sp>
        <p:sp>
          <p:nvSpPr>
            <p:cNvPr id="31" name="Блок-схема: альтернативный процесс 30"/>
            <p:cNvSpPr/>
            <p:nvPr/>
          </p:nvSpPr>
          <p:spPr>
            <a:xfrm>
              <a:off x="3639408" y="2258454"/>
              <a:ext cx="1753874" cy="988071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128 человек или на 5,2% ниже  аналогичного показателя 2014 </a:t>
              </a:r>
              <a:r>
                <a:rPr lang="ru-RU" sz="13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года</a:t>
              </a:r>
            </a:p>
          </p:txBody>
        </p:sp>
        <p:sp>
          <p:nvSpPr>
            <p:cNvPr id="32" name="Блок-схема: альтернативный процесс 31"/>
            <p:cNvSpPr/>
            <p:nvPr/>
          </p:nvSpPr>
          <p:spPr>
            <a:xfrm>
              <a:off x="3639408" y="1144749"/>
              <a:ext cx="1615849" cy="954191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566 человек, 2,9% к показателю 2012 года</a:t>
              </a:r>
            </a:p>
          </p:txBody>
        </p:sp>
        <p:sp>
          <p:nvSpPr>
            <p:cNvPr id="33" name="Блок-схема: альтернативный процесс 32"/>
            <p:cNvSpPr/>
            <p:nvPr/>
          </p:nvSpPr>
          <p:spPr>
            <a:xfrm>
              <a:off x="6872395" y="1038695"/>
              <a:ext cx="1118620" cy="397410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224 </a:t>
              </a:r>
              <a:r>
                <a:rPr lang="ru-RU" sz="13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человека</a:t>
              </a:r>
              <a:endPara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34" name="Блок-схема: альтернативный процесс 33"/>
            <p:cNvSpPr/>
            <p:nvPr/>
          </p:nvSpPr>
          <p:spPr>
            <a:xfrm>
              <a:off x="6987742" y="2169734"/>
              <a:ext cx="1090142" cy="389772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216 человек</a:t>
              </a:r>
              <a:endPara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5146" name="TextBox 34"/>
            <p:cNvSpPr txBox="1">
              <a:spLocks noChangeArrowheads="1"/>
            </p:cNvSpPr>
            <p:nvPr/>
          </p:nvSpPr>
          <p:spPr bwMode="auto">
            <a:xfrm>
              <a:off x="1456221" y="837738"/>
              <a:ext cx="847736" cy="24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30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Умерло</a:t>
              </a:r>
            </a:p>
          </p:txBody>
        </p:sp>
        <p:sp>
          <p:nvSpPr>
            <p:cNvPr id="5147" name="TextBox 35"/>
            <p:cNvSpPr txBox="1">
              <a:spLocks noChangeArrowheads="1"/>
            </p:cNvSpPr>
            <p:nvPr/>
          </p:nvSpPr>
          <p:spPr bwMode="auto">
            <a:xfrm>
              <a:off x="6790679" y="674022"/>
              <a:ext cx="1610309" cy="24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ru-RU" altLang="ru-RU" sz="13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Родилось</a:t>
              </a:r>
            </a:p>
          </p:txBody>
        </p:sp>
        <p:sp>
          <p:nvSpPr>
            <p:cNvPr id="5148" name="TextBox 38"/>
            <p:cNvSpPr txBox="1">
              <a:spLocks noChangeArrowheads="1"/>
            </p:cNvSpPr>
            <p:nvPr/>
          </p:nvSpPr>
          <p:spPr bwMode="auto">
            <a:xfrm>
              <a:off x="2338371" y="503779"/>
              <a:ext cx="4217923" cy="24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ru-RU" alt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9" name="TextBox 39"/>
            <p:cNvSpPr txBox="1">
              <a:spLocks noChangeArrowheads="1"/>
            </p:cNvSpPr>
            <p:nvPr/>
          </p:nvSpPr>
          <p:spPr bwMode="auto">
            <a:xfrm>
              <a:off x="7133702" y="2509537"/>
              <a:ext cx="1083119" cy="24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300" dirty="0" smtClean="0">
                  <a:latin typeface="Times New Roman" pitchFamily="18" charset="0"/>
                  <a:cs typeface="Times New Roman" pitchFamily="18" charset="0"/>
                </a:rPr>
                <a:t>-8 человек, 3,6%</a:t>
              </a:r>
              <a:endParaRPr lang="ru-RU" altLang="ru-RU" sz="1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" name="TextBox 40"/>
            <p:cNvSpPr txBox="1">
              <a:spLocks noChangeArrowheads="1"/>
            </p:cNvSpPr>
            <p:nvPr/>
          </p:nvSpPr>
          <p:spPr bwMode="auto">
            <a:xfrm>
              <a:off x="1187496" y="2975750"/>
              <a:ext cx="1116461" cy="24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300" dirty="0" smtClean="0">
                  <a:latin typeface="Times New Roman" pitchFamily="18" charset="0"/>
                  <a:cs typeface="Times New Roman" pitchFamily="18" charset="0"/>
                </a:rPr>
                <a:t>-1 человек,  1,1</a:t>
              </a:r>
              <a:r>
                <a:rPr lang="ru-RU" altLang="ru-RU" sz="1300" dirty="0">
                  <a:latin typeface="Times New Roman" pitchFamily="18" charset="0"/>
                  <a:cs typeface="Times New Roman" pitchFamily="18" charset="0"/>
                </a:rPr>
                <a:t>%</a:t>
              </a:r>
            </a:p>
          </p:txBody>
        </p:sp>
        <p:sp>
          <p:nvSpPr>
            <p:cNvPr id="42" name="Блок-схема: альтернативный процесс 41"/>
            <p:cNvSpPr/>
            <p:nvPr/>
          </p:nvSpPr>
          <p:spPr>
            <a:xfrm>
              <a:off x="3651466" y="1144748"/>
              <a:ext cx="1741816" cy="954191"/>
            </a:xfrm>
            <a:prstGeom prst="flowChartAlternateProcess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8276" fontAlgn="auto">
                <a:lnSpc>
                  <a:spcPct val="115000"/>
                </a:lnSpc>
                <a:spcBef>
                  <a:spcPts val="0"/>
                </a:spcBef>
                <a:spcAft>
                  <a:spcPts val="1114"/>
                </a:spcAft>
                <a:defRPr/>
              </a:pP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135 человек</a:t>
              </a:r>
              <a:r>
                <a:rPr lang="ru-RU" sz="13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, </a:t>
              </a: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0,7% </a:t>
              </a:r>
              <a:r>
                <a:rPr lang="ru-RU" sz="13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к </a:t>
              </a: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показателю </a:t>
              </a:r>
              <a:r>
                <a:rPr lang="en-US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I </a:t>
              </a:r>
              <a:r>
                <a:rPr lang="ru-RU" sz="13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квартала 2014 </a:t>
              </a:r>
              <a:r>
                <a:rPr lang="ru-RU" sz="13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года</a:t>
              </a:r>
            </a:p>
          </p:txBody>
        </p:sp>
      </p:grp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50" y="1256001"/>
            <a:ext cx="1921339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240">
            <a:off x="2191057" y="2524724"/>
            <a:ext cx="1787525" cy="19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82" y="125515"/>
            <a:ext cx="9396889" cy="464952"/>
          </a:xfrm>
        </p:spPr>
        <p:txBody>
          <a:bodyPr rtlCol="0">
            <a:norm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городского округа город Мегион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10667535"/>
              </p:ext>
            </p:extLst>
          </p:nvPr>
        </p:nvGraphicFramePr>
        <p:xfrm>
          <a:off x="5576186" y="822942"/>
          <a:ext cx="4828451" cy="655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506075" y="1907830"/>
            <a:ext cx="636853" cy="302877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-7,0%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6074" y="3151914"/>
            <a:ext cx="636853" cy="302877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-7,8%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02959" y="4265796"/>
            <a:ext cx="910766" cy="302877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-10,9%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2180" y="5587301"/>
            <a:ext cx="580748" cy="302877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0607" y="6457779"/>
            <a:ext cx="867788" cy="302877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latin typeface="+mn-lt"/>
                <a:cs typeface="+mn-cs"/>
              </a:rPr>
              <a:t>-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%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1199" y="2544633"/>
            <a:ext cx="1104930" cy="241322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том числе:</a:t>
            </a:r>
          </a:p>
        </p:txBody>
      </p:sp>
      <p:graphicFrame>
        <p:nvGraphicFramePr>
          <p:cNvPr id="3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20945"/>
              </p:ext>
            </p:extLst>
          </p:nvPr>
        </p:nvGraphicFramePr>
        <p:xfrm>
          <a:off x="0" y="642938"/>
          <a:ext cx="5559425" cy="54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575658" y="745451"/>
            <a:ext cx="4822556" cy="502932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Объём отгруженной продукции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en-US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2014-2015 годов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934" y="4986288"/>
            <a:ext cx="52197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январь-март 2015 года объём отгруженных товаров собственного производства, выполненных работ и услуг собственными силами по полному кругу предприятий составил 8557,2 млн. рублей, что в сопоставимых ценах составляет 93,0% к аналогичному периоду 2014 года.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06378" y="206203"/>
            <a:ext cx="5244803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3396" tIns="56698" rIns="113396" bIns="5669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Инвестиции и строительство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78" y="669906"/>
            <a:ext cx="5878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предварительной оценке объём инвестиций в основной капитал, освоенных крупными предприятиями городского округа город Мегион за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2015 года составил 1916,4 млн. рублей, что выше аналогичного показателя 2014 года на 49,9%.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430" y="3762152"/>
            <a:ext cx="57576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Объём строительства за январь-март составил 520,1 млн. рублей. За первый квартал 2015 года введено в действие 2 индивидуальных жилых дома с общей площадью 0,224 тыс. м².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строительство детских садов: на 260 мест в 11 микрорайоне и на 320 мест в 19 микрорайоне города.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47515" y="737816"/>
            <a:ext cx="4069391" cy="23317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3396" tIns="56698" rIns="113396" bIns="56698" anchor="ctr"/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малых предприятий по видам экономической деятельности в течение ряда лет остаётся практически неизменной. 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торговли и общественного питания в связи с достаточно высокой оборачиваемостью капитала является наиболее востребованной в малом бизнесе. </a:t>
            </a: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Наименее развитыми направлениями развития малого и среднего предпринимательства являются сферы бытовых услуг и мелких производств. 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205525" y="3618136"/>
            <a:ext cx="4069391" cy="309634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13396" tIns="56698" rIns="113396" bIns="56698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5436518" cy="42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396" tIns="56698" rIns="113396" bIns="5669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Малое предпринимательство</a:t>
            </a:r>
          </a:p>
        </p:txBody>
      </p:sp>
      <p:graphicFrame>
        <p:nvGraphicFramePr>
          <p:cNvPr id="7" name="Group 3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56069"/>
              </p:ext>
            </p:extLst>
          </p:nvPr>
        </p:nvGraphicFramePr>
        <p:xfrm>
          <a:off x="0" y="422280"/>
          <a:ext cx="5841325" cy="650822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816989"/>
                <a:gridCol w="1008112"/>
                <a:gridCol w="1008112"/>
                <a:gridCol w="1008112"/>
              </a:tblGrid>
              <a:tr h="884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 2014 года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квартал 2015 года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Субъекты малого предпринимательства, ед.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32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предприниматели, чел.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2040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2147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Наёмные работники у индивидуальных предпринимателей, 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численность занятых на малых предприятиях, 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4878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4896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занятых в малом бизнесе, чел.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7783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7918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82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занятых в малом бизнесе от общего числа занятых в экономике города, 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платежи в бюджет города от субъектов малого предпринимательства: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09588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017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527175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36763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4939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511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083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655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09588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017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527175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36763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4939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511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083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655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30,3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09588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017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527175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36763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4939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511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083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65563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120,2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виде единого налога на вменённый доход, млн.рублей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 упрощённой системе налогообложения, </a:t>
                      </a:r>
                      <a:r>
                        <a:rPr kumimoji="0" lang="ru-RU" alt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502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применение патентной системы налогообложения, млн.рублей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раза</a:t>
                      </a:r>
                    </a:p>
                  </a:txBody>
                  <a:tcPr marL="119206" marR="119206" marT="52949" marB="52949" anchor="ctr" horzOverflow="overflow"/>
                </a:tc>
              </a:tr>
              <a:tr h="6932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налоговых платежей в бюджет города от субъектов малого предпринимательства,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119206" marR="119206" marT="52949" marB="5294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119206" marR="119206" marT="52949" marB="52949" anchor="ctr" horzOverflow="overflow"/>
                </a:tc>
              </a:tr>
            </a:tbl>
          </a:graphicData>
        </a:graphic>
      </p:graphicFrame>
      <p:sp>
        <p:nvSpPr>
          <p:cNvPr id="10321" name="Rectangle 19"/>
          <p:cNvSpPr>
            <a:spLocks noChangeArrowheads="1"/>
          </p:cNvSpPr>
          <p:nvPr/>
        </p:nvSpPr>
        <p:spPr bwMode="auto">
          <a:xfrm>
            <a:off x="6274024" y="3834160"/>
            <a:ext cx="4016375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 anchor="ctr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Основным источником финансирования деятельности сферы малого и среднего предпринимательства по-прежнему остаются личные сбережения предпринимателей. Привлечение заемных и кредитных ресурсов остаётся для  предпринимателей достаточно проблематичным.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территории городского округа город Мегион   осуществляет деятельность филиал ООО «Окружной Бизнес-Инкубатор», представляющий также Фонд поддержки предпринимательства Югры, Фонд микрофинансирования ХМАО-Югры, Фонд содействия развитию инвестиций ХМАО - Югры.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течение 2014 года органами администрации совместно с Фондом поддержки предпринимательства и обществом с ограниченной ответственностью «Окружной Бизнес-Инкубатор» проводились мероприятия по повышению образовательного уровня предпринимателей, консультации и семинары, субъектам малого и среднего бизнеса предоставлялись целевые займы на льготных условиях, а также выдача поручительств по займам и кредитам перед банками и лизинговыми компаниями.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89744"/>
            <a:ext cx="10440988" cy="3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Жилищно-коммунальный комплекс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9160" y="547704"/>
            <a:ext cx="10045410" cy="1641705"/>
          </a:xfrm>
          <a:prstGeom prst="rect">
            <a:avLst/>
          </a:prstGeom>
          <a:noFill/>
          <a:ln/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28" tIns="50914" rIns="101828" bIns="50914" anchor="ctr">
            <a:spAutoFit/>
          </a:bodyPr>
          <a:lstStyle>
            <a:lvl1pPr indent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 2015 году на территории городского округа город Мегион в сфере  жилищно-коммунального хозяйства осуществляли деятельность следующие предприятия: 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-МУП «</a:t>
            </a:r>
            <a:r>
              <a:rPr lang="ru-RU" alt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Тепловодоканал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» водоснабжение, водоотведение, теплоснабжение, горячее водоснабжение;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подвоз воды, откачка септика, вывоз твердых бытовых отходов в г. </a:t>
            </a:r>
            <a:r>
              <a:rPr lang="ru-RU" alt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Мегионе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-ОАО «Городские электрические сети» передача электроэнергии через линии электропередач, обслуживание сетей и подстанций, обслуживание внутридомового электрооборудования, уличное освещение;</a:t>
            </a: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акционерное общество «Жилищно-коммунальное управление», являющееся основной управляющей компанией в городе </a:t>
            </a:r>
            <a:r>
              <a:rPr 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Мегионе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поселке городского типа Высокий, которая через общество с ограниченной ответственностью «Жилищно-эксплуатационная компания» выполняет работы по содержанию и текущему ремонту жилых помещений, вывозу жидких и твердых бытовых отходов, завозу питьевой воды автотранспортом в неблагоустроенном жилом фонде, содержанию дорог, тротуаров и дорожных знаков, благоустройству территории городского округа, утилизации (захоронению) твердых бытовых отходов.</a:t>
            </a:r>
            <a:endParaRPr lang="ru-RU" altLang="ru-RU" sz="1000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0" algn="just" defTabSz="1018276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Arial" charset="0"/>
              <a:buNone/>
              <a:defRPr/>
            </a:pP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-ОАО «Тюменская </a:t>
            </a:r>
            <a:r>
              <a:rPr lang="ru-RU" altLang="ru-RU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энергосбытовая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компания» услуги по энергоснабжению. </a:t>
            </a:r>
          </a:p>
        </p:txBody>
      </p: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89160" y="2189409"/>
            <a:ext cx="10045410" cy="7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en-US" alt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квартала 2015 </a:t>
            </a:r>
            <a:r>
              <a:rPr lang="ru-RU" alt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общая сумма задолженности за жилищно-коммунальные услуги всех потребителей перед предприятиями жилищно-коммунального хозяйства, функционирующих на территории городского округа город Мегион, составила </a:t>
            </a:r>
            <a:r>
              <a:rPr lang="ru-RU" alt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438,4 млн. рублей.</a:t>
            </a:r>
            <a:endParaRPr lang="ru-RU" alt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45" name="Группа 16"/>
          <p:cNvGrpSpPr>
            <a:grpSpLocks/>
          </p:cNvGrpSpPr>
          <p:nvPr/>
        </p:nvGrpSpPr>
        <p:grpSpPr bwMode="auto">
          <a:xfrm>
            <a:off x="6237797" y="3477748"/>
            <a:ext cx="3663218" cy="854877"/>
            <a:chOff x="7483420" y="3221506"/>
            <a:chExt cx="2704771" cy="855863"/>
          </a:xfrm>
        </p:grpSpPr>
        <p:sp>
          <p:nvSpPr>
            <p:cNvPr id="14360" name="Овал 25"/>
            <p:cNvSpPr>
              <a:spLocks/>
            </p:cNvSpPr>
            <p:nvPr/>
          </p:nvSpPr>
          <p:spPr bwMode="auto">
            <a:xfrm>
              <a:off x="7483420" y="3406878"/>
              <a:ext cx="1368679" cy="67049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300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420,7 </a:t>
              </a:r>
              <a:r>
                <a:rPr lang="ru-RU" altLang="ru-RU" sz="1100" dirty="0" err="1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млн.рублей</a:t>
              </a:r>
              <a:endParaRPr lang="ru-RU" alt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61" name="Овал 26"/>
            <p:cNvSpPr>
              <a:spLocks/>
            </p:cNvSpPr>
            <p:nvPr/>
          </p:nvSpPr>
          <p:spPr bwMode="auto">
            <a:xfrm>
              <a:off x="8835280" y="3221506"/>
              <a:ext cx="1352911" cy="6769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300" dirty="0" smtClean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438,4  </a:t>
              </a:r>
              <a:r>
                <a:rPr lang="ru-RU" altLang="ru-RU" sz="1100" dirty="0" err="1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млн.рублей</a:t>
              </a:r>
              <a:endParaRPr lang="ru-RU" alt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5631600" y="3008287"/>
            <a:ext cx="4809387" cy="4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1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дебиторской задолженности за жилищно-коммунальные услуги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262755" y="5140119"/>
            <a:ext cx="4011613" cy="1962150"/>
          </a:xfrm>
          <a:prstGeom prst="upArrowCallout">
            <a:avLst>
              <a:gd name="adj1" fmla="val 133679"/>
              <a:gd name="adj2" fmla="val 156687"/>
              <a:gd name="adj3" fmla="val 25000"/>
              <a:gd name="adj4" fmla="val 7070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задолженности за жилищно-коммунальные услуги наибольшую долю занимает задолженность населения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87,45%, 0,35%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на задолженность предприятий и организаций жилищно-коммунального комплекса,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1,84%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задолженность бюджетных организаций, финансируемых из местного бюджета,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10,36%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потребители.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77386" y="5706368"/>
            <a:ext cx="5454215" cy="1543940"/>
          </a:xfrm>
          <a:prstGeom prst="flowChartAlternateProcess">
            <a:avLst/>
          </a:prstGeom>
          <a:solidFill>
            <a:srgbClr val="FFCC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сокращения дебиторской задолженности и взыскания задолженности за жилищно-коммунальные услуги с населения, ведется активная работа, направленная на применение методов оперативно-технического воздействия, информационно-разъяснительной работы,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 и работы 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коллекторскими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агентствами.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72317" y="3007067"/>
            <a:ext cx="5890559" cy="2178251"/>
          </a:xfrm>
          <a:prstGeom prst="notchedRightArrow">
            <a:avLst>
              <a:gd name="adj1" fmla="val 63493"/>
              <a:gd name="adj2" fmla="val 48935"/>
            </a:avLst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уровня дебиторской задолженности имеет тенденцию к увеличению.         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квартал 2015 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дебиторской задолженности увеличилась на 4,2%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сумме задолженности за услуги ЖКХ, сложившейся 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квартал 2014 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8202" y="4432485"/>
            <a:ext cx="124425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2014 года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8149" y="4313367"/>
            <a:ext cx="124425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2015 года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9348" y="190937"/>
            <a:ext cx="4411925" cy="4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+mn-cs"/>
              </a:rPr>
              <a:t>Потребительский рынок</a:t>
            </a:r>
          </a:p>
        </p:txBody>
      </p:sp>
      <p:graphicFrame>
        <p:nvGraphicFramePr>
          <p:cNvPr id="5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86578"/>
              </p:ext>
            </p:extLst>
          </p:nvPr>
        </p:nvGraphicFramePr>
        <p:xfrm>
          <a:off x="119063" y="809824"/>
          <a:ext cx="6109543" cy="405142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38611"/>
                <a:gridCol w="919659"/>
                <a:gridCol w="908563"/>
                <a:gridCol w="942710"/>
              </a:tblGrid>
              <a:tr h="531222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6694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розничной торговли, единиц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магазины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104419" marR="104419" marT="49173" marB="49173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104419" marR="104419" marT="49173" marB="49173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104419" marR="104419" marT="49173" marB="49173" anchor="b" horzOverflow="overflow"/>
                </a:tc>
              </a:tr>
              <a:tr h="221988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киоски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21975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павильоны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21988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млн.рублей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2109,9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2213,5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предприятиями розничной торговли (магазинами) на 1,0 тыс. жителей, кв.м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633,3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642,4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37600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39500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21988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предприятий общественного питания, ед.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221988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питания, млн.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295,3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312,1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предприятиями общепита общедоступной сети на 1,0 тыс. жителей, пос. мест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104419" marR="104419" marT="49173" marB="49173" anchor="ctr" horzOverflow="overflow"/>
                </a:tc>
              </a:tr>
              <a:tr h="356913"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5567</a:t>
                      </a:r>
                    </a:p>
                  </a:txBody>
                  <a:tcPr marL="104419" marR="104419" marT="49173" marB="49173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</a:p>
                  </a:txBody>
                  <a:tcPr marL="104419" marR="104419" marT="49173" marB="49173" anchor="ctr" horzOverflow="overflow"/>
                </a:tc>
              </a:tr>
            </a:tbl>
          </a:graphicData>
        </a:graphic>
      </p:graphicFrame>
      <p:sp>
        <p:nvSpPr>
          <p:cNvPr id="6" name="Text Box 365"/>
          <p:cNvSpPr txBox="1">
            <a:spLocks noChangeArrowheads="1"/>
          </p:cNvSpPr>
          <p:nvPr/>
        </p:nvSpPr>
        <p:spPr bwMode="auto">
          <a:xfrm>
            <a:off x="6371596" y="3546128"/>
            <a:ext cx="3864418" cy="11492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3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товарооборота за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квартал 2015 года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продовольственных товаров составляет более 50,0%.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01.04.2015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предприятия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на </a:t>
            </a:r>
            <a:r>
              <a:rPr lang="ru-RU" alt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4625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посадочных мест.</a:t>
            </a:r>
          </a:p>
        </p:txBody>
      </p:sp>
      <p:graphicFrame>
        <p:nvGraphicFramePr>
          <p:cNvPr id="2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181044"/>
              </p:ext>
            </p:extLst>
          </p:nvPr>
        </p:nvGraphicFramePr>
        <p:xfrm>
          <a:off x="6359911" y="447036"/>
          <a:ext cx="3887788" cy="295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84045"/>
              </p:ext>
            </p:extLst>
          </p:nvPr>
        </p:nvGraphicFramePr>
        <p:xfrm>
          <a:off x="4848227" y="4943475"/>
          <a:ext cx="5592761" cy="21797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03913"/>
                <a:gridCol w="960665"/>
                <a:gridCol w="964092"/>
                <a:gridCol w="964091"/>
              </a:tblGrid>
              <a:tr h="393525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</a:t>
                      </a:r>
                    </a:p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57250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9222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1283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услуг, млн.рублей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579,8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613,5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100,1*</a:t>
                      </a:r>
                    </a:p>
                  </a:txBody>
                  <a:tcPr marL="104438" marR="104438" marT="49178" marB="49178" anchor="ctr" horzOverflow="overflow"/>
                </a:tc>
              </a:tr>
              <a:tr h="403234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бытовые услуги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107,5*</a:t>
                      </a:r>
                    </a:p>
                  </a:txBody>
                  <a:tcPr marL="104438" marR="104438" marT="49178" marB="49178" anchor="ctr" horzOverflow="overflow"/>
                </a:tc>
              </a:tr>
              <a:tr h="403234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платных услуг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10333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10944</a:t>
                      </a: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104438" marR="104438" marT="49178" marB="49178" anchor="ctr" horzOverflow="overflow"/>
                </a:tc>
              </a:tr>
              <a:tr h="688837"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82588" marR="0" lvl="0" indent="-382588" algn="l" defTabSz="101758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объём бытовых услуг населению в расчёте на душу населения, рублей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4438" marR="104438" marT="49178" marB="49178" anchor="ctr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896,0</a:t>
                      </a:r>
                    </a:p>
                  </a:txBody>
                  <a:tcPr marL="104438" marR="104438" marT="49178" marB="49178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</a:p>
                  </a:txBody>
                  <a:tcPr marL="104438" marR="104438" marT="49178" marB="49178" anchor="b" horzOverflow="overflow"/>
                </a:tc>
                <a:tc>
                  <a:txBody>
                    <a:bodyPr/>
                    <a:lstStyle>
                      <a:lvl1pPr marL="382588" indent="-382588" defTabSz="1017588">
                        <a:spcBef>
                          <a:spcPct val="20000"/>
                        </a:spcBef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827088" indent="-317500" defTabSz="1017588">
                        <a:spcBef>
                          <a:spcPct val="20000"/>
                        </a:spcBef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273175" indent="-255588" defTabSz="1017588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782763" indent="-255588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290763" indent="-254000" defTabSz="1017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7479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2051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6623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119563" indent="-2540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</a:p>
                  </a:txBody>
                  <a:tcPr marL="104438" marR="104438" marT="49178" marB="49178" anchor="b" horzOverflow="overflow"/>
                </a:tc>
              </a:tr>
            </a:tbl>
          </a:graphicData>
        </a:graphic>
      </p:graphicFrame>
      <p:sp>
        <p:nvSpPr>
          <p:cNvPr id="11377" name="TextBox 9"/>
          <p:cNvSpPr txBox="1">
            <a:spLocks noChangeArrowheads="1"/>
          </p:cNvSpPr>
          <p:nvPr/>
        </p:nvSpPr>
        <p:spPr bwMode="auto">
          <a:xfrm>
            <a:off x="119063" y="7113588"/>
            <a:ext cx="1397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* в сопоставимых ценах</a:t>
            </a:r>
          </a:p>
        </p:txBody>
      </p:sp>
      <p:sp>
        <p:nvSpPr>
          <p:cNvPr id="11378" name="TextBox 10"/>
          <p:cNvSpPr txBox="1">
            <a:spLocks noChangeArrowheads="1"/>
          </p:cNvSpPr>
          <p:nvPr/>
        </p:nvSpPr>
        <p:spPr bwMode="auto">
          <a:xfrm>
            <a:off x="119063" y="5418336"/>
            <a:ext cx="432839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Основными направлениями развития потребительского рынка является создание условий для удовлетворения спроса населения на потребительские товары и услуги, совершенствование инфраструктуры потребительского рынка, обеспечение доступа к товарам и услугам всех социальных групп населения городского округа город Мегион.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204221"/>
              </p:ext>
            </p:extLst>
          </p:nvPr>
        </p:nvGraphicFramePr>
        <p:xfrm>
          <a:off x="250290" y="881063"/>
          <a:ext cx="4682172" cy="352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59348" y="387808"/>
            <a:ext cx="5112181" cy="37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828" tIns="50914" rIns="101828" bIns="509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spc="5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Доходы и расходы местного бюджета</a:t>
            </a:r>
            <a:endParaRPr lang="ru-RU" altLang="ru-RU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395288" y="881063"/>
            <a:ext cx="284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доходов местного бюджета </a:t>
            </a: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38125" y="4056301"/>
            <a:ext cx="441483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Основную часть доходов бюджета городского округа город Мегион составляют безвозмездные поступления от других бюджетов бюджетной системы, что свидетельствует о высокой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дотационности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городского округа. Доля безвозмездных поступлений за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первый квартал 2015 года выросла на 3,3 процентных пункта  по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сравнению с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первым кварталом 2014 года (с 66,6% за первый квартал 2014 года до 69,9% за первый квартал 2015 года). Общая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сумма безвозмездных поступлений за отчетный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период выросла на 7,5% и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499364,5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против  464370,2 тыс.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рублей за аналогичный период 2014 года.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расчете на одного жителя доходы бюджета городского округа город Мегион за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квартал 2015 года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12745 рублей.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63194"/>
              </p:ext>
            </p:extLst>
          </p:nvPr>
        </p:nvGraphicFramePr>
        <p:xfrm>
          <a:off x="5003800" y="768350"/>
          <a:ext cx="5210175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23218"/>
              </p:ext>
            </p:extLst>
          </p:nvPr>
        </p:nvGraphicFramePr>
        <p:xfrm>
          <a:off x="5248275" y="3185561"/>
          <a:ext cx="4940300" cy="3888959"/>
        </p:xfrm>
        <a:graphic>
          <a:graphicData uri="http://schemas.openxmlformats.org/drawingml/2006/table">
            <a:tbl>
              <a:tblPr/>
              <a:tblGrid>
                <a:gridCol w="2395538"/>
                <a:gridCol w="1333500"/>
                <a:gridCol w="1211262"/>
              </a:tblGrid>
              <a:tr h="2508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квартал 2015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общей сумме,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–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696540,2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30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100336,0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55205,0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27728,0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385722,2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3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45912,8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635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49574,7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2968625" algn="ct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440988" cy="730395"/>
          </a:xfrm>
        </p:spPr>
        <p:txBody>
          <a:bodyPr rtlCol="0">
            <a:normAutofit/>
          </a:bodyPr>
          <a:lstStyle/>
          <a:p>
            <a:pPr defTabSz="1018276" fontAlgn="auto">
              <a:spcAft>
                <a:spcPts val="0"/>
              </a:spcAft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рынка труда </a:t>
            </a:r>
            <a:b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Мегион  за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2014-2015  годов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89773"/>
              </p:ext>
            </p:extLst>
          </p:nvPr>
        </p:nvGraphicFramePr>
        <p:xfrm>
          <a:off x="204788" y="4000500"/>
          <a:ext cx="5262562" cy="317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125444"/>
              </p:ext>
            </p:extLst>
          </p:nvPr>
        </p:nvGraphicFramePr>
        <p:xfrm>
          <a:off x="5549900" y="4000500"/>
          <a:ext cx="4849813" cy="317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00690850"/>
              </p:ext>
            </p:extLst>
          </p:nvPr>
        </p:nvGraphicFramePr>
        <p:xfrm>
          <a:off x="204974" y="745450"/>
          <a:ext cx="10113262" cy="317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51833" y="836003"/>
            <a:ext cx="784329" cy="349044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+0,2%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4173" y="1836606"/>
            <a:ext cx="784329" cy="349044"/>
          </a:xfrm>
          <a:prstGeom prst="rect">
            <a:avLst/>
          </a:prstGeom>
          <a:noFill/>
        </p:spPr>
        <p:txBody>
          <a:bodyPr wrap="none" lIns="101828" tIns="50914" rIns="101828" bIns="50914">
            <a:spAutoFit/>
          </a:bodyPr>
          <a:lstStyle/>
          <a:p>
            <a:pPr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+0,3%</a:t>
            </a: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7851586" y="1114492"/>
            <a:ext cx="739995" cy="495261"/>
          </a:xfrm>
          <a:prstGeom prst="flowChartMagneticDisk">
            <a:avLst/>
          </a:prstGeom>
          <a:solidFill>
            <a:srgbClr val="F6D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39631</a:t>
            </a: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9252942" y="1010525"/>
            <a:ext cx="980665" cy="619936"/>
          </a:xfrm>
          <a:prstGeom prst="flowChartMagneticDisk">
            <a:avLst/>
          </a:prstGeom>
          <a:solidFill>
            <a:srgbClr val="F6D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39704</a:t>
            </a:r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7851585" y="2011128"/>
            <a:ext cx="739995" cy="499585"/>
          </a:xfrm>
          <a:prstGeom prst="flowChartMagneticDisk">
            <a:avLst/>
          </a:prstGeom>
          <a:solidFill>
            <a:srgbClr val="F6D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33854</a:t>
            </a: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9329169" y="1868753"/>
            <a:ext cx="904438" cy="736505"/>
          </a:xfrm>
          <a:prstGeom prst="flowChartMagneticDisk">
            <a:avLst/>
          </a:prstGeom>
          <a:solidFill>
            <a:srgbClr val="F6D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33958</a:t>
            </a: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7827341" y="3225192"/>
            <a:ext cx="788483" cy="528064"/>
          </a:xfrm>
          <a:prstGeom prst="flowChartMagneticDisk">
            <a:avLst/>
          </a:prstGeom>
          <a:solidFill>
            <a:srgbClr val="F6D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9368502" y="3042072"/>
            <a:ext cx="925253" cy="711184"/>
          </a:xfrm>
          <a:prstGeom prst="flowChartMagneticDisk">
            <a:avLst/>
          </a:prstGeom>
          <a:solidFill>
            <a:srgbClr val="F6D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anchor="ctr"/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51833" y="3022845"/>
            <a:ext cx="98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  </a:t>
            </a:r>
            <a:r>
              <a:rPr lang="ru-RU" sz="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2782</TotalTime>
  <Words>2473</Words>
  <Application>Microsoft Office PowerPoint</Application>
  <PresentationFormat>Произвольный</PresentationFormat>
  <Paragraphs>432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Динамика численности населения городского округа город Мегион  по возрастному признаку за I квартал 2014-2015 годов</vt:lpstr>
      <vt:lpstr>Презентация PowerPoint</vt:lpstr>
      <vt:lpstr>Промышленность городского округа город Мегион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показателей рынка труда  городского округа город Мегион  за I квартал 2014-2015  годов</vt:lpstr>
      <vt:lpstr>Показатели оплаты труда по отраслям экономики городского округа город Мегион</vt:lpstr>
      <vt:lpstr>Презентация PowerPoint</vt:lpstr>
      <vt:lpstr>Презентация PowerPoint</vt:lpstr>
      <vt:lpstr>Презентация PowerPoint</vt:lpstr>
    </vt:vector>
  </TitlesOfParts>
  <Company>Администрация г.Мегион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оплаты труда по отраслям экономики городского округа город Мегион</dc:title>
  <dc:creator>Суяримбетова Галия Нуримановна</dc:creator>
  <cp:lastModifiedBy>Суяримбетова Галия Нуримановна</cp:lastModifiedBy>
  <cp:revision>301</cp:revision>
  <dcterms:created xsi:type="dcterms:W3CDTF">2015-03-02T11:51:42Z</dcterms:created>
  <dcterms:modified xsi:type="dcterms:W3CDTF">2015-10-02T06:51:28Z</dcterms:modified>
</cp:coreProperties>
</file>