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Layouts/slideLayout2.xml" ContentType="application/vnd.openxmlformats-officedocument.presentationml.slideLayout+xml"/>
  <Override PartName="/ppt/diagrams/quickStyle2.xml" ContentType="application/vnd.openxmlformats-officedocument.drawingml.diagramQuickStyle+xml"/>
  <Override PartName="/ppt/slideLayouts/slideLayout18.xml" ContentType="application/vnd.openxmlformats-officedocument.presentationml.slideLayout+xml"/>
  <Override PartName="/ppt/diagrams/layout2.xml" ContentType="application/vnd.openxmlformats-officedocument.drawingml.diagramLayout+xml"/>
  <Override PartName="/ppt/diagrams/data2.xml" ContentType="application/vnd.openxmlformats-officedocument.drawingml.diagramData+xml"/>
  <Override PartName="/ppt/diagrams/drawing2.xml" ContentType="application/vnd.openxmlformats-officedocument.drawingml.diagramDrawing+xml"/>
  <Override PartName="/ppt/slides/slide5.xml" ContentType="application/vnd.openxmlformats-officedocument.presentationml.slide+xml"/>
  <Override PartName="/ppt/diagrams/quickStyle1.xml" ContentType="application/vnd.openxmlformats-officedocument.drawingml.diagramQuickStyl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diagrams/colors2.xml" ContentType="application/vnd.openxmlformats-officedocument.drawingml.diagramColors+xml"/>
  <Override PartName="/ppt/diagrams/layout1.xml" ContentType="application/vnd.openxmlformats-officedocument.drawingml.diagramLayout+xml"/>
  <Override PartName="/ppt/diagrams/colors1.xml" ContentType="application/vnd.openxmlformats-officedocument.drawingml.diagramColor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diagrams/drawing1.xml" ContentType="application/vnd.openxmlformats-officedocument.drawingml.diagramDrawing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  <p:sldMasterId id="2147483660" r:id="rId2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0440988" cy="7380288"/>
  <p:notesSz cx="10440988" cy="7380288"/>
  <p:defaultTextStyle>
    <a:defPPr>
      <a:defRPr lang="ru-RU"/>
    </a:defPPr>
    <a:lvl1pPr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1pPr>
    <a:lvl2pPr marL="508000" indent="-50800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2pPr>
    <a:lvl3pPr marL="1017588" indent="-103188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3pPr>
    <a:lvl4pPr marL="1527175" indent="-155575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4pPr>
    <a:lvl5pPr marL="2035175" indent="-206375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5pPr>
    <a:lvl6pPr marL="2286000" algn="l" defTabSz="914400">
      <a:defRPr sz="2000">
        <a:solidFill>
          <a:schemeClr val="tx1"/>
        </a:solidFill>
        <a:latin typeface="Calibri"/>
        <a:ea typeface="+mn-ea"/>
        <a:cs typeface="Arial"/>
      </a:defRPr>
    </a:lvl6pPr>
    <a:lvl7pPr marL="2743200" algn="l" defTabSz="914400">
      <a:defRPr sz="2000">
        <a:solidFill>
          <a:schemeClr val="tx1"/>
        </a:solidFill>
        <a:latin typeface="Calibri"/>
        <a:ea typeface="+mn-ea"/>
        <a:cs typeface="Arial"/>
      </a:defRPr>
    </a:lvl7pPr>
    <a:lvl8pPr marL="3200400" algn="l" defTabSz="914400">
      <a:defRPr sz="2000">
        <a:solidFill>
          <a:schemeClr val="tx1"/>
        </a:solidFill>
        <a:latin typeface="Calibri"/>
        <a:ea typeface="+mn-ea"/>
        <a:cs typeface="Arial"/>
      </a:defRPr>
    </a:lvl8pPr>
    <a:lvl9pPr marL="3657600" algn="l" defTabSz="914400">
      <a:defRPr sz="2000">
        <a:solidFill>
          <a:schemeClr val="tx1"/>
        </a:solidFill>
        <a:latin typeface="Calibri"/>
        <a:ea typeface="+mn-ea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616DA210-FB5B-4158-B5E0-FEB733F419BA}">
  <a:tblStyle styleId="{5A111915-BE36-4E01-A7E5-04B1672EAD32}" styleName="Светлый стиль 2 - акцент 5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2H>
      <a:tcStyle>
        <a:tcBdr/>
      </a:tcStyle>
    </a:band2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50800">
              <a:solidFill>
                <a:schemeClr val="accent5"/>
              </a:solidFill>
            </a:ln>
          </a:top>
        </a:tcBdr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5"/>
        </a:fillRef>
      </a:tcStyle>
    </a:firstRow>
    <a:neCell>
      <a:tcStyle>
        <a:tcBdr/>
      </a:tcStyle>
    </a:neCell>
    <a:nwCell>
      <a:tcStyle>
        <a:tcBdr/>
      </a:tcStyle>
    </a:nwCell>
  </a:tblStyle>
  <a:tblStyle styleId="{616DA210-FB5B-4158-B5E0-FEB733F419BA}" styleName="Light Style 3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dk1"/>
              </a:solidFill>
            </a:ln>
          </a:left>
          <a:right>
            <a:ln w="12700">
              <a:solidFill>
                <a:schemeClr val="dk1"/>
              </a:solidFill>
            </a:ln>
          </a:right>
          <a:top>
            <a:ln w="12700">
              <a:solidFill>
                <a:schemeClr val="dk1"/>
              </a:solidFill>
            </a:ln>
          </a:top>
          <a:bottom>
            <a:ln w="12700">
              <a:solidFill>
                <a:schemeClr val="dk1"/>
              </a:solidFill>
            </a:ln>
          </a:bottom>
          <a:insideH>
            <a:ln w="12700">
              <a:solidFill>
                <a:schemeClr val="dk1"/>
              </a:solidFill>
            </a:ln>
          </a:insideH>
          <a:insideV>
            <a:ln w="12700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band2V>
      <a:tcStyle>
        <a:tcBdr/>
        <a:fill>
          <a:solidFill>
            <a:schemeClr val="dk1">
              <a:tint val="20000"/>
            </a:schemeClr>
          </a:solidFill>
        </a:fill>
      </a:tcStyle>
    </a:band2V>
    <a:lastCol>
      <a:tcTxStyle b="on">
        <a:fontRef idx="minor">
          <a:prstClr val="black"/>
        </a:fontRef>
        <a:schemeClr val="dk1"/>
      </a:tcTxStyle>
      <a:tcStyle>
        <a:tcBdr/>
      </a:tcStyle>
    </a:lastCol>
    <a:firstCol>
      <a:tcTxStyle b="on">
        <a:fontRef idx="minor">
          <a:prstClr val="black"/>
        </a:fontRef>
        <a:schemeClr val="dk1"/>
      </a:tcTxStyle>
      <a:tcStyle>
        <a:tcBdr/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38100">
              <a:solidFill>
                <a:schemeClr val="dk1"/>
              </a:solidFill>
            </a:ln>
          </a:top>
        </a:tcBdr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dk1"/>
      </a:tcTxStyle>
      <a:tcStyle>
        <a:tcBdr>
          <a:bottom>
            <a:ln w="38100">
              <a:solidFill>
                <a:schemeClr val="dk1"/>
              </a:solidFill>
            </a:ln>
          </a:bottom>
        </a:tcBdr>
      </a:tcStyle>
    </a:firstRow>
    <a:neCell>
      <a:tcStyle>
        <a:tcBdr/>
      </a:tcStyle>
    </a:neCell>
    <a:nwCell>
      <a:tcStyle>
        <a:tcBdr/>
      </a:tcStyle>
    </a:nwCell>
  </a:tblStyle>
  <a:tblStyle styleId="{8A107856-5554-42FB-B03E-39F5DBC370BA}" styleName="Средний стиль 4 - акцент 2">
    <a:wholeTbl>
      <a:tcTxStyle>
        <a:fontRef idx="minor">
          <a:srgbClr val="000000"/>
        </a:fontRef>
        <a:schemeClr val="dk1"/>
      </a:tcTxStyle>
      <a:tcStyle>
        <a:tcBdr>
          <a:left>
            <a:ln w="12700">
              <a:solidFill>
                <a:schemeClr val="accent2"/>
              </a:solidFill>
            </a:ln>
          </a:left>
          <a:right>
            <a:ln w="12700">
              <a:solidFill>
                <a:schemeClr val="accent2"/>
              </a:solidFill>
            </a:ln>
          </a:right>
          <a:top>
            <a:ln w="12700">
              <a:solidFill>
                <a:schemeClr val="accent2"/>
              </a:solidFill>
            </a:ln>
          </a:top>
          <a:bottom>
            <a:ln w="12700">
              <a:solidFill>
                <a:schemeClr val="accent2"/>
              </a:solidFill>
            </a:ln>
          </a:bottom>
          <a:insideH>
            <a:ln w="12700">
              <a:solidFill>
                <a:schemeClr val="accent2"/>
              </a:solidFill>
            </a:ln>
          </a:insideH>
          <a:insideV>
            <a:ln w="12700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  <a:fill>
          <a:solidFill>
            <a:schemeClr val="accent2">
              <a:tint val="4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25400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/>
        <a:fill>
          <a:solidFill>
            <a:schemeClr val="accent2">
              <a:tint val="20000"/>
            </a:schemeClr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3" d="100"/>
          <a:sy n="103" d="100"/>
        </p:scale>
        <p:origin x="1440" y="0"/>
      </p:cViewPr>
      <p:guideLst>
        <p:guide pos="2325" orient="horz"/>
        <p:guide pos="3289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theme" Target="theme/theme1.xml"/><Relationship Id="rId4" Type="http://schemas.openxmlformats.org/officeDocument/2006/relationships/theme" Target="theme/theme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presProps" Target="presProps.xml" /><Relationship Id="rId12" Type="http://schemas.openxmlformats.org/officeDocument/2006/relationships/tableStyles" Target="tableStyles.xml" /><Relationship Id="rId13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7270"/>
          <c:y val="0.132340"/>
          <c:w val="0.675140"/>
          <c:h val="0.604190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Sheet1!#ССЫЛКА!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 xml:space="preserve">Январь-сентябрь 2024 года</c:v>
                </c:pt>
                <c:pt idx="1">
                  <c:v xml:space="preserve">Январь-сентябрь 2025 года</c:v>
                </c:pt>
              </c:strCache>
            </c:strRef>
          </c:cat>
          <c:val>
            <c:numRef>
              <c:f>Sheet1!#ССЫЛКА!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Sheet1!$A$2</c:f>
              <c:strCache>
                <c:ptCount val="1"/>
                <c:pt idx="0">
                  <c:v>val</c:v>
                </c:pt>
              </c:strCache>
            </c:strRef>
          </c:tx>
          <c:invertIfNegative val="0"/>
          <c:dLbls>
            <c:dLbl>
              <c:idx val="0"/>
              <c:dLblPos val="ctr"/>
              <c:layout>
                <c:manualLayout>
                  <c:x val="-0.084410"/>
                  <c:y val="-0.00922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/>
              <c:tx>
                <c:rich>
                  <a:bodyPr/>
                  <a:lstStyle/>
                  <a:p>
                    <a:pPr>
                      <a:lnSpc>
                        <a:spcPct val="75000"/>
                      </a:lnSpc>
                      <a:defRPr sz="1400" b="1"/>
                    </a:pPr>
                    <a:r>
                      <a:rPr lang="en-US"/>
                      <a:t>9</a:t>
                    </a:r>
                    <a:r>
                      <a:rPr lang="en-US"/>
                      <a:t>4</a:t>
                    </a:r>
                    <a:r>
                      <a:rPr lang="en-US"/>
                      <a:t>7</a:t>
                    </a:r>
                    <a:r>
                      <a:rPr lang="ru-RU"/>
                      <a:t>,</a:t>
                    </a:r>
                    <a:r>
                      <a:rPr lang="en-US"/>
                      <a:t>5</a:t>
                    </a:r>
                    <a:endParaRPr lang="ru-RU"/>
                  </a:p>
                  <a:p>
                    <a:pPr>
                      <a:lnSpc>
                        <a:spcPct val="75000"/>
                      </a:lnSpc>
                      <a:defRPr sz="1400" b="1"/>
                    </a:pPr>
                    <a:r>
                      <a:rPr lang="ru-RU"/>
                      <a:t>млн  рублей </a:t>
                    </a:r>
                    <a:endParaRPr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>
              <c:idx val="1"/>
              <c:dLblPos val="ctr"/>
              <c:layout>
                <c:manualLayout>
                  <c:x val="-0.026310"/>
                  <c:y val="0.0965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/>
              <c:tx>
                <c:rich>
                  <a:bodyPr/>
                  <a:lstStyle/>
                  <a:p>
                    <a:pPr>
                      <a:lnSpc>
                        <a:spcPct val="74000"/>
                      </a:lnSpc>
                      <a:defRPr sz="1400" b="1"/>
                    </a:pPr>
                    <a:r>
                      <a:rPr lang="ru-RU"/>
                      <a:t>1 </a:t>
                    </a:r>
                    <a:r>
                      <a:rPr lang="en-US"/>
                      <a:t>0</a:t>
                    </a:r>
                    <a:r>
                      <a:rPr lang="en-US"/>
                      <a:t>1</a:t>
                    </a:r>
                    <a:r>
                      <a:rPr lang="en-US"/>
                      <a:t>5</a:t>
                    </a:r>
                    <a:r>
                      <a:rPr lang="ru-RU"/>
                      <a:t>,3      млн  рублей  </a:t>
                    </a:r>
                    <a:endParaRPr/>
                  </a:p>
                  <a:p>
                    <a:pPr>
                      <a:lnSpc>
                        <a:spcPct val="74000"/>
                      </a:lnSpc>
                      <a:defRPr sz="1400" b="1"/>
                    </a:pPr>
                    <a:endParaRPr lang="ru-RU"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miter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</c:dLbls>
          <c:cat>
            <c:strRef>
              <c:f>Sheet1!$B$1:$C$1</c:f>
              <c:strCache>
                <c:ptCount val="2"/>
                <c:pt idx="0">
                  <c:v xml:space="preserve">Январь-сентябрь 2024 года</c:v>
                </c:pt>
                <c:pt idx="1">
                  <c:v xml:space="preserve">Январь-сентябрь 2025 года</c:v>
                </c:pt>
              </c:strCache>
            </c:strRef>
          </c:cat>
          <c:val>
            <c:numRef>
              <c:f>Sheet1!$B$2:$C$2</c:f>
              <c:numCache>
                <c:formatCode xml:space="preserve">#\ ##0.0</c:formatCode>
                <c:ptCount val="2"/>
                <c:pt idx="0">
                  <c:v>2381.8</c:v>
                </c:pt>
                <c:pt idx="1">
                  <c:v>1895</c:v>
                </c:pt>
              </c:numCache>
            </c:numRef>
          </c:val>
        </c:ser>
        <c:ser>
          <c:idx val="2"/>
          <c:order val="2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 xml:space="preserve">Январь-сентябрь 2024 года</c:v>
                </c:pt>
                <c:pt idx="1">
                  <c:v xml:space="preserve">Январь-сентябрь 2025 года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3"/>
          <c:order val="3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 xml:space="preserve">Январь-сентябрь 2024 года</c:v>
                </c:pt>
                <c:pt idx="1">
                  <c:v xml:space="preserve">Январь-сентябрь 2025 года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overlap val="100"/>
        <c:axId val="400324875"/>
        <c:axId val="400324876"/>
      </c:barChart>
      <c:catAx>
        <c:axId val="400324875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0" i="0">
                <a:latin typeface="Times New Roman"/>
                <a:cs typeface="Times New Roman"/>
              </a:defRPr>
            </a:pPr>
            <a:endParaRPr lang="ru-RU"/>
          </a:p>
        </c:txPr>
        <c:crossAx val="4003248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003248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00324875"/>
        <c:crosses val="autoZero"/>
        <c:crossBetween val="between"/>
      </c:valAx>
      <c:spPr bwMode="auto">
        <a:prstGeom prst="rect">
          <a:avLst/>
        </a:prstGeom>
        <a:noFill/>
        <a:ln w="19751">
          <a:noFill/>
          <a:round/>
        </a:ln>
      </c:spPr>
    </c:plotArea>
    <c:plotVisOnly val="1"/>
    <c:dispBlanksAs val="gap"/>
    <c:showDLblsOverMax val="0"/>
  </c:chart>
  <c:spPr bwMode="auto">
    <a:xfrm>
      <a:off x="76623" y="4903065"/>
      <a:ext cx="5853979" cy="2662308"/>
    </a:xfrm>
  </c:spPr>
  <c:txPr>
    <a:bodyPr/>
    <a:lstStyle/>
    <a:p>
      <a:pPr>
        <a:defRPr sz="950"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Показатели безработицы</a:t>
            </a:r>
            <a:endParaRPr/>
          </a:p>
        </c:rich>
      </c:tx>
      <c:layout>
        <c:manualLayout>
          <c:xMode val="edge"/>
          <c:yMode val="edge"/>
          <c:x val="0.384610"/>
          <c:y val="0.08285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69790"/>
          <c:y val="0.030940"/>
          <c:w val="0.840700"/>
          <c:h val="0.685490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 xml:space="preserve">Число официально признанных безработными граждан, тыс.человек на конец года</c:v>
                </c:pt>
              </c:strCache>
            </c:strRef>
          </c:tx>
          <c:spPr bwMode="auto">
            <a:prstGeom prst="rect">
              <a:avLst/>
            </a:prstGeom>
            <a:solidFill>
              <a:srgbClr val="B6933C"/>
            </a:solidFill>
          </c:spPr>
          <c:invertIfNegative val="0"/>
          <c:dLbls>
            <c:dLbl>
              <c:idx val="0"/>
              <c:layout>
                <c:manualLayout>
                  <c:x val="-0.046370"/>
                  <c:y val="0.1000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28</a:t>
                    </a:r>
                    <a:endParaRPr/>
                  </a:p>
                </c:rich>
              </c:tx>
            </c:dLbl>
            <c:dLbl>
              <c:idx val="1"/>
              <c:layout>
                <c:manualLayout>
                  <c:x val="0.042770"/>
                  <c:y val="0.0949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39</a:t>
                    </a:r>
                    <a:endParaRPr/>
                  </a:p>
                </c:rich>
              </c:tx>
            </c:dLbl>
            <c:dLbl>
              <c:idx val="2"/>
              <c:layout>
                <c:manualLayout>
                  <c:x val="0.000130"/>
                  <c:y val="0.0119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-0.001010"/>
                  <c:y val="0.01286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0.002660"/>
                  <c:y val="0.01221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январь-март 2025 года</c:v>
                </c:pt>
                <c:pt idx="1">
                  <c:v xml:space="preserve">январь-март 2026 года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28</c:v>
                </c:pt>
                <c:pt idx="1">
                  <c:v>39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axId val="383959200"/>
        <c:axId val="382910440"/>
      </c:barChar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 xml:space="preserve">Уровень безработицы, % от числа экономически активного населения</c:v>
                </c:pt>
              </c:strCache>
            </c:strRef>
          </c:tx>
          <c:marker>
            <c:spPr bwMode="auto">
              <a:prstGeom prst="rect">
                <a:avLst/>
              </a:prstGeom>
              <a:solidFill>
                <a:srgbClr val="BA3655"/>
              </a:solidFill>
              <a:ln>
                <a:solidFill>
                  <a:srgbClr val="C00000"/>
                </a:solidFill>
                <a:round/>
              </a:ln>
            </c:spPr>
          </c:marker>
          <c:dPt>
            <c:idx val="1"/>
            <c:bubble3D val="0"/>
            <c:spPr bwMode="auto">
              <a:prstGeom prst="rect">
                <a:avLst/>
              </a:prstGeom>
              <a:ln>
                <a:solidFill>
                  <a:srgbClr val="C00000"/>
                </a:solidFill>
                <a:round/>
              </a:ln>
            </c:spPr>
          </c:dPt>
          <c:dLbls>
            <c:dLbl>
              <c:idx val="0"/>
              <c:layout>
                <c:manualLayout>
                  <c:x val="-0.065850"/>
                  <c:y val="-0.07317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0,</a:t>
                    </a:r>
                    <a:r>
                      <a:rPr lang="ru-RU"/>
                      <a:t>07</a:t>
                    </a:r>
                    <a:endParaRPr/>
                  </a:p>
                </c:rich>
              </c:tx>
            </c:dLbl>
            <c:dLbl>
              <c:idx val="1"/>
              <c:layout>
                <c:manualLayout>
                  <c:x val="-0.065480"/>
                  <c:y val="-0.0882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0,</a:t>
                    </a:r>
                    <a:r>
                      <a:rPr lang="ru-RU"/>
                      <a:t>10</a:t>
                    </a:r>
                    <a:endParaRPr/>
                  </a:p>
                </c:rich>
              </c:tx>
            </c:dLbl>
            <c:dLbl>
              <c:idx val="2"/>
              <c:layout>
                <c:manualLayout>
                  <c:x val="-0.035220"/>
                  <c:y val="-0.0481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-0.024760"/>
                  <c:y val="-0.06814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-0.028360"/>
                  <c:y val="-0.0641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  <a:round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январь-март 2025 года</c:v>
                </c:pt>
                <c:pt idx="1">
                  <c:v xml:space="preserve">январь-март 2026 года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0.07</c:v>
                </c:pt>
                <c:pt idx="1">
                  <c:v>0.1</c:v>
                </c:pt>
              </c:numCache>
            </c:numRef>
          </c:val>
          <c:smooth val="0"/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marker val="1"/>
        <c:smooth val="0"/>
        <c:axId val="382904168"/>
        <c:axId val="382908872"/>
      </c:lineChart>
      <c:catAx>
        <c:axId val="382904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82908872"/>
        <c:crosses val="autoZero"/>
        <c:auto val="1"/>
        <c:lblAlgn val="ctr"/>
        <c:lblOffset val="100"/>
        <c:noMultiLvlLbl val="0"/>
      </c:catAx>
      <c:valAx>
        <c:axId val="382908872"/>
        <c:scaling>
          <c:orientation val="minMax"/>
          <c:max val="4.000000"/>
        </c:scaling>
        <c:delete val="0"/>
        <c:axPos val="l"/>
        <c:numFmt formatCode="General" sourceLinked="1"/>
        <c:majorTickMark val="out"/>
        <c:minorTickMark val="none"/>
        <c:tickLblPos val="nextTo"/>
        <c:crossAx val="382904168"/>
        <c:crosses val="autoZero"/>
        <c:crossBetween val="between"/>
      </c:valAx>
      <c:valAx>
        <c:axId val="382910440"/>
        <c:scaling>
          <c:orientation val="minMax"/>
          <c:max val="1000.000000"/>
          <c:min val="0.000000"/>
        </c:scaling>
        <c:delete val="0"/>
        <c:axPos val="r"/>
        <c:numFmt formatCode="General" sourceLinked="1"/>
        <c:majorTickMark val="out"/>
        <c:minorTickMark val="none"/>
        <c:tickLblPos val="nextTo"/>
        <c:crossAx val="383959200"/>
        <c:crosses val="max"/>
        <c:crossBetween val="between"/>
      </c:valAx>
      <c:catAx>
        <c:axId val="3839592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82910440"/>
        <c:crosses val="autoZero"/>
        <c:auto val="1"/>
        <c:lblAlgn val="ctr"/>
        <c:lblOffset val="100"/>
        <c:noMultiLvlLbl val="0"/>
      </c:catAx>
    </c:plotArea>
    <c:legend>
      <c:legendPos val="b"/>
      <c:legendEntry>
        <c:idx val="0"/>
        <c:txPr>
          <a:bodyPr/>
          <a:lstStyle/>
          <a:p>
            <a:pPr>
              <a:defRPr sz="8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800"/>
            </a:pPr>
            <a:endParaRPr lang="ru-RU"/>
          </a:p>
        </c:txPr>
      </c:legendEntry>
      <c:layout>
        <c:manualLayout>
          <c:xMode val="edge"/>
          <c:yMode val="edge"/>
          <c:x val="0.000000"/>
          <c:y val="0.826340"/>
          <c:w val="1.000000"/>
          <c:h val="0.143270"/>
        </c:manualLayout>
      </c:layout>
      <c:overlay val="0"/>
      <c:txPr>
        <a:bodyPr/>
        <a:lstStyle/>
        <a:p>
          <a:pPr>
            <a:defRPr sz="800"/>
          </a:pPr>
          <a:endParaRPr lang="ru-RU"/>
        </a:p>
      </c:txPr>
    </c:legend>
    <c:plotVisOnly val="1"/>
    <c:dispBlanksAs val="zero"/>
    <c:showDLblsOverMax val="0"/>
  </c:chart>
  <c:spPr bwMode="auto">
    <a:xfrm>
      <a:off x="5652538" y="1099611"/>
      <a:ext cx="4176459" cy="2520279"/>
    </a:xfrm>
  </c:spPr>
  <c:txPr>
    <a:bodyPr/>
    <a:lstStyle/>
    <a:p>
      <a:pPr>
        <a:defRPr sz="1000"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diagrams/_rels/data1.xml.rels><?xml version="1.0" encoding="UTF-8" standalone="yes"?><Relationships xmlns="http://schemas.openxmlformats.org/package/2006/relationships"><Relationship Id="rId1" Type="http://schemas.microsoft.com/office/2007/relationships/diagramDrawing" Target="../diagrams/drawing1.xml" /></Relationships>
</file>

<file path=ppt/diagrams/_rels/data2.xml.rels><?xml version="1.0" encoding="UTF-8" standalone="yes"?><Relationships xmlns="http://schemas.openxmlformats.org/package/2006/relationships"><Relationship Id="rId1" Type="http://schemas.microsoft.com/office/2007/relationships/diagramDrawing" Target="../diagrams/drawing2.xml" /></Relationships>
</file>

<file path=ppt/diagrams/_rels/drawing1.xml.rels><?xml version="1.0" encoding="UTF-8" standalone="yes"?><Relationships xmlns="http://schemas.openxmlformats.org/package/2006/relationships"></Relationships>
</file>

<file path=ppt/diagrams/_rels/drawing2.xml.rels><?xml version="1.0" encoding="UTF-8" standalone="yes"?><Relationships xmlns="http://schemas.openxmlformats.org/package/2006/relationships"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4BA884AB-641A-4B4D-AB2B-BB76327BDAD2}" type="doc">
      <dgm:prSet loTypeId="urn:microsoft.com/office/officeart/2005/8/layout/matrix2" loCatId="matrix" qsTypeId="urn:microsoft.com/office/officeart/2005/8/quickstyle/3d3" qsCatId="3D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ru-RU"/>
        </a:p>
      </dgm:t>
    </dgm:pt>
    <dgm:pt modelId="{57A741EC-38BC-4300-9B43-C5F4986E8150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u="sng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2</a:t>
          </a:r>
          <a:r>
            <a:rPr lang="en-US" sz="1300">
              <a:latin typeface="Times New Roman"/>
              <a:cs typeface="Times New Roman"/>
            </a:rPr>
            <a:t> </a:t>
          </a:r>
          <a:r>
            <a:rPr lang="ru-RU" sz="1300">
              <a:latin typeface="Times New Roman"/>
              <a:cs typeface="Times New Roman"/>
            </a:rPr>
            <a:t>034,6</a:t>
          </a:r>
          <a:r>
            <a:rPr lang="ru-RU" sz="1300" u="sng">
              <a:latin typeface="Times New Roman"/>
              <a:cs typeface="Times New Roman"/>
            </a:rPr>
            <a:t>  млн рублей</a:t>
          </a:r>
          <a:endParaRPr/>
        </a:p>
      </dgm:t>
    </dgm:pt>
    <dgm:pt modelId="{21B1E65F-4971-4BCC-BD65-473440CD5469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4E2DBB66-F8E8-4A8B-A350-00D5423738D4}" type="sib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BC8E41D4-7F46-41D9-B55B-390F70FC1F17}" type="par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A014434-535A-46EE-BBD6-ABBDD0943465}" type="sib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5E9E66E-B5B8-4B03-9F55-89ED605F5A9B}" type="par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39AC1C2-1F2D-4300-897F-C52C559185E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Добыча полезных ископаемых</a:t>
          </a:r>
          <a:endParaRPr/>
        </a:p>
      </dgm:t>
    </dgm:pt>
    <dgm:pt modelId="{E4FADDFC-8D28-403F-AAD1-A328759E94AD}" type="sib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804FA38-4A3C-4932-AF23-AFDCCB6C951B}" type="par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8C9135E-1D2C-44D0-8C06-BFEAA90EF03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 март 2024года                        2 475,8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/>
        </a:p>
      </dgm:t>
    </dgm:pt>
    <dgm:pt modelId="{F280C5CE-8661-437C-9F2B-6C6DA183A6CB}" type="parTrans" cxnId="{055CDC39-9A2F-4F3A-93DA-37E203BFBD3D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1CA7FC9-7074-4896-A7E7-B8E14F21A8AE}" type="sibTrans" cxnId="{055CDC39-9A2F-4F3A-93DA-37E203BFBD3D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D32DB09-8EBC-4F27-BBBB-AD74F517D0BD}">
      <dgm:prSet phldrT="[Текст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AB072D5F-8103-4910-BA73-7BB93D15ED52}" type="sib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CBA65B1-1BE7-40F2-ADB1-09CA38FDC1E8}" type="par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7C4F95C-F32E-4417-A5A4-CB0D33AA2866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/>
        </a:p>
      </dgm:t>
    </dgm:pt>
    <dgm:pt modelId="{234A0B54-EF93-4554-89E4-E510D88E8A2A}" type="sib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34E1943-19E2-47D0-83E4-5E69123A8E44}" type="par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7577A4D-02A7-47A9-A722-CA5DA797FA27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2024 года                      480,8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2912893C-F551-42E2-BB64-F6960D2960E7}" type="sib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98EA7C1-9CF4-4505-A3B0-902D0E31EECE}" type="par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4C26001-F34B-4C84-8257-D28BE33ABA7B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520,8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377F96AD-09C7-4EAA-92D7-1258BA554288}" type="sib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712D6BB0-3F50-46A4-84A8-EEC2AE4A0D70}" type="par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C5F1C50-17C2-4FBF-82FB-B33465DD0AE2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/>
        </a:p>
      </dgm:t>
    </dgm:pt>
    <dgm:pt modelId="{C3BDE9A5-4CE1-4F4C-AD8E-91AC42320FE7}" type="sib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A9C61DE-0FDF-4A51-8522-5A33D3BA41BC}" type="par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9B6A5CD3-5AA0-4E14-9898-6ADE4DE65774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Январь-март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4 года                  88,1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</dgm:t>
    </dgm:pt>
    <dgm:pt modelId="{AB00B490-335D-455B-B7CA-651AEB3B8E44}" type="sib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2B4996C-98E6-4532-8819-A043046504BE}" type="par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FF0D9507-17B9-4B6A-95EC-CA86078082FC}">
      <dgm:prSet phldrT="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Январь-март 2024 года                    88,6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9212FFCB-3882-4644-ABA4-6417214A0F49}" type="sib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5683097-0DA7-43E8-971F-3B3E61833045}" type="par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0D86FB1A-8F1B-4822-8F81-448411CAD3D1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                </a:t>
          </a:r>
          <a:endParaRPr/>
        </a:p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Январь-март </a:t>
          </a:r>
          <a:r>
            <a:rPr lang="ru-RU" sz="1300">
              <a:latin typeface="Times New Roman"/>
              <a:cs typeface="Times New Roman"/>
            </a:rPr>
            <a:t>20</a:t>
          </a:r>
          <a:r>
            <a:rPr lang="en-US" sz="1300">
              <a:latin typeface="Times New Roman"/>
              <a:cs typeface="Times New Roman"/>
            </a:rPr>
            <a:t>2</a:t>
          </a:r>
          <a:r>
            <a:rPr lang="ru-RU" sz="1300">
              <a:latin typeface="Times New Roman"/>
              <a:cs typeface="Times New Roman"/>
            </a:rPr>
            <a:t>4 года                          1 256,9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12F01DDE-602F-42FE-87CD-F908569B1F4D}" type="sib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1791761-F695-4AD3-9BA6-A2A9A590DB59}" type="par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871130A-D2E9-4FB3-9BF9-51F4568EDA87}">
      <dgm:prSet phldrT="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         1 139,6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/>
        </a:p>
      </dgm:t>
    </dgm:pt>
    <dgm:pt modelId="{0686E7E0-229B-4A07-B054-5F1D99BCE3E3}" type="sib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8B084E8-F1A6-41D5-B445-F1413DFFC83E}" type="par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4D488444-ACE6-4C70-A0AF-E32CB677CFC2}" type="pres">
      <dgm:prSet presAssocID="{4BA884AB-641A-4B4D-AB2B-BB76327BDAD2}" presName="matrix" presStyleCnt="0">
        <dgm:presLayoutVars>
          <dgm:chMax val="1"/>
          <dgm:dir val="norm"/>
          <dgm:resizeHandles val="exact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1066165A-3451-47C9-8ECF-BD6B33B1420E}" type="pres">
      <dgm:prSet presAssocID="{4BA884AB-641A-4B4D-AB2B-BB76327BDAD2}" presName="axisShape" presStyleLbl="bgShp" presStyleIdx="0" presStyleCnt="1"/>
      <dgm:spPr bwMode="auto"/>
      <dgm:t>
        <a:bodyPr/>
        <a:lstStyle/>
        <a:p>
          <a:pPr>
            <a:defRPr/>
          </a:pPr>
          <a:endParaRPr lang="ru-RU"/>
        </a:p>
      </dgm:t>
    </dgm:pt>
    <dgm:pt modelId="{F459B1CB-232C-4316-8015-C13AB51438E8}" type="pres">
      <dgm:prSet custLinFactNeighborX="1991" custLinFactNeighborY="4093" presAssocID="{4BA884AB-641A-4B4D-AB2B-BB76327BDAD2}" presName="rect1" presStyleLbl="node1" presStyleIdx="0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9090F1C0-680C-47F3-A607-BE2ABFFF4BE0}" type="pres">
      <dgm:prSet custLinFactNeighborX="2547" custLinFactNeighborY="3561" presAssocID="{4BA884AB-641A-4B4D-AB2B-BB76327BDAD2}" presName="rect2" presStyleLbl="node1" presStyleIdx="1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3875FFD5-1152-4E9E-B0BF-9B92DCD27D59}" type="pres">
      <dgm:prSet custLinFactNeighborX="2589" custLinFactNeighborY="2029" custScaleX="101194" custScaleY="114614" presAssocID="{4BA884AB-641A-4B4D-AB2B-BB76327BDAD2}" presName="rect3" presStyleLbl="node1" presStyleIdx="2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C77E41FC-0488-428B-BDE8-8417A0C22814}" type="pres">
      <dgm:prSet custLinFactNeighborX="2547" custLinFactNeighborY="1192" custScaleY="110000" presAssocID="{4BA884AB-641A-4B4D-AB2B-BB76327BDAD2}" presName="rect4" presStyleLbl="node1" presStyleIdx="3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</dgm:ptLst>
  <dgm:cxnLst>
    <dgm:cxn modelId="{84261BE3-68DF-40D2-B9B8-CE7662917D41}" srcId="{21B1E65F-4971-4BCC-BD65-473440CD5469}" destId="{D39AC1C2-1F2D-4300-897F-C52C559185E6}" srcOrd="0" destOrd="0" parTransId="{A804FA38-4A3C-4932-AF23-AFDCCB6C951B}" sibTransId="{E4FADDFC-8D28-403F-AAD1-A328759E94AD}"/>
    <dgm:cxn modelId="{5FB6348A-81FE-4EC6-B4A2-E2C548008A52}" srcId="{5D32DB09-8EBC-4F27-BBBB-AD74F517D0BD}" destId="{64C26001-F34B-4C84-8257-D28BE33ABA7B}" srcOrd="2" destOrd="0" parTransId="{712D6BB0-3F50-46A4-84A8-EEC2AE4A0D70}" sibTransId="{377F96AD-09C7-4EAA-92D7-1258BA554288}"/>
    <dgm:cxn modelId="{DBB234F3-FA52-49A8-A9A0-EC74D823FFDA}" type="presOf" srcId="{4BA884AB-641A-4B4D-AB2B-BB76327BDAD2}" destId="{4D488444-ACE6-4C70-A0AF-E32CB677CFC2}" srcOrd="0" destOrd="0" presId="urn:microsoft.com/office/officeart/2005/8/layout/matrix2"/>
    <dgm:cxn modelId="{12A53E7F-A7BC-44AF-8B86-E84CFBB4CA5F}" srcId="{DC5F1C50-17C2-4FBF-82FB-B33465DD0AE2}" destId="{9B6A5CD3-5AA0-4E14-9898-6ADE4DE65774}" srcOrd="0" destOrd="0" parTransId="{A2B4996C-98E6-4532-8819-A043046504BE}" sibTransId="{AB00B490-335D-455B-B7CA-651AEB3B8E44}"/>
    <dgm:cxn modelId="{387A88C3-A9C7-4AFB-A2D4-ADAEB2A7491B}" srcId="{5D32DB09-8EBC-4F27-BBBB-AD74F517D0BD}" destId="{27577A4D-02A7-47A9-A722-CA5DA797FA27}" srcOrd="1" destOrd="0" parTransId="{198EA7C1-9CF4-4505-A3B0-902D0E31EECE}" sibTransId="{2912893C-F551-42E2-BB64-F6960D2960E7}"/>
    <dgm:cxn modelId="{86A24EF3-FF2D-4C44-AD56-D4CFE37436D1}" srcId="{5D32DB09-8EBC-4F27-BBBB-AD74F517D0BD}" destId="{A7C4F95C-F32E-4417-A5A4-CB0D33AA2866}" srcOrd="0" destOrd="0" parTransId="{634E1943-19E2-47D0-83E4-5E69123A8E44}" sibTransId="{234A0B54-EF93-4554-89E4-E510D88E8A2A}"/>
    <dgm:cxn modelId="{1283BC07-35B1-4F93-A001-EDB1FA034FE4}" type="presOf" srcId="{0D86FB1A-8F1B-4822-8F81-448411CAD3D1}" destId="{C77E41FC-0488-428B-BDE8-8417A0C22814}" srcOrd="0" destOrd="0" presId="urn:microsoft.com/office/officeart/2005/8/layout/matrix2"/>
    <dgm:cxn modelId="{5CDD13F6-EA3E-4ABA-A10B-5027E4519001}" srcId="{21B1E65F-4971-4BCC-BD65-473440CD5469}" destId="{57A741EC-38BC-4300-9B43-C5F4986E8150}" srcOrd="2" destOrd="0" parTransId="{D5E9E66E-B5B8-4B03-9F55-89ED605F5A9B}" sibTransId="{CA014434-535A-46EE-BBD6-ABBDD0943465}"/>
    <dgm:cxn modelId="{D6560793-4857-4A2D-BC8D-BBE77C245618}" type="presOf" srcId="{D39AC1C2-1F2D-4300-897F-C52C559185E6}" destId="{F459B1CB-232C-4316-8015-C13AB51438E8}" srcOrd="0" destOrd="1" presId="urn:microsoft.com/office/officeart/2005/8/layout/matrix2"/>
    <dgm:cxn modelId="{2EB76B23-AD4D-403F-8FF8-CF895C6B0F36}" type="presOf" srcId="{6871130A-D2E9-4FB3-9BF9-51F4568EDA87}" destId="{C77E41FC-0488-428B-BDE8-8417A0C22814}" srcOrd="0" destOrd="1" presId="urn:microsoft.com/office/officeart/2005/8/layout/matrix2"/>
    <dgm:cxn modelId="{D5186B75-9B4E-4DCF-AB4A-E0696AEAD4D2}" type="presOf" srcId="{64C26001-F34B-4C84-8257-D28BE33ABA7B}" destId="{9090F1C0-680C-47F3-A607-BE2ABFFF4BE0}" srcOrd="0" destOrd="3" presId="urn:microsoft.com/office/officeart/2005/8/layout/matrix2"/>
    <dgm:cxn modelId="{BC2F3C77-7632-431C-88A6-AA85A146E581}" type="presOf" srcId="{57A741EC-38BC-4300-9B43-C5F4986E8150}" destId="{F459B1CB-232C-4316-8015-C13AB51438E8}" srcOrd="0" destOrd="3" presId="urn:microsoft.com/office/officeart/2005/8/layout/matrix2"/>
    <dgm:cxn modelId="{5FF52F41-A53B-4067-BD95-5E7562EE71DC}" type="presOf" srcId="{21B1E65F-4971-4BCC-BD65-473440CD5469}" destId="{F459B1CB-232C-4316-8015-C13AB51438E8}" srcOrd="0" destOrd="0" presId="urn:microsoft.com/office/officeart/2005/8/layout/matrix2"/>
    <dgm:cxn modelId="{CE6B817B-3F69-4560-BAD7-61DC36183FE3}" srcId="{4BA884AB-641A-4B4D-AB2B-BB76327BDAD2}" destId="{5D32DB09-8EBC-4F27-BBBB-AD74F517D0BD}" srcOrd="1" destOrd="0" parTransId="{1CBA65B1-1BE7-40F2-ADB1-09CA38FDC1E8}" sibTransId="{AB072D5F-8103-4910-BA73-7BB93D15ED52}"/>
    <dgm:cxn modelId="{1F92C0A2-AB18-40B1-BE80-50E880F5EE7F}" type="presOf" srcId="{27577A4D-02A7-47A9-A722-CA5DA797FA27}" destId="{9090F1C0-680C-47F3-A607-BE2ABFFF4BE0}" srcOrd="0" destOrd="2" presId="urn:microsoft.com/office/officeart/2005/8/layout/matrix2"/>
    <dgm:cxn modelId="{D5F43686-87E9-4E58-8898-B24D7011EDED}" type="presOf" srcId="{5D32DB09-8EBC-4F27-BBBB-AD74F517D0BD}" destId="{9090F1C0-680C-47F3-A607-BE2ABFFF4BE0}" srcOrd="0" destOrd="0" presId="urn:microsoft.com/office/officeart/2005/8/layout/matrix2"/>
    <dgm:cxn modelId="{055CDC39-9A2F-4F3A-93DA-37E203BFBD3D}" srcId="{21B1E65F-4971-4BCC-BD65-473440CD5469}" destId="{18C9135E-1D2C-44D0-8C06-BFEAA90EF036}" srcOrd="1" destOrd="0" parTransId="{F280C5CE-8661-437C-9F2B-6C6DA183A6CB}" sibTransId="{21CA7FC9-7074-4896-A7E7-B8E14F21A8AE}"/>
    <dgm:cxn modelId="{C043522E-F55B-49BA-ADCD-4CADEB8654ED}" type="presOf" srcId="{FF0D9507-17B9-4B6A-95EC-CA86078082FC}" destId="{3875FFD5-1152-4E9E-B0BF-9B92DCD27D59}" srcOrd="0" destOrd="2" presId="urn:microsoft.com/office/officeart/2005/8/layout/matrix2"/>
    <dgm:cxn modelId="{0688E0CB-BFF6-4D9D-8C13-6D54962C350C}" srcId="{4BA884AB-641A-4B4D-AB2B-BB76327BDAD2}" destId="{21B1E65F-4971-4BCC-BD65-473440CD5469}" srcOrd="0" destOrd="0" parTransId="{BC8E41D4-7F46-41D9-B55B-390F70FC1F17}" sibTransId="{4E2DBB66-F8E8-4A8B-A350-00D5423738D4}"/>
    <dgm:cxn modelId="{BDDB067E-54BE-455A-94EB-1D4786CD3D71}" type="presOf" srcId="{9B6A5CD3-5AA0-4E14-9898-6ADE4DE65774}" destId="{3875FFD5-1152-4E9E-B0BF-9B92DCD27D59}" srcOrd="0" destOrd="1" presId="urn:microsoft.com/office/officeart/2005/8/layout/matrix2"/>
    <dgm:cxn modelId="{73334C84-362B-4CDF-92A7-CB3E02016F4B}" srcId="{4BA884AB-641A-4B4D-AB2B-BB76327BDAD2}" destId="{0D86FB1A-8F1B-4822-8F81-448411CAD3D1}" srcOrd="3" destOrd="0" parTransId="{C1791761-F695-4AD3-9BA6-A2A9A590DB59}" sibTransId="{12F01DDE-602F-42FE-87CD-F908569B1F4D}"/>
    <dgm:cxn modelId="{8D5ABB14-9C4E-4057-BEBE-F31577348298}" type="presOf" srcId="{DC5F1C50-17C2-4FBF-82FB-B33465DD0AE2}" destId="{3875FFD5-1152-4E9E-B0BF-9B92DCD27D59}" srcOrd="0" destOrd="0" presId="urn:microsoft.com/office/officeart/2005/8/layout/matrix2"/>
    <dgm:cxn modelId="{95732013-CD4C-4DE8-9B17-80B412291074}" type="presOf" srcId="{18C9135E-1D2C-44D0-8C06-BFEAA90EF036}" destId="{F459B1CB-232C-4316-8015-C13AB51438E8}" srcOrd="0" destOrd="2" presId="urn:microsoft.com/office/officeart/2005/8/layout/matrix2"/>
    <dgm:cxn modelId="{04D5EC50-F73D-4F66-AF43-D9E9860FEEC1}" srcId="{0D86FB1A-8F1B-4822-8F81-448411CAD3D1}" destId="{6871130A-D2E9-4FB3-9BF9-51F4568EDA87}" srcOrd="0" destOrd="0" parTransId="{58B084E8-F1A6-41D5-B445-F1413DFFC83E}" sibTransId="{0686E7E0-229B-4A07-B054-5F1D99BCE3E3}"/>
    <dgm:cxn modelId="{22F7912D-C43F-415F-9D46-E25ABA44D6E4}" srcId="{4BA884AB-641A-4B4D-AB2B-BB76327BDAD2}" destId="{DC5F1C50-17C2-4FBF-82FB-B33465DD0AE2}" srcOrd="2" destOrd="0" parTransId="{3A9C61DE-0FDF-4A51-8522-5A33D3BA41BC}" sibTransId="{C3BDE9A5-4CE1-4F4C-AD8E-91AC42320FE7}"/>
    <dgm:cxn modelId="{B727AEC0-9231-4E80-825E-269B34E5BE15}" srcId="{DC5F1C50-17C2-4FBF-82FB-B33465DD0AE2}" destId="{FF0D9507-17B9-4B6A-95EC-CA86078082FC}" srcOrd="1" destOrd="0" parTransId="{35683097-0DA7-43E8-971F-3B3E61833045}" sibTransId="{9212FFCB-3882-4644-ABA4-6417214A0F49}"/>
    <dgm:cxn modelId="{D79F3CD6-3DA5-47FC-B362-4E836C303CD0}" type="presOf" srcId="{A7C4F95C-F32E-4417-A5A4-CB0D33AA2866}" destId="{9090F1C0-680C-47F3-A607-BE2ABFFF4BE0}" srcOrd="0" destOrd="1" presId="urn:microsoft.com/office/officeart/2005/8/layout/matrix2"/>
    <dgm:cxn modelId="{A17A02D7-908A-486A-90A4-D3F36F1D507C}" type="presParOf" srcId="{4D488444-ACE6-4C70-A0AF-E32CB677CFC2}" destId="{1066165A-3451-47C9-8ECF-BD6B33B1420E}" srcOrd="0" destOrd="0" presId="urn:microsoft.com/office/officeart/2005/8/layout/matrix2"/>
    <dgm:cxn modelId="{379AB279-B41E-4978-AB5F-15446FD4A07A}" type="presParOf" srcId="{4D488444-ACE6-4C70-A0AF-E32CB677CFC2}" destId="{F459B1CB-232C-4316-8015-C13AB51438E8}" srcOrd="1" destOrd="0" presId="urn:microsoft.com/office/officeart/2005/8/layout/matrix2"/>
    <dgm:cxn modelId="{04A86D03-4182-43DD-BB96-76F02B2F0B1D}" type="presParOf" srcId="{4D488444-ACE6-4C70-A0AF-E32CB677CFC2}" destId="{9090F1C0-680C-47F3-A607-BE2ABFFF4BE0}" srcOrd="2" destOrd="0" presId="urn:microsoft.com/office/officeart/2005/8/layout/matrix2"/>
    <dgm:cxn modelId="{6C0444B6-F498-4308-A178-54DED81E2921}" type="presParOf" srcId="{4D488444-ACE6-4C70-A0AF-E32CB677CFC2}" destId="{3875FFD5-1152-4E9E-B0BF-9B92DCD27D59}" srcOrd="3" destOrd="0" presId="urn:microsoft.com/office/officeart/2005/8/layout/matrix2"/>
    <dgm:cxn modelId="{DD57A1DB-FFAE-4DE2-9EE0-DD1D40A89E41}" type="presParOf" srcId="{4D488444-ACE6-4C70-A0AF-E32CB677CFC2}" destId="{C77E41FC-0488-428B-BDE8-8417A0C22814}" srcOrd="4" destOrd="0" presId="urn:microsoft.com/office/officeart/2005/8/layout/matrix2"/>
  </dgm:cxnLst>
  <dgm:bg/>
  <dgm:whole>
    <a:ln w="9525" cap="flat" cmpd="sng" algn="ctr">
      <a:solidFill>
        <a:schemeClr val="accent1"/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4BA884AB-641A-4B4D-AB2B-BB76327BDAD2}" type="doc">
      <dgm:prSet loTypeId="urn:microsoft.com/office/officeart/2005/8/layout/matrix2" loCatId="matrix" qsTypeId="urn:microsoft.com/office/officeart/2005/8/quickstyle/3d3" qsCatId="3D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ru-RU"/>
        </a:p>
      </dgm:t>
    </dgm:pt>
    <dgm:pt modelId="{57A741EC-38BC-4300-9B43-C5F4986E8150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u="sng">
            <a:latin typeface="Times New Roman"/>
            <a:cs typeface="Times New Roman"/>
          </a:endParaRPr>
        </a:p>
        <a:p>
          <a:pPr marL="114300" indent="-11430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2026 года                      2</a:t>
          </a:r>
          <a:r>
            <a:rPr lang="en-US" sz="1300">
              <a:latin typeface="Times New Roman"/>
              <a:cs typeface="Times New Roman"/>
            </a:rPr>
            <a:t> </a:t>
          </a:r>
          <a:r>
            <a:rPr lang="ru-RU" sz="1300">
              <a:latin typeface="Times New Roman"/>
              <a:cs typeface="Times New Roman"/>
            </a:rPr>
            <a:t>305,8</a:t>
          </a:r>
          <a:r>
            <a:rPr lang="ru-RU" sz="1300" u="sng">
              <a:latin typeface="Times New Roman"/>
              <a:cs typeface="Times New Roman"/>
            </a:rPr>
            <a:t>  млн рублей</a:t>
          </a:r>
          <a:endParaRPr lang="ru-RU" sz="1300" u="sng">
            <a:latin typeface="Times New Roman"/>
            <a:cs typeface="Times New Roman"/>
          </a:endParaRPr>
        </a:p>
      </dgm:t>
    </dgm:pt>
    <dgm:pt modelId="{21B1E65F-4971-4BCC-BD65-473440CD5469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4E2DBB66-F8E8-4A8B-A350-00D5423738D4}" type="sib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BC8E41D4-7F46-41D9-B55B-390F70FC1F17}" type="par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A014434-535A-46EE-BBD6-ABBDD0943465}" type="sib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5E9E66E-B5B8-4B03-9F55-89ED605F5A9B}" type="par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39AC1C2-1F2D-4300-897F-C52C559185E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Добыча полезных ископаемых</a:t>
          </a:r>
          <a:endParaRPr lang="ru-RU" sz="1300" b="1">
            <a:latin typeface="Times New Roman"/>
            <a:cs typeface="Times New Roman"/>
          </a:endParaRPr>
        </a:p>
      </dgm:t>
    </dgm:pt>
    <dgm:pt modelId="{E4FADDFC-8D28-403F-AAD1-A328759E94AD}" type="sib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804FA38-4A3C-4932-AF23-AFDCCB6C951B}" type="par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8C9135E-1D2C-44D0-8C06-BFEAA90EF03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 март 2025года                        2 034,6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 lang="ru-RU" sz="1300" u="sng">
            <a:latin typeface="Times New Roman"/>
            <a:cs typeface="Times New Roman"/>
          </a:endParaRPr>
        </a:p>
      </dgm:t>
    </dgm:pt>
    <dgm:pt modelId="{F280C5CE-8661-437C-9F2B-6C6DA183A6CB}" type="parTrans" cxnId="{055CDC39-9A2F-4F3A-93DA-37E203BFBD3D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1CA7FC9-7074-4896-A7E7-B8E14F21A8AE}" type="sibTrans" cxnId="{055CDC39-9A2F-4F3A-93DA-37E203BFBD3D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D32DB09-8EBC-4F27-BBBB-AD74F517D0BD}">
      <dgm:prSet phldrT="[Текст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AB072D5F-8103-4910-BA73-7BB93D15ED52}" type="sib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CBA65B1-1BE7-40F2-ADB1-09CA38FDC1E8}" type="par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7C4F95C-F32E-4417-A5A4-CB0D33AA2866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 lang="ru-RU" sz="1300" b="1">
            <a:latin typeface="Times New Roman"/>
            <a:cs typeface="Times New Roman"/>
          </a:endParaRPr>
        </a:p>
      </dgm:t>
    </dgm:pt>
    <dgm:pt modelId="{234A0B54-EF93-4554-89E4-E510D88E8A2A}" type="sib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34E1943-19E2-47D0-83E4-5E69123A8E44}" type="par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7577A4D-02A7-47A9-A722-CA5DA797FA27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520,8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 lang="ru-RU" sz="1300" u="sng">
            <a:latin typeface="Times New Roman"/>
            <a:cs typeface="Times New Roman"/>
          </a:endParaRPr>
        </a:p>
      </dgm:t>
    </dgm:pt>
    <dgm:pt modelId="{2912893C-F551-42E2-BB64-F6960D2960E7}" type="sib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98EA7C1-9CF4-4505-A3B0-902D0E31EECE}" type="par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4C26001-F34B-4C84-8257-D28BE33ABA7B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>
            <a:latin typeface="Times New Roman"/>
            <a:cs typeface="Times New Roman"/>
          </a:endParaRPr>
        </a:p>
        <a:p>
          <a:pPr marL="114300" indent="-11430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2026 года                       519,0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 lang="ru-RU" sz="1300" u="sng">
            <a:latin typeface="Times New Roman"/>
            <a:cs typeface="Times New Roman"/>
          </a:endParaRPr>
        </a:p>
      </dgm:t>
    </dgm:pt>
    <dgm:pt modelId="{377F96AD-09C7-4EAA-92D7-1258BA554288}" type="sib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712D6BB0-3F50-46A4-84A8-EEC2AE4A0D70}" type="par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C5F1C50-17C2-4FBF-82FB-B33465DD0AE2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 lang="ru-RU" sz="1250" b="1">
            <a:latin typeface="Times New Roman"/>
            <a:cs typeface="Times New Roman"/>
          </a:endParaRPr>
        </a:p>
      </dgm:t>
    </dgm:pt>
    <dgm:pt modelId="{C3BDE9A5-4CE1-4F4C-AD8E-91AC42320FE7}" type="sib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A9C61DE-0FDF-4A51-8522-5A33D3BA41BC}" type="par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9B6A5CD3-5AA0-4E14-9898-6ADE4DE65774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Январь-март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5 года                  88,6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</dgm:t>
    </dgm:pt>
    <dgm:pt modelId="{AB00B490-335D-455B-B7CA-651AEB3B8E44}" type="sib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2B4996C-98E6-4532-8819-A043046504BE}" type="par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FF0D9507-17B9-4B6A-95EC-CA86078082FC}">
      <dgm:prSet phldrT="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Январь-март 2026 года                    110,3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>
            <a:latin typeface="Times New Roman"/>
            <a:cs typeface="Times New Roman"/>
          </a:endParaRPr>
        </a:p>
      </dgm:t>
    </dgm:pt>
    <dgm:pt modelId="{9212FFCB-3882-4644-ABA4-6417214A0F49}" type="sib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5683097-0DA7-43E8-971F-3B3E61833045}" type="par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0D86FB1A-8F1B-4822-8F81-448411CAD3D1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                </a:t>
          </a:r>
          <a:endParaRPr/>
        </a:p>
        <a:p>
          <a:pPr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Январь-март </a:t>
          </a:r>
          <a:r>
            <a:rPr lang="ru-RU" sz="1300">
              <a:latin typeface="Times New Roman"/>
              <a:cs typeface="Times New Roman"/>
            </a:rPr>
            <a:t>20</a:t>
          </a:r>
          <a:r>
            <a:rPr lang="en-US" sz="1300">
              <a:latin typeface="Times New Roman"/>
              <a:cs typeface="Times New Roman"/>
            </a:rPr>
            <a:t>2</a:t>
          </a:r>
          <a:r>
            <a:rPr lang="ru-RU" sz="1300">
              <a:latin typeface="Times New Roman"/>
              <a:cs typeface="Times New Roman"/>
            </a:rPr>
            <a:t>5 года                          1 139,6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12F01DDE-602F-42FE-87CD-F908569B1F4D}" type="sib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1791761-F695-4AD3-9BA6-A2A9A590DB59}" type="par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871130A-D2E9-4FB3-9BF9-51F4568EDA87}">
      <dgm:prSet phldrT="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indent="-11430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2026 года                                1 108,5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 lang="ru-RU" sz="1300" u="sng">
            <a:latin typeface="Times New Roman"/>
            <a:cs typeface="Times New Roman"/>
          </a:endParaRPr>
        </a:p>
      </dgm:t>
    </dgm:pt>
    <dgm:pt modelId="{0686E7E0-229B-4A07-B054-5F1D99BCE3E3}" type="sib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8B084E8-F1A6-41D5-B445-F1413DFFC83E}" type="par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4D488444-ACE6-4C70-A0AF-E32CB677CFC2}" type="pres">
      <dgm:prSet presAssocID="{4BA884AB-641A-4B4D-AB2B-BB76327BDAD2}" presName="matrix" presStyleCnt="0">
        <dgm:presLayoutVars>
          <dgm:chMax val="1"/>
          <dgm:dir val="norm"/>
          <dgm:resizeHandles val="exact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1066165A-3451-47C9-8ECF-BD6B33B1420E}" type="pres">
      <dgm:prSet presAssocID="{4BA884AB-641A-4B4D-AB2B-BB76327BDAD2}" presName="axisShape" presStyleLbl="bgShp" presStyleIdx="0" presStyleCnt="1"/>
      <dgm:spPr bwMode="auto"/>
      <dgm:t>
        <a:bodyPr/>
        <a:lstStyle/>
        <a:p>
          <a:pPr>
            <a:defRPr/>
          </a:pPr>
          <a:endParaRPr lang="ru-RU"/>
        </a:p>
      </dgm:t>
    </dgm:pt>
    <dgm:pt modelId="{F459B1CB-232C-4316-8015-C13AB51438E8}" type="pres">
      <dgm:prSet custLinFactNeighborX="1991" custLinFactNeighborY="4093" presAssocID="{4BA884AB-641A-4B4D-AB2B-BB76327BDAD2}" presName="rect1" presStyleLbl="node1" presStyleIdx="0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9090F1C0-680C-47F3-A607-BE2ABFFF4BE0}" type="pres">
      <dgm:prSet custLinFactNeighborX="2547" custLinFactNeighborY="3561" presAssocID="{4BA884AB-641A-4B4D-AB2B-BB76327BDAD2}" presName="rect2" presStyleLbl="node1" presStyleIdx="1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3875FFD5-1152-4E9E-B0BF-9B92DCD27D59}" type="pres">
      <dgm:prSet custLinFactNeighborX="2589" custLinFactNeighborY="2029" custScaleX="101194" custScaleY="114614" presAssocID="{4BA884AB-641A-4B4D-AB2B-BB76327BDAD2}" presName="rect3" presStyleLbl="node1" presStyleIdx="2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C77E41FC-0488-428B-BDE8-8417A0C22814}" type="pres">
      <dgm:prSet custLinFactNeighborX="2547" custLinFactNeighborY="1192" custScaleY="110000" presAssocID="{4BA884AB-641A-4B4D-AB2B-BB76327BDAD2}" presName="rect4" presStyleLbl="node1" presStyleIdx="3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</dgm:ptLst>
  <dgm:cxnLst>
    <dgm:cxn modelId="{84261BE3-68DF-40D2-B9B8-CE7662917D41}" srcId="{21B1E65F-4971-4BCC-BD65-473440CD5469}" destId="{D39AC1C2-1F2D-4300-897F-C52C559185E6}" srcOrd="0" destOrd="0" parTransId="{A804FA38-4A3C-4932-AF23-AFDCCB6C951B}" sibTransId="{E4FADDFC-8D28-403F-AAD1-A328759E94AD}"/>
    <dgm:cxn modelId="{5FB6348A-81FE-4EC6-B4A2-E2C548008A52}" srcId="{5D32DB09-8EBC-4F27-BBBB-AD74F517D0BD}" destId="{64C26001-F34B-4C84-8257-D28BE33ABA7B}" srcOrd="2" destOrd="0" parTransId="{712D6BB0-3F50-46A4-84A8-EEC2AE4A0D70}" sibTransId="{377F96AD-09C7-4EAA-92D7-1258BA554288}"/>
    <dgm:cxn modelId="{DBB234F3-FA52-49A8-A9A0-EC74D823FFDA}" type="presOf" srcId="{4BA884AB-641A-4B4D-AB2B-BB76327BDAD2}" destId="{4D488444-ACE6-4C70-A0AF-E32CB677CFC2}" srcOrd="0" destOrd="0" presId="urn:microsoft.com/office/officeart/2005/8/layout/matrix2"/>
    <dgm:cxn modelId="{12A53E7F-A7BC-44AF-8B86-E84CFBB4CA5F}" srcId="{DC5F1C50-17C2-4FBF-82FB-B33465DD0AE2}" destId="{9B6A5CD3-5AA0-4E14-9898-6ADE4DE65774}" srcOrd="0" destOrd="0" parTransId="{A2B4996C-98E6-4532-8819-A043046504BE}" sibTransId="{AB00B490-335D-455B-B7CA-651AEB3B8E44}"/>
    <dgm:cxn modelId="{387A88C3-A9C7-4AFB-A2D4-ADAEB2A7491B}" srcId="{5D32DB09-8EBC-4F27-BBBB-AD74F517D0BD}" destId="{27577A4D-02A7-47A9-A722-CA5DA797FA27}" srcOrd="1" destOrd="0" parTransId="{198EA7C1-9CF4-4505-A3B0-902D0E31EECE}" sibTransId="{2912893C-F551-42E2-BB64-F6960D2960E7}"/>
    <dgm:cxn modelId="{86A24EF3-FF2D-4C44-AD56-D4CFE37436D1}" srcId="{5D32DB09-8EBC-4F27-BBBB-AD74F517D0BD}" destId="{A7C4F95C-F32E-4417-A5A4-CB0D33AA2866}" srcOrd="0" destOrd="0" parTransId="{634E1943-19E2-47D0-83E4-5E69123A8E44}" sibTransId="{234A0B54-EF93-4554-89E4-E510D88E8A2A}"/>
    <dgm:cxn modelId="{1283BC07-35B1-4F93-A001-EDB1FA034FE4}" type="presOf" srcId="{0D86FB1A-8F1B-4822-8F81-448411CAD3D1}" destId="{C77E41FC-0488-428B-BDE8-8417A0C22814}" srcOrd="0" destOrd="0" presId="urn:microsoft.com/office/officeart/2005/8/layout/matrix2"/>
    <dgm:cxn modelId="{5CDD13F6-EA3E-4ABA-A10B-5027E4519001}" srcId="{21B1E65F-4971-4BCC-BD65-473440CD5469}" destId="{57A741EC-38BC-4300-9B43-C5F4986E8150}" srcOrd="2" destOrd="0" parTransId="{D5E9E66E-B5B8-4B03-9F55-89ED605F5A9B}" sibTransId="{CA014434-535A-46EE-BBD6-ABBDD0943465}"/>
    <dgm:cxn modelId="{D6560793-4857-4A2D-BC8D-BBE77C245618}" type="presOf" srcId="{D39AC1C2-1F2D-4300-897F-C52C559185E6}" destId="{F459B1CB-232C-4316-8015-C13AB51438E8}" srcOrd="0" destOrd="1" presId="urn:microsoft.com/office/officeart/2005/8/layout/matrix2"/>
    <dgm:cxn modelId="{2EB76B23-AD4D-403F-8FF8-CF895C6B0F36}" type="presOf" srcId="{6871130A-D2E9-4FB3-9BF9-51F4568EDA87}" destId="{C77E41FC-0488-428B-BDE8-8417A0C22814}" srcOrd="0" destOrd="1" presId="urn:microsoft.com/office/officeart/2005/8/layout/matrix2"/>
    <dgm:cxn modelId="{D5186B75-9B4E-4DCF-AB4A-E0696AEAD4D2}" type="presOf" srcId="{64C26001-F34B-4C84-8257-D28BE33ABA7B}" destId="{9090F1C0-680C-47F3-A607-BE2ABFFF4BE0}" srcOrd="0" destOrd="3" presId="urn:microsoft.com/office/officeart/2005/8/layout/matrix2"/>
    <dgm:cxn modelId="{BC2F3C77-7632-431C-88A6-AA85A146E581}" type="presOf" srcId="{57A741EC-38BC-4300-9B43-C5F4986E8150}" destId="{F459B1CB-232C-4316-8015-C13AB51438E8}" srcOrd="0" destOrd="3" presId="urn:microsoft.com/office/officeart/2005/8/layout/matrix2"/>
    <dgm:cxn modelId="{5FF52F41-A53B-4067-BD95-5E7562EE71DC}" type="presOf" srcId="{21B1E65F-4971-4BCC-BD65-473440CD5469}" destId="{F459B1CB-232C-4316-8015-C13AB51438E8}" srcOrd="0" destOrd="0" presId="urn:microsoft.com/office/officeart/2005/8/layout/matrix2"/>
    <dgm:cxn modelId="{CE6B817B-3F69-4560-BAD7-61DC36183FE3}" srcId="{4BA884AB-641A-4B4D-AB2B-BB76327BDAD2}" destId="{5D32DB09-8EBC-4F27-BBBB-AD74F517D0BD}" srcOrd="1" destOrd="0" parTransId="{1CBA65B1-1BE7-40F2-ADB1-09CA38FDC1E8}" sibTransId="{AB072D5F-8103-4910-BA73-7BB93D15ED52}"/>
    <dgm:cxn modelId="{1F92C0A2-AB18-40B1-BE80-50E880F5EE7F}" type="presOf" srcId="{27577A4D-02A7-47A9-A722-CA5DA797FA27}" destId="{9090F1C0-680C-47F3-A607-BE2ABFFF4BE0}" srcOrd="0" destOrd="2" presId="urn:microsoft.com/office/officeart/2005/8/layout/matrix2"/>
    <dgm:cxn modelId="{D5F43686-87E9-4E58-8898-B24D7011EDED}" type="presOf" srcId="{5D32DB09-8EBC-4F27-BBBB-AD74F517D0BD}" destId="{9090F1C0-680C-47F3-A607-BE2ABFFF4BE0}" srcOrd="0" destOrd="0" presId="urn:microsoft.com/office/officeart/2005/8/layout/matrix2"/>
    <dgm:cxn modelId="{055CDC39-9A2F-4F3A-93DA-37E203BFBD3D}" srcId="{21B1E65F-4971-4BCC-BD65-473440CD5469}" destId="{18C9135E-1D2C-44D0-8C06-BFEAA90EF036}" srcOrd="1" destOrd="0" parTransId="{F280C5CE-8661-437C-9F2B-6C6DA183A6CB}" sibTransId="{21CA7FC9-7074-4896-A7E7-B8E14F21A8AE}"/>
    <dgm:cxn modelId="{C043522E-F55B-49BA-ADCD-4CADEB8654ED}" type="presOf" srcId="{FF0D9507-17B9-4B6A-95EC-CA86078082FC}" destId="{3875FFD5-1152-4E9E-B0BF-9B92DCD27D59}" srcOrd="0" destOrd="2" presId="urn:microsoft.com/office/officeart/2005/8/layout/matrix2"/>
    <dgm:cxn modelId="{0688E0CB-BFF6-4D9D-8C13-6D54962C350C}" srcId="{4BA884AB-641A-4B4D-AB2B-BB76327BDAD2}" destId="{21B1E65F-4971-4BCC-BD65-473440CD5469}" srcOrd="0" destOrd="0" parTransId="{BC8E41D4-7F46-41D9-B55B-390F70FC1F17}" sibTransId="{4E2DBB66-F8E8-4A8B-A350-00D5423738D4}"/>
    <dgm:cxn modelId="{BDDB067E-54BE-455A-94EB-1D4786CD3D71}" type="presOf" srcId="{9B6A5CD3-5AA0-4E14-9898-6ADE4DE65774}" destId="{3875FFD5-1152-4E9E-B0BF-9B92DCD27D59}" srcOrd="0" destOrd="1" presId="urn:microsoft.com/office/officeart/2005/8/layout/matrix2"/>
    <dgm:cxn modelId="{73334C84-362B-4CDF-92A7-CB3E02016F4B}" srcId="{4BA884AB-641A-4B4D-AB2B-BB76327BDAD2}" destId="{0D86FB1A-8F1B-4822-8F81-448411CAD3D1}" srcOrd="3" destOrd="0" parTransId="{C1791761-F695-4AD3-9BA6-A2A9A590DB59}" sibTransId="{12F01DDE-602F-42FE-87CD-F908569B1F4D}"/>
    <dgm:cxn modelId="{8D5ABB14-9C4E-4057-BEBE-F31577348298}" type="presOf" srcId="{DC5F1C50-17C2-4FBF-82FB-B33465DD0AE2}" destId="{3875FFD5-1152-4E9E-B0BF-9B92DCD27D59}" srcOrd="0" destOrd="0" presId="urn:microsoft.com/office/officeart/2005/8/layout/matrix2"/>
    <dgm:cxn modelId="{95732013-CD4C-4DE8-9B17-80B412291074}" type="presOf" srcId="{18C9135E-1D2C-44D0-8C06-BFEAA90EF036}" destId="{F459B1CB-232C-4316-8015-C13AB51438E8}" srcOrd="0" destOrd="2" presId="urn:microsoft.com/office/officeart/2005/8/layout/matrix2"/>
    <dgm:cxn modelId="{04D5EC50-F73D-4F66-AF43-D9E9860FEEC1}" srcId="{0D86FB1A-8F1B-4822-8F81-448411CAD3D1}" destId="{6871130A-D2E9-4FB3-9BF9-51F4568EDA87}" srcOrd="0" destOrd="0" parTransId="{58B084E8-F1A6-41D5-B445-F1413DFFC83E}" sibTransId="{0686E7E0-229B-4A07-B054-5F1D99BCE3E3}"/>
    <dgm:cxn modelId="{22F7912D-C43F-415F-9D46-E25ABA44D6E4}" srcId="{4BA884AB-641A-4B4D-AB2B-BB76327BDAD2}" destId="{DC5F1C50-17C2-4FBF-82FB-B33465DD0AE2}" srcOrd="2" destOrd="0" parTransId="{3A9C61DE-0FDF-4A51-8522-5A33D3BA41BC}" sibTransId="{C3BDE9A5-4CE1-4F4C-AD8E-91AC42320FE7}"/>
    <dgm:cxn modelId="{B727AEC0-9231-4E80-825E-269B34E5BE15}" srcId="{DC5F1C50-17C2-4FBF-82FB-B33465DD0AE2}" destId="{FF0D9507-17B9-4B6A-95EC-CA86078082FC}" srcOrd="1" destOrd="0" parTransId="{35683097-0DA7-43E8-971F-3B3E61833045}" sibTransId="{9212FFCB-3882-4644-ABA4-6417214A0F49}"/>
    <dgm:cxn modelId="{D79F3CD6-3DA5-47FC-B362-4E836C303CD0}" type="presOf" srcId="{A7C4F95C-F32E-4417-A5A4-CB0D33AA2866}" destId="{9090F1C0-680C-47F3-A607-BE2ABFFF4BE0}" srcOrd="0" destOrd="1" presId="urn:microsoft.com/office/officeart/2005/8/layout/matrix2"/>
    <dgm:cxn modelId="{A17A02D7-908A-486A-90A4-D3F36F1D507C}" type="presParOf" srcId="{4D488444-ACE6-4C70-A0AF-E32CB677CFC2}" destId="{1066165A-3451-47C9-8ECF-BD6B33B1420E}" srcOrd="0" destOrd="0" presId="urn:microsoft.com/office/officeart/2005/8/layout/matrix2"/>
    <dgm:cxn modelId="{379AB279-B41E-4978-AB5F-15446FD4A07A}" type="presParOf" srcId="{4D488444-ACE6-4C70-A0AF-E32CB677CFC2}" destId="{F459B1CB-232C-4316-8015-C13AB51438E8}" srcOrd="1" destOrd="0" presId="urn:microsoft.com/office/officeart/2005/8/layout/matrix2"/>
    <dgm:cxn modelId="{04A86D03-4182-43DD-BB96-76F02B2F0B1D}" type="presParOf" srcId="{4D488444-ACE6-4C70-A0AF-E32CB677CFC2}" destId="{9090F1C0-680C-47F3-A607-BE2ABFFF4BE0}" srcOrd="2" destOrd="0" presId="urn:microsoft.com/office/officeart/2005/8/layout/matrix2"/>
    <dgm:cxn modelId="{6C0444B6-F498-4308-A178-54DED81E2921}" type="presParOf" srcId="{4D488444-ACE6-4C70-A0AF-E32CB677CFC2}" destId="{3875FFD5-1152-4E9E-B0BF-9B92DCD27D59}" srcOrd="3" destOrd="0" presId="urn:microsoft.com/office/officeart/2005/8/layout/matrix2"/>
    <dgm:cxn modelId="{DD57A1DB-FFAE-4DE2-9EE0-DD1D40A89E41}" type="presParOf" srcId="{4D488444-ACE6-4C70-A0AF-E32CB677CFC2}" destId="{C77E41FC-0488-428B-BDE8-8417A0C22814}" srcOrd="4" destOrd="0" presId="urn:microsoft.com/office/officeart/2005/8/layout/matrix2"/>
  </dgm:cxnLst>
  <dgm:bg/>
  <dgm:whole>
    <a:ln w="9525" cap="flat" cmpd="sng" algn="ctr">
      <a:solidFill>
        <a:schemeClr val="accent1"/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rawing1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1625467301" name=""/>
      <dsp:cNvGrpSpPr/>
    </dsp:nvGrpSpPr>
    <dsp:grpSpPr bwMode="auto">
      <a:xfrm>
        <a:off x="0" y="0"/>
        <a:ext cx="5538333" cy="5184576"/>
        <a:chOff x="0" y="0"/>
        <a:chExt cx="5538333" cy="5184576"/>
      </a:xfrm>
    </dsp:grpSpPr>
  </dsp:spTree>
</dsp:drawing>
</file>

<file path=ppt/diagrams/drawing2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236845663" name=""/>
      <dsp:cNvGrpSpPr/>
    </dsp:nvGrpSpPr>
    <dsp:grpSpPr bwMode="auto">
      <a:xfrm>
        <a:off x="0" y="0"/>
        <a:ext cx="5538332" cy="5184576"/>
        <a:chOff x="0" y="0"/>
        <a:chExt cx="5538332" cy="5184576"/>
      </a:xfrm>
    </dsp:grpSpPr>
    <dsp:sp modelId="{1066165A-3451-47C9-8ECF-BD6B33B1420E}">
      <dsp:nvSpPr>
        <dsp:cNvPr id="1718977061" name=""/>
        <dsp:cNvSpPr/>
      </dsp:nvSpPr>
      <dsp:spPr bwMode="auto">
        <a:xfrm>
          <a:off x="176877" y="0"/>
          <a:ext cx="5184576" cy="5184576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</dsp:sp>
    <dsp:sp modelId="{F459B1CB-232C-4316-8015-C13AB51438E8}">
      <dsp:nvSpPr>
        <dsp:cNvPr id="1439306607" name=""/>
        <dsp:cNvSpPr/>
      </dsp:nvSpPr>
      <dsp:spPr bwMode="auto">
        <a:xfrm>
          <a:off x="555165" y="421878"/>
          <a:ext cx="2073829" cy="2073829"/>
        </a:xfrm>
        <a:prstGeom prst="roundRect">
          <a:avLst>
            <a:gd name="adj" fmla="val 16667"/>
          </a:avLst>
        </a:prstGeom>
        <a:gradFill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49529" tIns="49529" rIns="49529" bIns="49529" numCol="1" spcCol="1268" anchor="t" anchorCtr="0">
          <a:noAutofit/>
        </a:bodyPr>
        <a:lstStyle/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Добыча полезных ископаемых</a:t>
          </a: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 март 2025года                        2 034,6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 lang="ru-RU" sz="1300" u="sng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endParaRPr lang="ru-RU" sz="1300" u="sng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Январь-март 2026 года                      2</a:t>
          </a:r>
          <a:r>
            <a:rPr lang="en-US" sz="1300">
              <a:latin typeface="Times New Roman"/>
              <a:cs typeface="Times New Roman"/>
            </a:rPr>
            <a:t> </a:t>
          </a:r>
          <a:r>
            <a:rPr lang="ru-RU" sz="1300">
              <a:latin typeface="Times New Roman"/>
              <a:cs typeface="Times New Roman"/>
            </a:rPr>
            <a:t>305,8</a:t>
          </a:r>
          <a:r>
            <a:rPr lang="ru-RU" sz="1300" u="sng">
              <a:latin typeface="Times New Roman"/>
              <a:cs typeface="Times New Roman"/>
            </a:rPr>
            <a:t>  млн рублей</a:t>
          </a:r>
          <a:endParaRPr lang="ru-RU" sz="1300" u="sng">
            <a:latin typeface="Times New Roman"/>
            <a:cs typeface="Times New Roman"/>
          </a:endParaRPr>
        </a:p>
      </dsp:txBody>
      <dsp:txXfrm>
        <a:off x="656400" y="523114"/>
        <a:ext cx="1871357" cy="1871357"/>
      </dsp:txXfrm>
    </dsp:sp>
    <dsp:sp modelId="{9090F1C0-680C-47F3-A607-BE2ABFFF4BE0}">
      <dsp:nvSpPr>
        <dsp:cNvPr id="1837423237" name=""/>
        <dsp:cNvSpPr/>
      </dsp:nvSpPr>
      <dsp:spPr bwMode="auto">
        <a:xfrm>
          <a:off x="3003446" y="410844"/>
          <a:ext cx="2073829" cy="2073829"/>
        </a:xfrm>
        <a:prstGeom prst="roundRect">
          <a:avLst>
            <a:gd name="adj" fmla="val 16667"/>
          </a:avLst>
        </a:prstGeom>
        <a:gradFill>
          <a:gsLst>
            <a:gs pos="0">
              <a:schemeClr val="accent6">
                <a:lumMod val="95000"/>
              </a:schemeClr>
            </a:gs>
            <a:gs pos="100000">
              <a:schemeClr val="accent6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9529" tIns="49529" rIns="49529" bIns="49529" numCol="1" spcCol="1268" anchor="t" anchorCtr="0">
          <a:noAutofit/>
        </a:bodyPr>
        <a:lstStyle/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520,8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 lang="ru-RU" sz="1300" u="sng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endParaRPr lang="ru-RU" sz="1300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Январь-март 2026 года                       519,0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 lang="ru-RU" sz="1300" u="sng">
            <a:latin typeface="Times New Roman"/>
            <a:cs typeface="Times New Roman"/>
          </a:endParaRPr>
        </a:p>
      </dsp:txBody>
      <dsp:txXfrm>
        <a:off x="3104682" y="512082"/>
        <a:ext cx="1871357" cy="1871357"/>
      </dsp:txXfrm>
    </dsp:sp>
    <dsp:sp modelId="{3875FFD5-1152-4E9E-B0BF-9B92DCD27D59}">
      <dsp:nvSpPr>
        <dsp:cNvPr id="2058276550" name=""/>
        <dsp:cNvSpPr/>
      </dsp:nvSpPr>
      <dsp:spPr bwMode="auto">
        <a:xfrm>
          <a:off x="555175" y="2664290"/>
          <a:ext cx="2098611" cy="2376898"/>
        </a:xfrm>
        <a:prstGeom prst="roundRect">
          <a:avLst>
            <a:gd name="adj" fmla="val 16667"/>
          </a:avLst>
        </a:prstGeom>
        <a:gradFill>
          <a:gsLst>
            <a:gs pos="0">
              <a:schemeClr val="accent2">
                <a:lumMod val="95000"/>
              </a:schemeClr>
            </a:gs>
            <a:gs pos="100000">
              <a:schemeClr val="accent2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49529" tIns="49529" rIns="49529" bIns="49529" numCol="1" spcCol="1268" anchor="t" anchorCtr="0">
          <a:noAutofit/>
        </a:bodyPr>
        <a:lstStyle/>
        <a:p>
          <a:pPr lvl="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 lang="ru-RU" sz="1250" b="1">
            <a:latin typeface="Times New Roman"/>
            <a:cs typeface="Times New Roman"/>
          </a:endParaRPr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250">
              <a:latin typeface="Times New Roman"/>
              <a:cs typeface="Times New Roman"/>
            </a:rPr>
            <a:t>Январь-март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5 года                  88,6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250">
              <a:latin typeface="Times New Roman"/>
              <a:cs typeface="Times New Roman"/>
            </a:rPr>
            <a:t>Январь-март 2026 года                    110,3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>
            <a:latin typeface="Times New Roman"/>
            <a:cs typeface="Times New Roman"/>
          </a:endParaRPr>
        </a:p>
      </dsp:txBody>
      <dsp:txXfrm>
        <a:off x="657621" y="2766736"/>
        <a:ext cx="1893719" cy="2172006"/>
      </dsp:txXfrm>
    </dsp:sp>
    <dsp:sp modelId="{C77E41FC-0488-428B-BDE8-8417A0C22814}">
      <dsp:nvSpPr>
        <dsp:cNvPr id="175163947" name=""/>
        <dsp:cNvSpPr/>
      </dsp:nvSpPr>
      <dsp:spPr bwMode="auto">
        <a:xfrm>
          <a:off x="3003446" y="2694775"/>
          <a:ext cx="2073829" cy="2281212"/>
        </a:xfrm>
        <a:prstGeom prst="roundRect">
          <a:avLst>
            <a:gd name="adj" fmla="val 16667"/>
          </a:avLst>
        </a:prstGeom>
        <a:gradFill>
          <a:gsLst>
            <a:gs pos="0">
              <a:schemeClr val="accent4">
                <a:lumMod val="95000"/>
              </a:schemeClr>
            </a:gs>
            <a:gs pos="100000">
              <a:schemeClr val="accent4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49529" tIns="49529" rIns="49529" bIns="49529" numCol="1" spcCol="1268" anchor="t" anchorCtr="0">
          <a:noAutofit/>
        </a:bodyPr>
        <a:lstStyle/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                </a:t>
          </a:r>
          <a:endParaRPr/>
        </a:p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Январь-март </a:t>
          </a:r>
          <a:r>
            <a:rPr lang="ru-RU" sz="1300">
              <a:latin typeface="Times New Roman"/>
              <a:cs typeface="Times New Roman"/>
            </a:rPr>
            <a:t>20</a:t>
          </a:r>
          <a:r>
            <a:rPr lang="en-US" sz="1300">
              <a:latin typeface="Times New Roman"/>
              <a:cs typeface="Times New Roman"/>
            </a:rPr>
            <a:t>2</a:t>
          </a:r>
          <a:r>
            <a:rPr lang="ru-RU" sz="1300">
              <a:latin typeface="Times New Roman"/>
              <a:cs typeface="Times New Roman"/>
            </a:rPr>
            <a:t>5 года                          1 139,6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Январь-март 2026 года                                1 108,5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 lang="ru-RU" sz="1300" u="sng">
            <a:latin typeface="Times New Roman"/>
            <a:cs typeface="Times New Roman"/>
          </a:endParaRPr>
        </a:p>
      </dsp:txBody>
      <dsp:txXfrm>
        <a:off x="3104682" y="2796012"/>
        <a:ext cx="1871357" cy="2078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 val="norm"/>
      <dgm:resizeHandles val="exact"/>
    </dgm:varLst>
    <dgm:alg type="composite">
      <dgm:param type="ar" val="1"/>
    </dgm:alg>
    <dgm:shape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l" for="ch" forName="rect1" refType="w" fact="0.06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r" for="ch" forName="rect2" refType="w" fact="0.93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l" for="ch" forName="rect3" refType="w" fact="0.06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r" for="ch" forName="rect4" refType="w" fact="0.935000"/>
          <dgm:constr type="b" for="ch" forName="rect4" refType="h" fact="0.935000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r" for="ch" forName="rect1" refType="w" fact="0.93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l" for="ch" forName="rect2" refType="w" fact="0.06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r" for="ch" forName="rect3" refType="w" fact="0.93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l" for="ch" forName="rect4" refType="w" fact="0.065000"/>
          <dgm:constr type="b" for="ch" forName="rect4" refType="h" fact="0.935000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type="quadArrow" r:blip="">
            <dgm:adjLst>
              <dgm:adj idx="1" val="0.020000"/>
              <dgm:adj idx="2" val="0.040000"/>
              <dgm:adj idx="3" val="0.050000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1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2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3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4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 val="norm"/>
      <dgm:resizeHandles val="exact"/>
    </dgm:varLst>
    <dgm:alg type="composite">
      <dgm:param type="ar" val="1"/>
    </dgm:alg>
    <dgm:shape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l" for="ch" forName="rect1" refType="w" fact="0.06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r" for="ch" forName="rect2" refType="w" fact="0.93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l" for="ch" forName="rect3" refType="w" fact="0.06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r" for="ch" forName="rect4" refType="w" fact="0.935000"/>
          <dgm:constr type="b" for="ch" forName="rect4" refType="h" fact="0.935000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r" for="ch" forName="rect1" refType="w" fact="0.93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l" for="ch" forName="rect2" refType="w" fact="0.06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r" for="ch" forName="rect3" refType="w" fact="0.93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l" for="ch" forName="rect4" refType="w" fact="0.065000"/>
          <dgm:constr type="b" for="ch" forName="rect4" refType="h" fact="0.935000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type="quadArrow" r:blip="">
            <dgm:adjLst>
              <dgm:adj idx="1" val="0.020000"/>
              <dgm:adj idx="2" val="0.040000"/>
              <dgm:adj idx="3" val="0.050000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1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2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3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4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auto">
          <a:xfrm>
            <a:off x="0" y="4161415"/>
            <a:ext cx="10440988" cy="3218873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0" y="0"/>
            <a:ext cx="10440988" cy="4161415"/>
          </a:xfrm>
          <a:prstGeom prst="rect">
            <a:avLst/>
          </a:prstGeom>
          <a:gradFill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0" y="2854304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682839" y="5437335"/>
            <a:ext cx="6436565" cy="949299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509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7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6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4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3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3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F018941-D0A2-470C-9DB3-C5C5F483F7D5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2AE5D69-FF7B-4235-99A2-208B9E66ABCC}" type="slidenum">
              <a:rPr lang="ru-RU"/>
              <a:t/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933548" y="3370838"/>
            <a:ext cx="8193105" cy="1929730"/>
          </a:xfrm>
          <a:effectLst/>
        </p:spPr>
        <p:txBody>
          <a:bodyPr>
            <a:noAutofit/>
          </a:bodyPr>
          <a:lstStyle>
            <a:lvl1pPr marL="712793" indent="-509138" algn="l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2175206" y="787230"/>
            <a:ext cx="7308692" cy="3739346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9446E4D-EC63-44B2-9DC5-A682B4DF6FCA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B3B2B24-20F7-4F8C-8325-2A3565AB5C7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1317408" y="405192"/>
            <a:ext cx="2349222" cy="5637278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3795607" y="787230"/>
            <a:ext cx="5514275" cy="5267499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9C83CD1-22E4-4361-A838-0FEB9685A308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14E30E-192A-4465-ACBC-C06659E3962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783073" y="2292674"/>
            <a:ext cx="8874840" cy="1581978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66147" y="4182163"/>
            <a:ext cx="7308692" cy="188607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7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6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4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3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3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9F018941-D0A2-470C-9DB3-C5C5F483F7D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C2AE5D69-FF7B-4235-99A2-208B9E66AB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0EF055AD-8B47-4DCA-B42A-078F37DCC90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5513466-8F08-4501-8384-792D30F976A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24766" y="4742519"/>
            <a:ext cx="8874840" cy="1465806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24766" y="3128082"/>
            <a:ext cx="8874840" cy="1614437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13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2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74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65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56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48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3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31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3FE93060-3CD6-43F5-9083-050EF71ED14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8FAFFF1-76F3-40E9-8109-E6F27D7A923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522050" y="1722068"/>
            <a:ext cx="4611436" cy="487064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5307502" y="1722068"/>
            <a:ext cx="4611436" cy="487064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1679FACB-B914-4FC5-B6A4-57A6D1C20A72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DFD00485-AF5E-4ADA-86B7-6654FC8D2CA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522049" y="1652023"/>
            <a:ext cx="4613250" cy="68848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522049" y="2340508"/>
            <a:ext cx="4613250" cy="425220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5303877" y="1652023"/>
            <a:ext cx="4615062" cy="68848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5303877" y="2340508"/>
            <a:ext cx="4615062" cy="425220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FF1D260-937F-4E1E-A16E-BB9076C598E2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A01842C-B9BF-46F4-BD80-ED29B5610A4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D20D8B6-3601-478B-8677-2BF3A16705E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1375ADA-4AD5-43EE-9761-CB4BE94491C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B1A2376E-F690-4BBB-B1FD-8B5C33908D73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BDF2CC1-9645-476D-9664-8A7A58CA27C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22050" y="293844"/>
            <a:ext cx="3435013" cy="1250549"/>
          </a:xfrm>
        </p:spPr>
        <p:txBody>
          <a:bodyPr anchor="b"/>
          <a:lstStyle>
            <a:lvl1pPr algn="l">
              <a:defRPr sz="22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082136" y="293846"/>
            <a:ext cx="5836802" cy="6298870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522050" y="1544394"/>
            <a:ext cx="3435013" cy="5048323"/>
          </a:xfrm>
        </p:spPr>
        <p:txBody>
          <a:bodyPr/>
          <a:lstStyle>
            <a:lvl1pPr marL="0" indent="0">
              <a:buNone/>
              <a:defRPr sz="16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6DBDF49-62F5-476C-90B4-B11FF4B8233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C213E54-076F-4807-B379-F586129DC4F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EF055AD-8B47-4DCA-B42A-078F37DCC90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5513466-8F08-4501-8384-792D30F976AD}" type="slidenum">
              <a:rPr lang="ru-RU"/>
              <a:t/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 bwMode="auto">
          <a:xfrm>
            <a:off x="1305123" y="787231"/>
            <a:ext cx="7308692" cy="373934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046507" y="5166202"/>
            <a:ext cx="6264593" cy="609899"/>
          </a:xfrm>
        </p:spPr>
        <p:txBody>
          <a:bodyPr anchor="b"/>
          <a:lstStyle>
            <a:lvl1pPr algn="l">
              <a:defRPr sz="22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2046507" y="659442"/>
            <a:ext cx="6264593" cy="4428173"/>
          </a:xfrm>
        </p:spPr>
        <p:txBody>
          <a:bodyPr rtlCol="0">
            <a:normAutofit/>
          </a:bodyPr>
          <a:lstStyle>
            <a:lvl1pPr marL="0" indent="0">
              <a:buNone/>
              <a:defRPr sz="3600"/>
            </a:lvl1pPr>
            <a:lvl2pPr marL="509138" indent="0">
              <a:buNone/>
              <a:defRPr sz="3100"/>
            </a:lvl2pPr>
            <a:lvl3pPr marL="1018276" indent="0">
              <a:buNone/>
              <a:defRPr sz="2700"/>
            </a:lvl3pPr>
            <a:lvl4pPr marL="1527414" indent="0">
              <a:buNone/>
              <a:defRPr sz="2200"/>
            </a:lvl4pPr>
            <a:lvl5pPr marL="2036552" indent="0">
              <a:buNone/>
              <a:defRPr sz="2200"/>
            </a:lvl5pPr>
            <a:lvl6pPr marL="2545690" indent="0">
              <a:buNone/>
              <a:defRPr sz="2200"/>
            </a:lvl6pPr>
            <a:lvl7pPr marL="3054828" indent="0">
              <a:buNone/>
              <a:defRPr sz="2200"/>
            </a:lvl7pPr>
            <a:lvl8pPr marL="3563965" indent="0">
              <a:buNone/>
              <a:defRPr sz="2200"/>
            </a:lvl8pPr>
            <a:lvl9pPr marL="4073103" indent="0">
              <a:buNone/>
              <a:defRPr sz="2200"/>
            </a:lvl9pPr>
          </a:lstStyle>
          <a:p>
            <a:pPr lvl="0"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2046507" y="5776101"/>
            <a:ext cx="6264593" cy="866158"/>
          </a:xfrm>
        </p:spPr>
        <p:txBody>
          <a:bodyPr/>
          <a:lstStyle>
            <a:lvl1pPr marL="0" indent="0">
              <a:buNone/>
              <a:defRPr sz="16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CCB5298-AFBB-4624-BAB7-63786C994315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C682F16-007B-418A-9543-0E23980E6D8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9446E4D-EC63-44B2-9DC5-A682B4DF6FCA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8B3B2B24-20F7-4F8C-8325-2A3565AB5C7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7569716" y="295554"/>
            <a:ext cx="2349222" cy="6297162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522050" y="295554"/>
            <a:ext cx="6873650" cy="6297162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9C83CD1-22E4-4361-A838-0FEB9685A308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B14E30E-192A-4465-ACBC-C06659E3962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4161415"/>
            <a:ext cx="10440988" cy="3218873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0" y="0"/>
            <a:ext cx="10440988" cy="4161415"/>
          </a:xfrm>
          <a:prstGeom prst="rect">
            <a:avLst/>
          </a:prstGeom>
          <a:gradFill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0" y="2854304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321584" y="2338111"/>
            <a:ext cx="6812980" cy="2607902"/>
          </a:xfrm>
          <a:effectLst/>
        </p:spPr>
        <p:txBody>
          <a:bodyPr anchor="b"/>
          <a:lstStyle>
            <a:lvl1pPr algn="r">
              <a:defRPr sz="5100" b="1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309301" y="4958407"/>
            <a:ext cx="6817351" cy="899087"/>
          </a:xfrm>
        </p:spPr>
        <p:txBody>
          <a:bodyPr anchor="t"/>
          <a:lstStyle>
            <a:lvl1pPr marL="0" indent="0" algn="r">
              <a:buNone/>
              <a:defRPr sz="2200">
                <a:solidFill>
                  <a:schemeClr val="tx2"/>
                </a:solidFill>
              </a:defRPr>
            </a:lvl1pPr>
            <a:lvl2pPr marL="50913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2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74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65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56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48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3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31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FE93060-3CD6-43F5-9083-050EF71ED146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FAFFF1-76F3-40E9-8109-E6F27D7A923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679FACB-B914-4FC5-B6A4-57A6D1C20A72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FD00485-AF5E-4ADA-86B7-6654FC8D2CA3}" type="slidenum">
              <a:rPr lang="ru-RU"/>
              <a:t/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 bwMode="auto">
          <a:xfrm>
            <a:off x="1305122" y="787230"/>
            <a:ext cx="3821402" cy="373934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 bwMode="auto">
          <a:xfrm>
            <a:off x="5304022" y="787231"/>
            <a:ext cx="3821402" cy="373934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05123" y="787231"/>
            <a:ext cx="3821402" cy="68848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700" b="1" i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320478" y="1506972"/>
            <a:ext cx="3821402" cy="295211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5306477" y="787231"/>
            <a:ext cx="3821402" cy="68848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700" b="1" i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marL="0" lvl="0" indent="0" algn="ctr" defTabSz="1018276">
              <a:spcBef>
                <a:spcPts val="0"/>
              </a:spcBef>
              <a:spcAft>
                <a:spcPts val="334"/>
              </a:spcAft>
              <a:buClr>
                <a:schemeClr val="accent6">
                  <a:lumMod val="75000"/>
                </a:schemeClr>
              </a:buClr>
              <a:buSzPct val="130000"/>
              <a:buFont typeface="Georgia"/>
              <a:buNone/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5303877" y="1505579"/>
            <a:ext cx="3821402" cy="295211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F1D260-937F-4E1E-A16E-BB9076C598E2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A01842C-B9BF-46F4-BD80-ED29B5610A4D}" type="slidenum">
              <a:rPr lang="ru-RU"/>
              <a:t/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D20D8B6-3601-478B-8677-2BF3A16705EC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1375ADA-4AD5-43EE-9761-CB4BE94491C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1A2376E-F690-4BBB-B1FD-8B5C33908D73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BDF2CC1-9645-476D-9664-8A7A58CA27C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58113" y="2378093"/>
            <a:ext cx="4151829" cy="1354336"/>
          </a:xfrm>
          <a:effectLst/>
        </p:spPr>
        <p:txBody>
          <a:bodyPr anchor="b">
            <a:noAutofit/>
          </a:bodyPr>
          <a:lstStyle>
            <a:lvl1pPr marL="254569" indent="-254569" algn="l">
              <a:defRPr sz="31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245061" y="787231"/>
            <a:ext cx="4586870" cy="52675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228352" y="3764186"/>
            <a:ext cx="3869309" cy="2302458"/>
          </a:xfrm>
        </p:spPr>
        <p:txBody>
          <a:bodyPr/>
          <a:lstStyle>
            <a:lvl1pPr marL="0" indent="0">
              <a:buNone/>
              <a:defRPr sz="16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6DBDF49-62F5-476C-90B4-B11FF4B8233E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C213E54-076F-4807-B379-F586129DC4F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0" y="4161415"/>
            <a:ext cx="10440988" cy="3218873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0440988" cy="4161415"/>
          </a:xfrm>
          <a:prstGeom prst="rect">
            <a:avLst/>
          </a:prstGeom>
          <a:gradFill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0" y="2854304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09935" y="1230048"/>
            <a:ext cx="4698445" cy="3366012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</p:spPr>
        <p:txBody>
          <a:bodyPr>
            <a:normAutofit/>
          </a:bodyPr>
          <a:lstStyle>
            <a:lvl1pPr marL="0" indent="0" algn="ctr">
              <a:buNone/>
              <a:defRPr sz="2200"/>
            </a:lvl1pPr>
            <a:lvl2pPr marL="509138" indent="0">
              <a:buNone/>
              <a:defRPr sz="3100"/>
            </a:lvl2pPr>
            <a:lvl3pPr marL="1018276" indent="0">
              <a:buNone/>
              <a:defRPr sz="2700"/>
            </a:lvl3pPr>
            <a:lvl4pPr marL="1527414" indent="0">
              <a:buNone/>
              <a:defRPr sz="2200"/>
            </a:lvl4pPr>
            <a:lvl5pPr marL="2036552" indent="0">
              <a:buNone/>
              <a:defRPr sz="2200"/>
            </a:lvl5pPr>
            <a:lvl6pPr marL="2545690" indent="0">
              <a:buNone/>
              <a:defRPr sz="2200"/>
            </a:lvl6pPr>
            <a:lvl7pPr marL="3054828" indent="0">
              <a:buNone/>
              <a:defRPr sz="2200"/>
            </a:lvl7pPr>
            <a:lvl8pPr marL="3563965" indent="0">
              <a:buNone/>
              <a:defRPr sz="2200"/>
            </a:lvl8pPr>
            <a:lvl9pPr marL="4073103" indent="0">
              <a:buNone/>
              <a:defRPr sz="22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002407" y="1087442"/>
            <a:ext cx="4218088" cy="2327750"/>
          </a:xfrm>
        </p:spPr>
        <p:txBody>
          <a:bodyPr anchor="b"/>
          <a:lstStyle>
            <a:lvl1pPr marL="203655" indent="-203655">
              <a:buFont typeface="Georgia"/>
              <a:buChar char="*"/>
              <a:defRPr sz="18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CCB5298-AFBB-4624-BAB7-63786C994315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C682F16-007B-418A-9543-0E23980E6D8B}" type="slidenum">
              <a:rPr lang="ru-RU"/>
              <a:t/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0424" y="4804420"/>
            <a:ext cx="7288981" cy="1230048"/>
          </a:xfrm>
        </p:spPr>
        <p:txBody>
          <a:bodyPr anchor="b">
            <a:noAutofit/>
          </a:bodyPr>
          <a:lstStyle>
            <a:lvl1pPr algn="l">
              <a:defRPr sz="51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/Relationships>
</file>

<file path=ppt/slideMasters/_rels/slideMaster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3">
            <a:lum/>
          </a:blip>
          <a:srcRect l="10317" t="0" r="10317" b="0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5494214"/>
            <a:ext cx="10440988" cy="1886074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0" y="0"/>
            <a:ext cx="10440988" cy="5494214"/>
          </a:xfrm>
          <a:prstGeom prst="rect">
            <a:avLst/>
          </a:prstGeom>
          <a:gradFill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0" y="4055289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2047650" y="4705140"/>
            <a:ext cx="7436248" cy="1230048"/>
          </a:xfrm>
          <a:prstGeom prst="rect">
            <a:avLst/>
          </a:prstGeom>
          <a:effectLst/>
        </p:spPr>
        <p:txBody>
          <a:bodyPr vert="horz" lIns="101828" tIns="50914" rIns="101828" bIns="50914" rtlCol="0" anchor="t" anchorCtr="0">
            <a:no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05123" y="788027"/>
            <a:ext cx="7308692" cy="3739346"/>
          </a:xfrm>
          <a:prstGeom prst="rect">
            <a:avLst/>
          </a:prstGeom>
        </p:spPr>
        <p:txBody>
          <a:bodyPr vert="horz" lIns="101828" tIns="50914" rIns="101828" bIns="50914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7047667" y="6642260"/>
            <a:ext cx="2871272" cy="39293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3FCDC87C-45EF-42AB-9077-BDBD38AC74BF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522049" y="6642260"/>
            <a:ext cx="3828363" cy="39293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4350411" y="6642260"/>
            <a:ext cx="2088198" cy="39293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ctr">
              <a:defRPr sz="13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F4ECE8D-7B33-4502-A436-6848D8E0447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6397" indent="-356397" algn="r" defTabSz="1018276">
        <a:spcBef>
          <a:spcPts val="0"/>
        </a:spcBef>
        <a:buClr>
          <a:schemeClr val="accent6">
            <a:lumMod val="75000"/>
          </a:schemeClr>
        </a:buClr>
        <a:buSzPct val="128000"/>
        <a:buFont typeface="Georgia"/>
        <a:buChar char="*"/>
        <a:defRPr sz="5100" b="1" i="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254569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2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10966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2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16447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20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21931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8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7779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53262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189293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45690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881721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0913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018276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527414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36552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4569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5482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63965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73103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3">
            <a:alphaModFix amt="20000"/>
            <a:lum/>
          </a:blip>
          <a:srcRect l="5357" t="0" r="5355" b="0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22287" y="295274"/>
            <a:ext cx="9396412" cy="1230313"/>
          </a:xfrm>
          <a:prstGeom prst="rect">
            <a:avLst/>
          </a:prstGeom>
          <a:noFill/>
          <a:ln>
            <a:noFill/>
          </a:ln>
        </p:spPr>
        <p:txBody>
          <a:bodyPr vert="horz" wrap="square" lIns="101828" tIns="50914" rIns="101828" bIns="50914" numCol="1" anchor="ctr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22287" y="1722438"/>
            <a:ext cx="9396412" cy="487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101828" tIns="50914" rIns="101828" bIns="50914" numCol="1" anchor="t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522287" y="6840538"/>
            <a:ext cx="2435225" cy="39211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l" defTabSz="1018276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CDC87C-45EF-42AB-9077-BDBD38AC74BF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567113" y="6840538"/>
            <a:ext cx="3306762" cy="39211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ctr" defTabSz="1018276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7483475" y="6840538"/>
            <a:ext cx="2435225" cy="39211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r" defTabSz="1018276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4ECE8D-7B33-4502-A436-6848D8E0447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2pPr>
      <a:lvl3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3pPr>
      <a:lvl4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4pPr>
      <a:lvl5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5pPr>
      <a:lvl6pPr marL="4572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6pPr>
      <a:lvl7pPr marL="9144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7pPr>
      <a:lvl8pPr marL="13716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8pPr>
      <a:lvl9pPr marL="18288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9pPr>
    </p:titleStyle>
    <p:bodyStyle>
      <a:lvl1pPr marL="381000" indent="-381000" algn="l" defTabSz="1017588">
        <a:spcBef>
          <a:spcPts val="0"/>
        </a:spcBef>
        <a:spcAft>
          <a:spcPts val="0"/>
        </a:spcAft>
        <a:buFont typeface="Arial"/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7088" indent="-317500" algn="l" defTabSz="1017588">
        <a:spcBef>
          <a:spcPts val="0"/>
        </a:spcBef>
        <a:spcAft>
          <a:spcPts val="0"/>
        </a:spcAft>
        <a:buFont typeface="Arial"/>
        <a:buChar char="–"/>
        <a:defRPr sz="3100">
          <a:solidFill>
            <a:schemeClr val="tx1"/>
          </a:solidFill>
          <a:latin typeface="+mn-lt"/>
          <a:ea typeface="+mn-ea"/>
          <a:cs typeface="+mn-cs"/>
        </a:defRPr>
      </a:lvl2pPr>
      <a:lvl3pPr marL="1271587" indent="-254000" algn="l" defTabSz="1017588">
        <a:spcBef>
          <a:spcPts val="0"/>
        </a:spcBef>
        <a:spcAft>
          <a:spcPts val="0"/>
        </a:spcAft>
        <a:buFont typeface="Arial"/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3pPr>
      <a:lvl4pPr marL="1781175" indent="-254000" algn="l" defTabSz="1017588">
        <a:spcBef>
          <a:spcPts val="0"/>
        </a:spcBef>
        <a:spcAft>
          <a:spcPts val="0"/>
        </a:spcAft>
        <a:buFont typeface="Arial"/>
        <a:buChar char="–"/>
        <a:defRPr sz="2200">
          <a:solidFill>
            <a:schemeClr val="tx1"/>
          </a:solidFill>
          <a:latin typeface="+mn-lt"/>
          <a:ea typeface="+mn-ea"/>
          <a:cs typeface="+mn-cs"/>
        </a:defRPr>
      </a:lvl4pPr>
      <a:lvl5pPr marL="2290763" indent="-254000" algn="l" defTabSz="1017588">
        <a:spcBef>
          <a:spcPts val="0"/>
        </a:spcBef>
        <a:spcAft>
          <a:spcPts val="0"/>
        </a:spcAft>
        <a:buFont typeface="Arial"/>
        <a:buChar char="»"/>
        <a:defRPr sz="2200">
          <a:solidFill>
            <a:schemeClr val="tx1"/>
          </a:solidFill>
          <a:latin typeface="+mn-lt"/>
          <a:ea typeface="+mn-ea"/>
          <a:cs typeface="+mn-cs"/>
        </a:defRPr>
      </a:lvl5pPr>
      <a:lvl6pPr marL="2800259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6pPr>
      <a:lvl7pPr marL="3309396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7pPr>
      <a:lvl8pPr marL="3818534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8pPr>
      <a:lvl9pPr marL="4327672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0913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018276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527414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36552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4569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5482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63965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73103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 /><Relationship Id="rId3" Type="http://schemas.microsoft.com/office/2007/relationships/diagramDrawing" Target="../diagrams/drawing1.xml" /><Relationship Id="rId4" Type="http://schemas.openxmlformats.org/officeDocument/2006/relationships/diagramColors" Target="../diagrams/colors1.xml" /><Relationship Id="rId5" Type="http://schemas.openxmlformats.org/officeDocument/2006/relationships/diagramLayout" Target="../diagrams/layout1.xml" /><Relationship Id="rId6" Type="http://schemas.openxmlformats.org/officeDocument/2006/relationships/diagramQuickStyle" Target="../diagrams/quickStyle1.xml" /><Relationship Id="rId7" Type="http://schemas.openxmlformats.org/officeDocument/2006/relationships/diagramData" Target="../diagrams/data2.xml" /><Relationship Id="rId8" Type="http://schemas.microsoft.com/office/2007/relationships/diagramDrawing" Target="../diagrams/drawing2.xml" /><Relationship Id="rId9" Type="http://schemas.openxmlformats.org/officeDocument/2006/relationships/diagramColors" Target="../diagrams/colors2.xml" /><Relationship Id="rId10" Type="http://schemas.openxmlformats.org/officeDocument/2006/relationships/diagramLayout" Target="../diagrams/layout2.xml" /><Relationship Id="rId11" Type="http://schemas.openxmlformats.org/officeDocument/2006/relationships/diagramQuickStyle" Target="../diagrams/quickStyle2.xml" 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 /><Relationship Id="rId3" Type="http://schemas.openxmlformats.org/officeDocument/2006/relationships/image" Target="../media/image3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 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 flipH="1">
            <a:off x="793" y="2285417"/>
            <a:ext cx="10440990" cy="2304256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250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792" y="2461797"/>
            <a:ext cx="10442426" cy="201204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ИТОГИ СОЦИАЛЬНО-ЭКОНОМИЧЕСКОГО РАЗВИТИЯ </a:t>
            </a:r>
            <a:endParaRPr/>
          </a:p>
          <a:p>
            <a:pPr algn="ctr">
              <a:lnSpc>
                <a:spcPct val="150000"/>
              </a:lnSpc>
              <a:defRPr/>
            </a:pP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ГОРОДА МЕГИОНА ХМАО-ЮГРЫ</a:t>
            </a:r>
            <a:endParaRPr/>
          </a:p>
          <a:p>
            <a:pPr algn="ctr">
              <a:lnSpc>
                <a:spcPct val="150000"/>
              </a:lnSpc>
              <a:defRPr/>
            </a:pP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ЗА 1 КВАРТАЛ 202</a:t>
            </a: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6 ГОДА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 bwMode="auto">
          <a:xfrm>
            <a:off x="5628775" y="577950"/>
            <a:ext cx="4825433" cy="498427"/>
          </a:xfrm>
          <a:prstGeom prst="rect">
            <a:avLst/>
          </a:prstGeom>
          <a:noFill/>
        </p:spPr>
        <p:txBody>
          <a:bodyPr lIns="101828" tIns="50914" rIns="101828" bIns="50914">
            <a:spAutoFit/>
          </a:bodyPr>
          <a:lstStyle/>
          <a:p>
            <a:pPr algn="ctr" defTabSz="101827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Объем отгруженной продукции</a:t>
            </a:r>
            <a:endParaRPr/>
          </a:p>
          <a:p>
            <a:pPr algn="ctr" defTabSz="101827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За 2025</a:t>
            </a:r>
            <a:r>
              <a:rPr lang="en-US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-202</a:t>
            </a:r>
            <a:r>
              <a:rPr lang="ru-RU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6 годы</a:t>
            </a:r>
            <a:endParaRPr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287435" y="737813"/>
            <a:ext cx="5378781" cy="1006199"/>
          </a:xfrm>
          <a:prstGeom prst="rect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За январь-март 2026 года объем отгруженных товаров собственного производства, выполненных работ и услуг собственными силами   по видам экономической деятельности организаций (без субъектов малого предпринимательства) составил 4 043</a:t>
            </a:r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,6 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млн рублей, что в действующих ценах составляет 106</a:t>
            </a:r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,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9% к аналогичному периоду 2025 года.</a:t>
            </a:r>
            <a:endParaRPr/>
          </a:p>
        </p:txBody>
      </p:sp>
      <p:graphicFrame>
        <p:nvGraphicFramePr>
          <p:cNvPr id="5" name="Таблица 4"/>
          <p:cNvGraphicFramePr>
            <a:graphicFrameLocks xmlns:a="http://schemas.openxmlformats.org/drawingml/2006/main" noGrp="1"/>
          </p:cNvGraphicFramePr>
          <p:nvPr/>
        </p:nvGraphicFramePr>
        <p:xfrm>
          <a:off x="6084590" y="1322591"/>
          <a:ext cx="4248472" cy="514883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{5A111915-BE36-4E01-A7E5-04B1672EAD32}</a:tableStyleId>
              </a:tblPr>
              <a:tblGrid>
                <a:gridCol w="1512168"/>
                <a:gridCol w="173492"/>
                <a:gridCol w="983302"/>
                <a:gridCol w="948593"/>
                <a:gridCol w="126861"/>
                <a:gridCol w="504056"/>
              </a:tblGrid>
              <a:tr h="441162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Январь-март 20</a:t>
                      </a:r>
                      <a:r>
                        <a:rPr lang="en-US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5 года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grid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</a:t>
                      </a:r>
                      <a:r>
                        <a:rPr lang="en-US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март 2026 года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1134303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Всего объем отгруженных товаров собственного производства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3 783,6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4 043,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106,9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252354">
                <a:tc gridSpan="6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 том числе по видам экономической деятельности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611822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добыча полезных ископаемых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2 034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305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113,3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627945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обрабатывающие производства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520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519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99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1019694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обеспечение  электрической энергией, газом и паром;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1 139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1 108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97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1039584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водоснабжение, водоотведение, организация сбора и утилизации отходов 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88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110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124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</a:tbl>
          </a:graphicData>
        </a:graphic>
      </p:graphicFrame>
      <p:graphicFrame>
        <p:nvGraphicFramePr>
          <p:cNvPr id="9" name="Схема 8"/>
          <p:cNvGraphicFramePr>
            <a:graphicFrameLocks xmlns:a="http://schemas.openxmlformats.org/drawingml/2006/main"/>
          </p:cNvGraphicFramePr>
          <p:nvPr/>
        </p:nvGraphicFramePr>
        <p:xfrm>
          <a:off x="200823" y="2105968"/>
          <a:ext cx="5538333" cy="5184576"/>
          <a:chOff x="0" y="0"/>
          <a:chExt cx="5538333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5" r:qs="rId6" r:cs="rId4"/>
          </a:graphicData>
        </a:graphic>
      </p:graphicFrame>
      <p:grpSp>
        <p:nvGrpSpPr>
          <p:cNvPr id="6" name="Группа 5"/>
          <p:cNvGrpSpPr/>
          <p:nvPr/>
        </p:nvGrpSpPr>
        <p:grpSpPr bwMode="auto">
          <a:xfrm>
            <a:off x="-2" y="17736"/>
            <a:ext cx="10440990" cy="470617"/>
            <a:chOff x="-2" y="274400"/>
            <a:chExt cx="10440990" cy="470617"/>
          </a:xfrm>
        </p:grpSpPr>
        <p:sp>
          <p:nvSpPr>
            <p:cNvPr id="7" name="Прямоугольник 6"/>
            <p:cNvSpPr/>
            <p:nvPr/>
          </p:nvSpPr>
          <p:spPr bwMode="auto">
            <a:xfrm flipH="1">
              <a:off x="-2" y="302671"/>
              <a:ext cx="10440990" cy="442346"/>
            </a:xfrm>
            <a:prstGeom prst="rect">
              <a:avLst/>
            </a:prstGeom>
            <a:gradFill>
              <a:gsLst>
                <a:gs pos="70000">
                  <a:srgbClr val="00B050"/>
                </a:gs>
                <a:gs pos="100000">
                  <a:srgbClr val="60D5C5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2500"/>
            </a:p>
          </p:txBody>
        </p:sp>
        <p:sp>
          <p:nvSpPr>
            <p:cNvPr id="8" name="Прямоугольник 7"/>
            <p:cNvSpPr/>
            <p:nvPr/>
          </p:nvSpPr>
          <p:spPr bwMode="auto">
            <a:xfrm>
              <a:off x="1322947" y="274400"/>
              <a:ext cx="2674130" cy="461665"/>
            </a:xfrm>
            <a:prstGeom prst="rect">
              <a:avLst/>
            </a:prstGeom>
            <a:grp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 i="1">
                  <a:ln w="9525">
                    <a:noFill/>
                    <a:prstDash val="solid"/>
                  </a:ln>
                  <a:solidFill>
                    <a:schemeClr val="bg1"/>
                  </a:solidFill>
                  <a:latin typeface="DIN Pro Bold"/>
                  <a:cs typeface="DIN Pro Bold"/>
                </a:rPr>
                <a:t>Промышленность</a:t>
              </a:r>
              <a:endParaRPr/>
            </a:p>
          </p:txBody>
        </p:sp>
      </p:grpSp>
      <p:graphicFrame>
        <p:nvGraphicFramePr>
          <p:cNvPr id="1262827482" name="Схема 8"/>
          <p:cNvGraphicFramePr>
            <a:graphicFrameLocks xmlns:a="http://schemas.openxmlformats.org/drawingml/2006/main"/>
          </p:cNvGraphicFramePr>
          <p:nvPr/>
        </p:nvGraphicFramePr>
        <p:xfrm>
          <a:off x="353223" y="2258367"/>
          <a:ext cx="5538332" cy="5184576"/>
          <a:chOff x="0" y="0"/>
          <a:chExt cx="5538332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10" r:qs="rId11" r:cs="rId9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73370469" name="TextBox 2"/>
          <p:cNvSpPr txBox="1"/>
          <p:nvPr/>
        </p:nvSpPr>
        <p:spPr bwMode="auto">
          <a:xfrm>
            <a:off x="100719" y="613953"/>
            <a:ext cx="5885678" cy="68615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По предварительной оценке, объем инвестиций в основной капитал, освоенных крупными и средними предприятиями города Мегиона за январь-март 2026 года составил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1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2 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108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,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2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 млн рублей, или 1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23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,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5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% к 20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2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5 году.</a:t>
            </a:r>
            <a:endParaRPr/>
          </a:p>
        </p:txBody>
      </p:sp>
      <p:sp>
        <p:nvSpPr>
          <p:cNvPr id="387092114" name="TextBox 3"/>
          <p:cNvSpPr txBox="1"/>
          <p:nvPr/>
        </p:nvSpPr>
        <p:spPr bwMode="auto">
          <a:xfrm>
            <a:off x="107919" y="3996090"/>
            <a:ext cx="5854717" cy="51851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400">
                <a:latin typeface="Times New Roman"/>
                <a:cs typeface="Times New Roman"/>
              </a:rPr>
              <a:t>За январь-март 2026 года на территории города Мегиона введено в действие </a:t>
            </a:r>
            <a:r>
              <a:rPr lang="en-US" sz="1400">
                <a:latin typeface="Times New Roman"/>
                <a:cs typeface="Times New Roman"/>
              </a:rPr>
              <a:t>5</a:t>
            </a:r>
            <a:r>
              <a:rPr lang="ru-RU" sz="1400">
                <a:latin typeface="Times New Roman"/>
                <a:cs typeface="Times New Roman"/>
              </a:rPr>
              <a:t> индивидуальных жилых домов общей площадью </a:t>
            </a:r>
            <a:r>
              <a:rPr lang="en-US" sz="1400">
                <a:latin typeface="Times New Roman"/>
                <a:cs typeface="Times New Roman"/>
              </a:rPr>
              <a:t>0</a:t>
            </a:r>
            <a:r>
              <a:rPr lang="ru-RU" sz="1400">
                <a:latin typeface="Times New Roman"/>
                <a:cs typeface="Times New Roman"/>
              </a:rPr>
              <a:t>,</a:t>
            </a:r>
            <a:r>
              <a:rPr lang="en-US" sz="1400">
                <a:latin typeface="Times New Roman"/>
                <a:cs typeface="Times New Roman"/>
              </a:rPr>
              <a:t>5</a:t>
            </a:r>
            <a:r>
              <a:rPr lang="ru-RU" sz="1400">
                <a:latin typeface="Times New Roman"/>
                <a:cs typeface="Times New Roman"/>
              </a:rPr>
              <a:t> тыс. кв.м.  </a:t>
            </a:r>
            <a:endParaRPr/>
          </a:p>
        </p:txBody>
      </p:sp>
      <p:sp>
        <p:nvSpPr>
          <p:cNvPr id="407542036" name="Прямоугольник 4"/>
          <p:cNvSpPr/>
          <p:nvPr/>
        </p:nvSpPr>
        <p:spPr bwMode="auto">
          <a:xfrm>
            <a:off x="62415" y="3086982"/>
            <a:ext cx="5868824" cy="9452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Объем выполненных работ по виду экономической деятельности «Строительство»  за январь-март 2026 года, по предварительной оценке,  составил 1</a:t>
            </a:r>
            <a:r>
              <a:rPr lang="en-US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015</a:t>
            </a:r>
            <a:r>
              <a:rPr lang="ru-RU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,3 млн рублей,</a:t>
            </a:r>
            <a:r>
              <a:rPr lang="en-US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или 10</a:t>
            </a:r>
            <a:r>
              <a:rPr lang="en-US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2</a:t>
            </a:r>
            <a:r>
              <a:rPr lang="ru-RU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,</a:t>
            </a:r>
            <a:r>
              <a:rPr lang="en-US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4</a:t>
            </a:r>
            <a:r>
              <a:rPr lang="ru-RU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% к аналогичному периоду прошлого года.</a:t>
            </a:r>
            <a:endParaRPr/>
          </a:p>
        </p:txBody>
      </p:sp>
      <p:graphicFrame>
        <p:nvGraphicFramePr>
          <p:cNvPr id="446280207" name=""/>
          <p:cNvGraphicFramePr>
            <a:graphicFrameLocks xmlns:a="http://schemas.openxmlformats.org/drawingml/2006/main"/>
          </p:cNvGraphicFramePr>
          <p:nvPr/>
        </p:nvGraphicFramePr>
        <p:xfrm>
          <a:off x="76623" y="4903065"/>
          <a:ext cx="5853979" cy="2662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91226148" name="Группа 11"/>
          <p:cNvGrpSpPr/>
          <p:nvPr/>
        </p:nvGrpSpPr>
        <p:grpSpPr bwMode="auto">
          <a:xfrm>
            <a:off x="62415" y="1563336"/>
            <a:ext cx="5848057" cy="1567308"/>
            <a:chOff x="0" y="0"/>
            <a:chExt cx="5848057" cy="1567308"/>
          </a:xfrm>
        </p:grpSpPr>
        <p:sp>
          <p:nvSpPr>
            <p:cNvPr id="263832386" name="Прямоугольник 12"/>
            <p:cNvSpPr/>
            <p:nvPr/>
          </p:nvSpPr>
          <p:spPr bwMode="auto">
            <a:xfrm flipH="1">
              <a:off x="0" y="0"/>
              <a:ext cx="5822389" cy="1567308"/>
            </a:xfrm>
            <a:prstGeom prst="rect">
              <a:avLst/>
            </a:prstGeom>
            <a:gradFill>
              <a:gsLst>
                <a:gs pos="70000">
                  <a:srgbClr val="248FDB"/>
                </a:gs>
                <a:gs pos="100000">
                  <a:srgbClr val="60D5C5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1100"/>
            </a:p>
          </p:txBody>
        </p:sp>
        <p:sp>
          <p:nvSpPr>
            <p:cNvPr id="1326250628" name="Прямоугольник 13"/>
            <p:cNvSpPr/>
            <p:nvPr/>
          </p:nvSpPr>
          <p:spPr bwMode="auto">
            <a:xfrm>
              <a:off x="23932" y="22063"/>
              <a:ext cx="5824125" cy="1371960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just">
                <a:defRPr/>
              </a:pPr>
              <a:r>
                <a:rPr lang="ru-RU" sz="1400">
                  <a:solidFill>
                    <a:schemeClr val="bg1"/>
                  </a:solidFill>
                  <a:latin typeface="Times New Roman"/>
                  <a:cs typeface="Times New Roman"/>
                </a:rPr>
                <a:t>Основную долю в структуре инвестиций по источникам финансирования занимают собственные средства предприятий – более 98% от общего объема инвестиций.</a:t>
              </a:r>
              <a:endParaRPr/>
            </a:p>
            <a:p>
              <a:pPr algn="just">
                <a:defRPr/>
              </a:pPr>
              <a:r>
                <a:rPr lang="ru-RU" sz="1400">
                  <a:solidFill>
                    <a:schemeClr val="bg1"/>
                  </a:solidFill>
                  <a:latin typeface="Times New Roman"/>
                  <a:cs typeface="Times New Roman"/>
                </a:rPr>
                <a:t>Средства, главным образом, направлялись на строительство и ремонт зданий и сооружений, приобретение машин и оборудования. 	</a:t>
              </a:r>
              <a:endParaRPr/>
            </a:p>
            <a:p>
              <a:pPr algn="just">
                <a:defRPr/>
              </a:pPr>
              <a:endParaRPr lang="ru-RU" sz="140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1553653293" name="Прямоугольник 26"/>
          <p:cNvSpPr/>
          <p:nvPr/>
        </p:nvSpPr>
        <p:spPr bwMode="auto">
          <a:xfrm flipH="1">
            <a:off x="1260054" y="38055"/>
            <a:ext cx="9194180" cy="442344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400" b="1" i="1">
                <a:ln w="9525">
                  <a:noFill/>
                  <a:prstDash val="solid"/>
                </a:ln>
                <a:solidFill>
                  <a:schemeClr val="bg1"/>
                </a:solidFill>
                <a:latin typeface="DIN Pro Bold"/>
                <a:cs typeface="DIN Pro Bold"/>
              </a:rPr>
              <a:t>Инвестиции и строительство</a:t>
            </a:r>
            <a:endParaRPr/>
          </a:p>
        </p:txBody>
      </p:sp>
      <p:grpSp>
        <p:nvGrpSpPr>
          <p:cNvPr id="1781837996" name="Группа 27"/>
          <p:cNvGrpSpPr/>
          <p:nvPr/>
        </p:nvGrpSpPr>
        <p:grpSpPr bwMode="auto">
          <a:xfrm>
            <a:off x="6102329" y="4378516"/>
            <a:ext cx="4662779" cy="1831906"/>
            <a:chOff x="6146740" y="2374011"/>
            <a:chExt cx="4045979" cy="5012506"/>
          </a:xfrm>
        </p:grpSpPr>
        <p:sp>
          <p:nvSpPr>
            <p:cNvPr id="1085721479" name="Скругленный прямоугольник 28"/>
            <p:cNvSpPr/>
            <p:nvPr/>
          </p:nvSpPr>
          <p:spPr bwMode="auto">
            <a:xfrm>
              <a:off x="6146740" y="2374011"/>
              <a:ext cx="3679142" cy="5012506"/>
            </a:xfrm>
            <a:prstGeom prst="roundRect">
              <a:avLst>
                <a:gd name="adj" fmla="val 12668"/>
              </a:avLst>
            </a:prstGeom>
            <a:solidFill>
              <a:srgbClr val="DCC5ED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45785">
                <a:defRPr/>
              </a:pPr>
              <a:endParaRPr lang="ru-RU" sz="140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53086125" name="Прямоугольник 29"/>
            <p:cNvSpPr/>
            <p:nvPr/>
          </p:nvSpPr>
          <p:spPr bwMode="auto">
            <a:xfrm>
              <a:off x="6241204" y="2374013"/>
              <a:ext cx="3368655" cy="277293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indent="360000" algn="just">
                <a:defRPr/>
              </a:pPr>
              <a:endParaRPr lang="ru-RU" sz="1400">
                <a:latin typeface="Times New Roman"/>
                <a:cs typeface="Times New Roman"/>
              </a:endParaRPr>
            </a:p>
            <a:p>
              <a:pPr indent="360000" algn="just">
                <a:defRPr/>
              </a:pPr>
              <a:endParaRPr lang="ru-RU" sz="1400">
                <a:latin typeface="Times New Roman"/>
                <a:cs typeface="Times New Roman"/>
              </a:endParaRPr>
            </a:p>
            <a:p>
              <a:pPr indent="360000" algn="just">
                <a:defRPr/>
              </a:pPr>
              <a:r>
                <a:rPr lang="ru-RU" sz="1600">
                  <a:latin typeface="Times New Roman"/>
                  <a:cs typeface="Times New Roman"/>
                </a:rPr>
                <a:t>Информация об инвестиционной деятельности размещается на региональном портале «Карта развития Югры». </a:t>
              </a:r>
              <a:endParaRPr/>
            </a:p>
          </p:txBody>
        </p:sp>
        <p:sp>
          <p:nvSpPr>
            <p:cNvPr id="1680737437" name="Прямоугольник 30"/>
            <p:cNvSpPr/>
            <p:nvPr/>
          </p:nvSpPr>
          <p:spPr bwMode="auto">
            <a:xfrm>
              <a:off x="6339529" y="5491536"/>
              <a:ext cx="3853189" cy="565906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indent="360000" algn="just">
                <a:defRPr/>
              </a:pPr>
              <a:endParaRPr lang="ru-RU" sz="140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</p:grpSp>
      <p:pic>
        <p:nvPicPr>
          <p:cNvPr id="631291546" name="Рисунок 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6108660" y="1180768"/>
            <a:ext cx="4163567" cy="2293350"/>
          </a:xfrm>
          <a:prstGeom prst="rect">
            <a:avLst/>
          </a:prstGeom>
        </p:spPr>
      </p:pic>
      <p:sp>
        <p:nvSpPr>
          <p:cNvPr id="1418134567" name=""/>
          <p:cNvSpPr txBox="1"/>
          <p:nvPr/>
        </p:nvSpPr>
        <p:spPr bwMode="auto">
          <a:xfrm flipH="0" flipV="0">
            <a:off x="62413" y="5257800"/>
            <a:ext cx="1890298" cy="2746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1200" b="0">
                <a:latin typeface="Times New Roman"/>
                <a:ea typeface="Times New Roman"/>
                <a:cs typeface="Times New Roman"/>
              </a:rPr>
              <a:t>Январь-март </a:t>
            </a:r>
            <a:r>
              <a:rPr sz="1200" b="0">
                <a:latin typeface="Times New Roman"/>
                <a:ea typeface="Times New Roman"/>
                <a:cs typeface="Times New Roman"/>
              </a:rPr>
              <a:t>2026 </a:t>
            </a:r>
            <a:r>
              <a:rPr sz="1200" b="0">
                <a:latin typeface="Times New Roman"/>
                <a:ea typeface="Times New Roman"/>
                <a:cs typeface="Times New Roman"/>
              </a:rPr>
              <a:t>года</a:t>
            </a:r>
            <a:endParaRPr sz="1100" b="1">
              <a:latin typeface="Times New Roman"/>
              <a:cs typeface="Times New Roman"/>
            </a:endParaRPr>
          </a:p>
        </p:txBody>
      </p:sp>
      <p:sp>
        <p:nvSpPr>
          <p:cNvPr id="829706072" name=""/>
          <p:cNvSpPr txBox="1"/>
          <p:nvPr/>
        </p:nvSpPr>
        <p:spPr bwMode="auto">
          <a:xfrm flipH="0" flipV="0">
            <a:off x="62413" y="5829300"/>
            <a:ext cx="2002798" cy="2746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1200" b="0">
                <a:latin typeface="Times New Roman"/>
                <a:ea typeface="Times New Roman"/>
                <a:cs typeface="Times New Roman"/>
              </a:rPr>
              <a:t>Январь-март 2025 года</a:t>
            </a:r>
            <a:endParaRPr sz="1100" b="1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253071" y="446142"/>
            <a:ext cx="10170243" cy="3316009"/>
          </a:xfrm>
          <a:prstGeom prst="rect">
            <a:avLst/>
          </a:prstGeom>
          <a:noFill/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01828" tIns="50914" rIns="101828" bIns="50914" anchor="ctr">
            <a:spAutoFit/>
          </a:bodyPr>
          <a:lstStyle>
            <a:lvl1pPr indent="449263">
              <a:spcBef>
                <a:spcPts val="0"/>
              </a:spcBef>
              <a:buClr>
                <a:schemeClr val="accent1"/>
              </a:buClr>
              <a:buFont typeface="Arial"/>
              <a:buChar char="•"/>
              <a:defRPr sz="2400">
                <a:solidFill>
                  <a:schemeClr val="tx2"/>
                </a:solidFill>
                <a:latin typeface="Century Gothic"/>
              </a:defRPr>
            </a:lvl1pPr>
            <a:lvl2pPr marL="742950" indent="-285750">
              <a:spcBef>
                <a:spcPts val="0"/>
              </a:spcBef>
              <a:buClr>
                <a:schemeClr val="accent2"/>
              </a:buClr>
              <a:buFont typeface="Arial"/>
              <a:buChar char="•"/>
              <a:defRPr sz="2000">
                <a:solidFill>
                  <a:schemeClr val="tx2"/>
                </a:solidFill>
                <a:latin typeface="Century Gothic"/>
              </a:defRPr>
            </a:lvl2pPr>
            <a:lvl3pPr marL="1143000" indent="-228600">
              <a:spcBef>
                <a:spcPts val="0"/>
              </a:spcBef>
              <a:buClr>
                <a:srgbClr val="B5AE53"/>
              </a:buClr>
              <a:buFont typeface="Arial"/>
              <a:buChar char="•"/>
              <a:defRPr>
                <a:solidFill>
                  <a:schemeClr val="tx2"/>
                </a:solidFill>
                <a:latin typeface="Century Gothic"/>
              </a:defRPr>
            </a:lvl3pPr>
            <a:lvl4pPr marL="1600200" indent="-228600">
              <a:spcBef>
                <a:spcPts val="0"/>
              </a:spcBef>
              <a:buClr>
                <a:srgbClr val="848058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4pPr>
            <a:lvl5pPr marL="2057400" indent="-228600">
              <a:spcBef>
                <a:spcPts val="0"/>
              </a:spcBef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9pPr>
          </a:lstStyle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Жилищно-коммунальный комплекс города представлен следующими основными организациями: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муниципальное унитарное предприятие «Тепловодоканал» осуществляет производство и снабжение тепловой энергией, водоснабжение, водоотведение, обслуживание сетей газоснабжения;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акционерное общество «Газпром Энергосбыт Тюмень» реализует электрическую энергию всем категориям потребителей;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акционерное общество «Городские электрические сети» осуществляет технический ремонт и обслуживание сетей электроснабжения и трансформаторных подстанций;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акционерное общество «ЮТЭК – Региональные сети» осуществляет строительство, реконструкцию объектов электросетевого хозяйства на территории города, имеет статус «сетевой организации»;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общество с ограниченной ответственностью «Жилищно-коммунальное управление» является как управляющей организацией в городе Мегионе и пгт Высокий, которая через общество с ограниченной ответственностью «Жилищно-эксплуатационная компания» выполняет работы по управлению, содержанию и текущему ремонту основной массы многоквартирных домов, так и оказывает услуги по откачке и вывозу жидких бытовых отходов из неблагоустроенного жилищного фонда, завозу питьевой воды автотранспортом в неблагоустроенном жилфонде, утилизации (захоронению) твердых коммунальных отходов;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акционерное общество «Мегионгазсервис» осуществляет реализацию потребителям сжиженного газа на территории городского округа транспортировку газа по газовым сетям;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акционерное общество «Югра-Экология» осуществляет функции регионального оператора по обращению с твердыми коммунальными отходами.</a:t>
            </a:r>
            <a:endParaRPr/>
          </a:p>
        </p:txBody>
      </p:sp>
      <p:sp>
        <p:nvSpPr>
          <p:cNvPr id="14344" name="Прямоугольник 5"/>
          <p:cNvSpPr>
            <a:spLocks noChangeArrowheads="1"/>
          </p:cNvSpPr>
          <p:nvPr/>
        </p:nvSpPr>
        <p:spPr bwMode="auto">
          <a:xfrm>
            <a:off x="238106" y="510796"/>
            <a:ext cx="10185208" cy="472154"/>
          </a:xfrm>
          <a:prstGeom prst="rect">
            <a:avLst/>
          </a:prstGeom>
          <a:noFill/>
          <a:ln>
            <a:noFill/>
          </a:ln>
        </p:spPr>
        <p:txBody>
          <a:bodyPr wrap="square" lIns="101828" tIns="50914" rIns="101828" bIns="50914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600">
                <a:solidFill>
                  <a:schemeClr val="tx1"/>
                </a:solidFill>
                <a:latin typeface="Calibri"/>
              </a:defRPr>
            </a:lvl1pPr>
            <a:lvl2pPr marL="742950" indent="-285750">
              <a:spcBef>
                <a:spcPts val="0"/>
              </a:spcBef>
              <a:buFont typeface="Arial"/>
              <a:buChar char="–"/>
              <a:defRPr sz="3100">
                <a:solidFill>
                  <a:schemeClr val="tx1"/>
                </a:solidFill>
                <a:latin typeface="Calibri"/>
              </a:defRPr>
            </a:lvl2pPr>
            <a:lvl3pPr marL="1143000" indent="-228600">
              <a:spcBef>
                <a:spcPts val="0"/>
              </a:spcBef>
              <a:buFont typeface="Arial"/>
              <a:buChar char="•"/>
              <a:defRPr sz="2700">
                <a:solidFill>
                  <a:schemeClr val="tx1"/>
                </a:solidFill>
                <a:latin typeface="Calibri"/>
              </a:defRPr>
            </a:lvl3pPr>
            <a:lvl4pPr marL="1600200" indent="-228600">
              <a:spcBef>
                <a:spcPts val="0"/>
              </a:spcBef>
              <a:buFont typeface="Arial"/>
              <a:buChar char="–"/>
              <a:defRPr sz="2200">
                <a:solidFill>
                  <a:schemeClr val="tx1"/>
                </a:solidFill>
                <a:latin typeface="Calibri"/>
              </a:defRPr>
            </a:lvl4pPr>
            <a:lvl5pPr marL="2057400" indent="-228600">
              <a:spcBef>
                <a:spcPts val="0"/>
              </a:spcBef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5pPr>
            <a:lvl6pPr marL="25146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6pPr>
            <a:lvl7pPr marL="29718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7pPr>
            <a:lvl8pPr marL="34290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8pPr>
            <a:lvl9pPr marL="38862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9pPr>
          </a:lstStyle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200" b="0" i="0" u="none" strike="noStrike" cap="none" spc="0">
              <a:ln>
                <a:noFill/>
              </a:ln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200" b="0" i="0" u="none" strike="noStrike" cap="none" spc="0">
              <a:ln>
                <a:noFill/>
              </a:ln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</p:txBody>
      </p:sp>
      <p:grpSp>
        <p:nvGrpSpPr>
          <p:cNvPr id="14345" name="Группа 16"/>
          <p:cNvGrpSpPr/>
          <p:nvPr/>
        </p:nvGrpSpPr>
        <p:grpSpPr bwMode="auto">
          <a:xfrm>
            <a:off x="6246971" y="4493427"/>
            <a:ext cx="3733380" cy="963536"/>
            <a:chOff x="7380690" y="3388774"/>
            <a:chExt cx="2756576" cy="964647"/>
          </a:xfrm>
        </p:grpSpPr>
        <p:sp>
          <p:nvSpPr>
            <p:cNvPr id="14360" name="Овал 25"/>
            <p:cNvSpPr/>
            <p:nvPr/>
          </p:nvSpPr>
          <p:spPr bwMode="auto">
            <a:xfrm>
              <a:off x="7380690" y="3388774"/>
              <a:ext cx="1368679" cy="964647"/>
            </a:xfrm>
            <a:prstGeom prst="ellipse">
              <a:avLst/>
            </a:prstGeom>
            <a:noFill/>
            <a:ln w="25400">
              <a:solidFill>
                <a:srgbClr val="385D8A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ts val="0"/>
                </a:spcBef>
                <a:buFont typeface="Arial"/>
                <a:buChar char="•"/>
                <a:defRPr sz="3600">
                  <a:solidFill>
                    <a:schemeClr val="tx1"/>
                  </a:solidFill>
                  <a:latin typeface="Calibri"/>
                </a:defRPr>
              </a:lvl1pPr>
              <a:lvl2pPr marL="742950" indent="-285750">
                <a:spcBef>
                  <a:spcPts val="0"/>
                </a:spcBef>
                <a:buFont typeface="Arial"/>
                <a:buChar char="–"/>
                <a:defRPr sz="3100">
                  <a:solidFill>
                    <a:schemeClr val="tx1"/>
                  </a:solidFill>
                  <a:latin typeface="Calibri"/>
                </a:defRPr>
              </a:lvl2pPr>
              <a:lvl3pPr marL="1143000" indent="-228600">
                <a:spcBef>
                  <a:spcPts val="0"/>
                </a:spcBef>
                <a:buFont typeface="Arial"/>
                <a:buChar char="•"/>
                <a:defRPr sz="2700">
                  <a:solidFill>
                    <a:schemeClr val="tx1"/>
                  </a:solidFill>
                  <a:latin typeface="Calibri"/>
                </a:defRPr>
              </a:lvl3pPr>
              <a:lvl4pPr marL="1600200" indent="-228600">
                <a:spcBef>
                  <a:spcPts val="0"/>
                </a:spcBef>
                <a:buFont typeface="Arial"/>
                <a:buChar char="–"/>
                <a:defRPr sz="2200">
                  <a:solidFill>
                    <a:schemeClr val="tx1"/>
                  </a:solidFill>
                  <a:latin typeface="Calibri"/>
                </a:defRPr>
              </a:lvl4pPr>
              <a:lvl5pPr marL="2057400" indent="-228600">
                <a:spcBef>
                  <a:spcPts val="0"/>
                </a:spcBef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5pPr>
              <a:lvl6pPr marL="25146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6pPr>
              <a:lvl7pPr marL="29718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7pPr>
              <a:lvl8pPr marL="34290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8pPr>
              <a:lvl9pPr marL="38862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9pPr>
            </a:lstStyle>
            <a:p>
              <a:pPr marL="0" marR="0" lvl="0" indent="0" algn="ctr" defTabSz="10175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rPr>
                <a:t>741,6</a:t>
              </a: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highlight>
                    <a:srgbClr val="FFFFFF"/>
                  </a:highlight>
                  <a:latin typeface="Times New Roman"/>
                  <a:ea typeface="Calibri"/>
                  <a:cs typeface="Times New Roman"/>
                </a:rPr>
                <a:t>  </a:t>
              </a: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highlight>
                    <a:srgbClr val="FFFF00"/>
                  </a:highlight>
                  <a:latin typeface="Times New Roman"/>
                  <a:ea typeface="Calibri"/>
                  <a:cs typeface="Times New Roman"/>
                </a:rPr>
                <a:t>   </a:t>
              </a: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rPr>
                <a:t>                 млн рублей</a:t>
              </a:r>
              <a:endParaRPr/>
            </a:p>
          </p:txBody>
        </p:sp>
        <p:sp>
          <p:nvSpPr>
            <p:cNvPr id="14361" name="Овал 26"/>
            <p:cNvSpPr/>
            <p:nvPr/>
          </p:nvSpPr>
          <p:spPr bwMode="auto">
            <a:xfrm>
              <a:off x="8849863" y="3388774"/>
              <a:ext cx="1287403" cy="964647"/>
            </a:xfrm>
            <a:prstGeom prst="ellipse">
              <a:avLst/>
            </a:prstGeom>
            <a:noFill/>
            <a:ln w="25400">
              <a:solidFill>
                <a:srgbClr val="385D8A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ts val="0"/>
                </a:spcBef>
                <a:buFont typeface="Arial"/>
                <a:buChar char="•"/>
                <a:defRPr sz="3600">
                  <a:solidFill>
                    <a:schemeClr val="tx1"/>
                  </a:solidFill>
                  <a:latin typeface="Calibri"/>
                </a:defRPr>
              </a:lvl1pPr>
              <a:lvl2pPr marL="742950" indent="-285750">
                <a:spcBef>
                  <a:spcPts val="0"/>
                </a:spcBef>
                <a:buFont typeface="Arial"/>
                <a:buChar char="–"/>
                <a:defRPr sz="3100">
                  <a:solidFill>
                    <a:schemeClr val="tx1"/>
                  </a:solidFill>
                  <a:latin typeface="Calibri"/>
                </a:defRPr>
              </a:lvl2pPr>
              <a:lvl3pPr marL="1143000" indent="-228600">
                <a:spcBef>
                  <a:spcPts val="0"/>
                </a:spcBef>
                <a:buFont typeface="Arial"/>
                <a:buChar char="•"/>
                <a:defRPr sz="2700">
                  <a:solidFill>
                    <a:schemeClr val="tx1"/>
                  </a:solidFill>
                  <a:latin typeface="Calibri"/>
                </a:defRPr>
              </a:lvl3pPr>
              <a:lvl4pPr marL="1600200" indent="-228600">
                <a:spcBef>
                  <a:spcPts val="0"/>
                </a:spcBef>
                <a:buFont typeface="Arial"/>
                <a:buChar char="–"/>
                <a:defRPr sz="2200">
                  <a:solidFill>
                    <a:schemeClr val="tx1"/>
                  </a:solidFill>
                  <a:latin typeface="Calibri"/>
                </a:defRPr>
              </a:lvl4pPr>
              <a:lvl5pPr marL="2057400" indent="-228600">
                <a:spcBef>
                  <a:spcPts val="0"/>
                </a:spcBef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5pPr>
              <a:lvl6pPr marL="25146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6pPr>
              <a:lvl7pPr marL="29718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7pPr>
              <a:lvl8pPr marL="34290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8pPr>
              <a:lvl9pPr marL="38862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9pPr>
            </a:lstStyle>
            <a:p>
              <a:pPr marL="0" marR="0" lvl="0" indent="0" algn="ctr" defTabSz="10175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rPr>
                <a:t>739,9</a:t>
              </a:r>
              <a:endParaRPr/>
            </a:p>
            <a:p>
              <a:pPr marL="0" marR="0" lvl="0" indent="0" algn="ctr" defTabSz="10175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rPr>
                <a:t>млн рублей</a:t>
              </a:r>
              <a:endParaRPr/>
            </a:p>
          </p:txBody>
        </p:sp>
      </p:grpSp>
      <p:sp>
        <p:nvSpPr>
          <p:cNvPr id="14346" name="Rectangle 5"/>
          <p:cNvSpPr>
            <a:spLocks noChangeArrowheads="1"/>
          </p:cNvSpPr>
          <p:nvPr/>
        </p:nvSpPr>
        <p:spPr bwMode="auto">
          <a:xfrm>
            <a:off x="5613927" y="3835284"/>
            <a:ext cx="4809387" cy="5029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01828" tIns="50914" rIns="101828" bIns="50914" anchor="ctr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600">
                <a:solidFill>
                  <a:schemeClr val="tx1"/>
                </a:solidFill>
                <a:latin typeface="Calibri"/>
              </a:defRPr>
            </a:lvl1pPr>
            <a:lvl2pPr marL="711200" indent="-254000">
              <a:spcBef>
                <a:spcPts val="0"/>
              </a:spcBef>
              <a:buFont typeface="Arial"/>
              <a:buChar char="–"/>
              <a:defRPr sz="3100">
                <a:solidFill>
                  <a:schemeClr val="tx1"/>
                </a:solidFill>
                <a:latin typeface="Calibri"/>
              </a:defRPr>
            </a:lvl2pPr>
            <a:lvl3pPr marL="1271587" indent="-254000">
              <a:spcBef>
                <a:spcPts val="0"/>
              </a:spcBef>
              <a:buFont typeface="Arial"/>
              <a:buChar char="•"/>
              <a:defRPr sz="2700">
                <a:solidFill>
                  <a:schemeClr val="tx1"/>
                </a:solidFill>
                <a:latin typeface="Calibri"/>
              </a:defRPr>
            </a:lvl3pPr>
            <a:lvl4pPr marL="1423988" indent="-254000">
              <a:spcBef>
                <a:spcPts val="0"/>
              </a:spcBef>
              <a:buFont typeface="Arial"/>
              <a:buChar char="–"/>
              <a:defRPr sz="2200">
                <a:solidFill>
                  <a:schemeClr val="tx1"/>
                </a:solidFill>
                <a:latin typeface="Calibri"/>
              </a:defRPr>
            </a:lvl4pPr>
            <a:lvl5pPr marL="1730375" indent="-254000">
              <a:spcBef>
                <a:spcPts val="0"/>
              </a:spcBef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5pPr>
            <a:lvl6pPr marL="21875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6pPr>
            <a:lvl7pPr marL="26447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7pPr>
            <a:lvl8pPr marL="31019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8pPr>
            <a:lvl9pPr marL="35591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9pPr>
          </a:lstStyle>
          <a:p>
            <a:pPr marL="0" marR="0" lvl="0" indent="0" algn="ctr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300" b="1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Уровень дебиторской задолженности                                                    за жилищно-коммунальные услуги</a:t>
            </a:r>
            <a:endParaRPr/>
          </a:p>
        </p:txBody>
      </p:sp>
      <p:sp>
        <p:nvSpPr>
          <p:cNvPr id="14" name="Выноска со стрелкой вверх 13"/>
          <p:cNvSpPr/>
          <p:nvPr/>
        </p:nvSpPr>
        <p:spPr bwMode="auto">
          <a:xfrm>
            <a:off x="6112048" y="6237092"/>
            <a:ext cx="4011613" cy="1053451"/>
          </a:xfrm>
          <a:prstGeom prst="upArrowCallout">
            <a:avLst>
              <a:gd name="adj1" fmla="val 133679"/>
              <a:gd name="adj2" fmla="val 156687"/>
              <a:gd name="adj3" fmla="val 25000"/>
              <a:gd name="adj4" fmla="val 70708"/>
            </a:avLst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828" tIns="50914" rIns="101828" bIns="50914">
            <a:spAutoFit/>
          </a:bodyPr>
          <a:lstStyle/>
          <a:p>
            <a:pPr marL="0" marR="0" lvl="0" indent="0" algn="just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В структуре задолженности за жилищно-коммунальные услуги наибольшую долю занимает задолженность населения.</a:t>
            </a:r>
            <a:endParaRPr/>
          </a:p>
        </p:txBody>
      </p:sp>
      <p:sp>
        <p:nvSpPr>
          <p:cNvPr id="15" name="Блок-схема: альтернативный процесс 14"/>
          <p:cNvSpPr/>
          <p:nvPr/>
        </p:nvSpPr>
        <p:spPr bwMode="auto">
          <a:xfrm>
            <a:off x="238106" y="5812477"/>
            <a:ext cx="4827084" cy="1305577"/>
          </a:xfrm>
          <a:prstGeom prst="flowChartAlternateProcess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01828" tIns="50914" rIns="101828" bIns="50914">
            <a:spAutoFit/>
          </a:bodyPr>
          <a:lstStyle/>
          <a:p>
            <a:pPr marL="0" marR="0" lvl="0" indent="0" algn="just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В целях сокращения дебиторской задолженности за жилищно-коммунальные услуги ведется активная работа, направленная на применение методов оперативно-технического воздействия, информационно-разъяснительной работы и претензионно-исковой работы.</a:t>
            </a:r>
            <a:endParaRPr/>
          </a:p>
        </p:txBody>
      </p:sp>
      <p:sp>
        <p:nvSpPr>
          <p:cNvPr id="19" name="TextBox 18"/>
          <p:cNvSpPr txBox="1"/>
          <p:nvPr/>
        </p:nvSpPr>
        <p:spPr bwMode="auto">
          <a:xfrm>
            <a:off x="6313461" y="5539590"/>
            <a:ext cx="1801638" cy="274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Январь-март 2026 года</a:t>
            </a:r>
            <a:endParaRPr/>
          </a:p>
        </p:txBody>
      </p:sp>
      <p:sp>
        <p:nvSpPr>
          <p:cNvPr id="20" name="TextBox 19"/>
          <p:cNvSpPr txBox="1"/>
          <p:nvPr/>
        </p:nvSpPr>
        <p:spPr bwMode="auto">
          <a:xfrm>
            <a:off x="8378375" y="5563854"/>
            <a:ext cx="1674611" cy="27467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Январь-март 2025 года</a:t>
            </a:r>
            <a:endParaRPr/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253071" y="3986748"/>
            <a:ext cx="4827084" cy="1202345"/>
          </a:xfrm>
          <a:prstGeom prst="roundRect">
            <a:avLst>
              <a:gd name="adj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По итогам за январь-март 2026 года общая сумма дебиторской задолженности за жилищно-коммунальные услуги всех потребителей составляет</a:t>
            </a: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Arial"/>
                <a:cs typeface="Times New Roman"/>
              </a:rPr>
              <a:t> 741,6 млн рублей.</a:t>
            </a:r>
            <a:endParaRPr/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9214963" y="5958899"/>
            <a:ext cx="870551" cy="323533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1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59,7%</a:t>
            </a:r>
            <a:endParaRPr/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6112048" y="5958899"/>
            <a:ext cx="870551" cy="323533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1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Arial"/>
                <a:cs typeface="Times New Roman"/>
              </a:rPr>
              <a:t>87,4%</a:t>
            </a:r>
            <a:endParaRPr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632535" y="32892"/>
            <a:ext cx="7900328" cy="4105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01828" tIns="50914" rIns="101828" bIns="50914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/>
              </a:defRPr>
            </a:lvl1pPr>
            <a:lvl2pPr defTabSz="912813">
              <a:defRPr>
                <a:solidFill>
                  <a:schemeClr val="tx1"/>
                </a:solidFill>
                <a:latin typeface="Arial"/>
              </a:defRPr>
            </a:lvl2pPr>
            <a:lvl3pPr defTabSz="912813">
              <a:defRPr>
                <a:solidFill>
                  <a:schemeClr val="tx1"/>
                </a:solidFill>
                <a:latin typeface="Arial"/>
              </a:defRPr>
            </a:lvl3pPr>
            <a:lvl4pPr defTabSz="912813">
              <a:defRPr>
                <a:solidFill>
                  <a:schemeClr val="tx1"/>
                </a:solidFill>
                <a:latin typeface="Arial"/>
              </a:defRPr>
            </a:lvl4pPr>
            <a:lvl5pPr defTabSz="912813">
              <a:defRPr>
                <a:solidFill>
                  <a:schemeClr val="tx1"/>
                </a:solidFill>
                <a:latin typeface="Arial"/>
              </a:defRPr>
            </a:lvl5pPr>
            <a:lvl6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6pPr>
            <a:lvl7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7pPr>
            <a:lvl8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8pPr>
            <a:lvl9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9pPr>
          </a:lstStyle>
          <a:p>
            <a:pPr marL="0" marR="0" lvl="0" indent="0" algn="ctr" defTabSz="9128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000" b="1" i="0" u="none" strike="noStrike" cap="all" spc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B0F0"/>
                </a:solidFill>
                <a:latin typeface="Georgia"/>
                <a:ea typeface="+mn-ea"/>
                <a:cs typeface="Arial"/>
              </a:rPr>
              <a:t>Жилищно-коммунальное хозяйство</a:t>
            </a:r>
            <a:endParaRPr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74662" y="699649"/>
            <a:ext cx="316033" cy="316033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88515" y="1105675"/>
            <a:ext cx="316033" cy="316033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02894" y="2104147"/>
            <a:ext cx="316033" cy="308858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95430" y="1709430"/>
            <a:ext cx="316033" cy="316033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295430" y="3042420"/>
            <a:ext cx="316033" cy="308858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16502" y="3453294"/>
            <a:ext cx="316033" cy="308858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04697" y="1306621"/>
            <a:ext cx="316033" cy="308858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4879973" y="4629557"/>
            <a:ext cx="1840580" cy="14379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 bwMode="auto">
          <a:xfrm>
            <a:off x="5604149" y="3730916"/>
            <a:ext cx="4855603" cy="3013921"/>
            <a:chOff x="0" y="0"/>
            <a:chExt cx="4855603" cy="3013921"/>
          </a:xfrm>
        </p:grpSpPr>
        <p:sp>
          <p:nvSpPr>
            <p:cNvPr id="101" name="Прямоугольник 100"/>
            <p:cNvSpPr/>
            <p:nvPr/>
          </p:nvSpPr>
          <p:spPr bwMode="auto">
            <a:xfrm>
              <a:off x="2856676" y="648068"/>
              <a:ext cx="556578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  <a:cs typeface="DIN Pro Bold"/>
                </a:rPr>
                <a:t>186</a:t>
              </a:r>
              <a:endParaRPr lang="ru-RU" sz="1600"/>
            </a:p>
          </p:txBody>
        </p:sp>
        <p:sp>
          <p:nvSpPr>
            <p:cNvPr id="102" name="Прямоугольник 101"/>
            <p:cNvSpPr/>
            <p:nvPr/>
          </p:nvSpPr>
          <p:spPr bwMode="auto">
            <a:xfrm>
              <a:off x="1566011" y="648068"/>
              <a:ext cx="525233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</a:rPr>
                <a:t>41</a:t>
              </a:r>
              <a:endParaRPr lang="ru-RU" sz="1600"/>
            </a:p>
          </p:txBody>
        </p:sp>
        <p:sp>
          <p:nvSpPr>
            <p:cNvPr id="103" name="Прямоугольник 102"/>
            <p:cNvSpPr/>
            <p:nvPr/>
          </p:nvSpPr>
          <p:spPr bwMode="auto">
            <a:xfrm>
              <a:off x="1228095" y="1756721"/>
              <a:ext cx="538389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</a:rPr>
                <a:t>55</a:t>
              </a:r>
              <a:endParaRPr lang="ru-RU" sz="1600"/>
            </a:p>
          </p:txBody>
        </p:sp>
        <p:sp>
          <p:nvSpPr>
            <p:cNvPr id="104" name="Прямоугольник 103"/>
            <p:cNvSpPr/>
            <p:nvPr/>
          </p:nvSpPr>
          <p:spPr bwMode="auto">
            <a:xfrm>
              <a:off x="2015030" y="2360585"/>
              <a:ext cx="619539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  <a:cs typeface="DIN Pro Bold"/>
                </a:rPr>
                <a:t>22</a:t>
              </a:r>
              <a:endParaRPr lang="ru-RU" sz="1600"/>
            </a:p>
          </p:txBody>
        </p:sp>
        <p:sp>
          <p:nvSpPr>
            <p:cNvPr id="105" name="Прямоугольник 104"/>
            <p:cNvSpPr/>
            <p:nvPr/>
          </p:nvSpPr>
          <p:spPr bwMode="auto">
            <a:xfrm>
              <a:off x="3134246" y="1710995"/>
              <a:ext cx="920256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  <a:cs typeface="DIN Pro Bold"/>
                </a:rPr>
                <a:t>143</a:t>
              </a:r>
              <a:endParaRPr lang="ru-RU" sz="1600"/>
            </a:p>
          </p:txBody>
        </p:sp>
        <p:grpSp>
          <p:nvGrpSpPr>
            <p:cNvPr id="8" name="Группа 7"/>
            <p:cNvGrpSpPr/>
            <p:nvPr/>
          </p:nvGrpSpPr>
          <p:grpSpPr bwMode="auto">
            <a:xfrm>
              <a:off x="0" y="0"/>
              <a:ext cx="4855603" cy="3013921"/>
              <a:chOff x="0" y="0"/>
              <a:chExt cx="4855603" cy="3013921"/>
            </a:xfrm>
          </p:grpSpPr>
          <p:sp>
            <p:nvSpPr>
              <p:cNvPr id="88" name="Прямоугольник 87"/>
              <p:cNvSpPr/>
              <p:nvPr/>
            </p:nvSpPr>
            <p:spPr bwMode="auto">
              <a:xfrm>
                <a:off x="3223782" y="0"/>
                <a:ext cx="1064790" cy="553998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Магазины и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торговые центры</a:t>
                </a:r>
                <a:endParaRPr/>
              </a:p>
            </p:txBody>
          </p:sp>
          <p:sp>
            <p:nvSpPr>
              <p:cNvPr id="89" name="Прямоугольник 88"/>
              <p:cNvSpPr/>
              <p:nvPr/>
            </p:nvSpPr>
            <p:spPr bwMode="auto">
              <a:xfrm>
                <a:off x="637593" y="2678"/>
                <a:ext cx="1226618" cy="553998"/>
              </a:xfrm>
              <a:prstGeom prst="rect">
                <a:avLst/>
              </a:prstGeom>
              <a:grpFill/>
            </p:spPr>
            <p:txBody>
              <a:bodyPr wrap="non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Предприятия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мелкорозничной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торговли</a:t>
                </a:r>
                <a:endParaRPr/>
              </a:p>
            </p:txBody>
          </p:sp>
          <p:grpSp>
            <p:nvGrpSpPr>
              <p:cNvPr id="90" name="Группа 89"/>
              <p:cNvGrpSpPr/>
              <p:nvPr/>
            </p:nvGrpSpPr>
            <p:grpSpPr bwMode="auto">
              <a:xfrm>
                <a:off x="1146615" y="449616"/>
                <a:ext cx="2524156" cy="2464742"/>
                <a:chOff x="0" y="0"/>
                <a:chExt cx="2524156" cy="2464742"/>
              </a:xfrm>
            </p:grpSpPr>
            <p:grpSp>
              <p:nvGrpSpPr>
                <p:cNvPr id="91" name="Группа 90"/>
                <p:cNvGrpSpPr/>
                <p:nvPr/>
              </p:nvGrpSpPr>
              <p:grpSpPr bwMode="auto">
                <a:xfrm>
                  <a:off x="294608" y="86155"/>
                  <a:ext cx="1969147" cy="1855255"/>
                  <a:chOff x="0" y="0"/>
                  <a:chExt cx="1969147" cy="1855255"/>
                </a:xfrm>
              </p:grpSpPr>
              <p:sp>
                <p:nvSpPr>
                  <p:cNvPr id="97" name="Правильный пятиугольник 96"/>
                  <p:cNvSpPr/>
                  <p:nvPr/>
                </p:nvSpPr>
                <p:spPr bwMode="auto">
                  <a:xfrm>
                    <a:off x="0" y="0"/>
                    <a:ext cx="1969148" cy="1855256"/>
                  </a:xfrm>
                  <a:prstGeom prst="pentagon">
                    <a:avLst>
                      <a:gd name="hf" fmla="val 105146"/>
                      <a:gd name="vf" fmla="val 110557"/>
                    </a:avLst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noFill/>
                  </a:ln>
                  <a:effectLst>
                    <a:softEdge rad="63500"/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/>
                    </a:pPr>
                    <a:endParaRPr lang="ru-RU"/>
                  </a:p>
                </p:txBody>
              </p:sp>
              <p:grpSp>
                <p:nvGrpSpPr>
                  <p:cNvPr id="98" name="Группа 97"/>
                  <p:cNvGrpSpPr/>
                  <p:nvPr/>
                </p:nvGrpSpPr>
                <p:grpSpPr bwMode="auto">
                  <a:xfrm>
                    <a:off x="511435" y="537696"/>
                    <a:ext cx="975902" cy="938400"/>
                    <a:chOff x="0" y="0"/>
                    <a:chExt cx="975902" cy="938400"/>
                  </a:xfrm>
                </p:grpSpPr>
                <p:sp>
                  <p:nvSpPr>
                    <p:cNvPr id="99" name="Правильный пятиугольник 98"/>
                    <p:cNvSpPr/>
                    <p:nvPr/>
                  </p:nvSpPr>
                  <p:spPr bwMode="auto">
                    <a:xfrm>
                      <a:off x="0" y="0"/>
                      <a:ext cx="975903" cy="928876"/>
                    </a:xfrm>
                    <a:prstGeom prst="pentagon">
                      <a:avLst>
                        <a:gd name="hf" fmla="val 105146"/>
                        <a:gd name="vf" fmla="val 110557"/>
                      </a:avLst>
                    </a:prstGeom>
                    <a:noFill/>
                    <a:ln w="28575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>
                        <a:defRPr/>
                      </a:pPr>
                      <a:endParaRPr lang="ru-RU"/>
                    </a:p>
                  </p:txBody>
                </p:sp>
                <p:pic>
                  <p:nvPicPr>
                    <p:cNvPr id="100" name="Рисунок 99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/>
                  </p:blipFill>
                  <p:spPr bwMode="auto">
                    <a:xfrm>
                      <a:off x="52839" y="87331"/>
                      <a:ext cx="851169" cy="851069"/>
                    </a:xfrm>
                    <a:prstGeom prst="rect">
                      <a:avLst/>
                    </a:prstGeom>
                  </p:spPr>
                </p:pic>
              </p:grpSp>
            </p:grpSp>
            <p:sp>
              <p:nvSpPr>
                <p:cNvPr id="92" name="Правильный пятиугольник 91"/>
                <p:cNvSpPr/>
                <p:nvPr/>
              </p:nvSpPr>
              <p:spPr bwMode="auto">
                <a:xfrm rot="14949586">
                  <a:off x="1681203" y="1020421"/>
                  <a:ext cx="849768" cy="836138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3" name="Правильный пятиугольник 92"/>
                <p:cNvSpPr/>
                <p:nvPr/>
              </p:nvSpPr>
              <p:spPr bwMode="auto">
                <a:xfrm rot="14949586">
                  <a:off x="184188" y="-34631"/>
                  <a:ext cx="913393" cy="982656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4" name="Правильный пятиугольник 93"/>
                <p:cNvSpPr/>
                <p:nvPr/>
              </p:nvSpPr>
              <p:spPr bwMode="auto">
                <a:xfrm rot="15207861">
                  <a:off x="1401523" y="26191"/>
                  <a:ext cx="857318" cy="907964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5" name="Правильный пятиугольник 94"/>
                <p:cNvSpPr/>
                <p:nvPr/>
              </p:nvSpPr>
              <p:spPr bwMode="auto">
                <a:xfrm rot="15146172">
                  <a:off x="819103" y="1621788"/>
                  <a:ext cx="849768" cy="836138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6" name="Правильный пятиугольник 95"/>
                <p:cNvSpPr/>
                <p:nvPr/>
              </p:nvSpPr>
              <p:spPr bwMode="auto">
                <a:xfrm rot="15060464">
                  <a:off x="-6814" y="1024351"/>
                  <a:ext cx="849768" cy="836138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sp>
            <p:nvSpPr>
              <p:cNvPr id="106" name="Прямоугольник 105"/>
              <p:cNvSpPr/>
              <p:nvPr/>
            </p:nvSpPr>
            <p:spPr bwMode="auto">
              <a:xfrm>
                <a:off x="52227" y="1104922"/>
                <a:ext cx="1394462" cy="707886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Предприятия общепита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общедоступной сети</a:t>
                </a:r>
                <a:endParaRPr/>
              </a:p>
            </p:txBody>
          </p:sp>
          <p:sp>
            <p:nvSpPr>
              <p:cNvPr id="107" name="Прямоугольник 106"/>
              <p:cNvSpPr/>
              <p:nvPr/>
            </p:nvSpPr>
            <p:spPr bwMode="auto">
              <a:xfrm>
                <a:off x="0" y="2290064"/>
                <a:ext cx="2225417" cy="677108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Предприятия общепита </a:t>
                </a:r>
                <a:endParaRPr/>
              </a:p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закрытой сети </a:t>
                </a:r>
                <a:endParaRPr/>
              </a:p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(школьные столовые, </a:t>
                </a:r>
                <a:endParaRPr/>
              </a:p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столовые при учреждениях)</a:t>
                </a:r>
                <a:endParaRPr/>
              </a:p>
            </p:txBody>
          </p:sp>
          <p:sp>
            <p:nvSpPr>
              <p:cNvPr id="108" name="Прямоугольник 107"/>
              <p:cNvSpPr/>
              <p:nvPr/>
            </p:nvSpPr>
            <p:spPr bwMode="auto">
              <a:xfrm>
                <a:off x="3577756" y="1448312"/>
                <a:ext cx="1277847" cy="553998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Предприятия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бытового обслуживания</a:t>
                </a:r>
                <a:endParaRPr/>
              </a:p>
            </p:txBody>
          </p:sp>
          <p:grpSp>
            <p:nvGrpSpPr>
              <p:cNvPr id="6" name="Группа 5"/>
              <p:cNvGrpSpPr/>
              <p:nvPr/>
            </p:nvGrpSpPr>
            <p:grpSpPr bwMode="auto">
              <a:xfrm>
                <a:off x="3315801" y="1943274"/>
                <a:ext cx="912886" cy="397906"/>
                <a:chOff x="0" y="0"/>
                <a:chExt cx="912886" cy="397906"/>
              </a:xfrm>
            </p:grpSpPr>
            <p:cxnSp>
              <p:nvCxnSpPr>
                <p:cNvPr id="110" name="Прямая соединительная линия 109"/>
                <p:cNvCxnSpPr>
                  <a:cxnSpLocks/>
                </p:cNvCxnSpPr>
                <p:nvPr/>
              </p:nvCxnSpPr>
              <p:spPr bwMode="auto">
                <a:xfrm flipH="1" flipV="1">
                  <a:off x="0" y="396824"/>
                  <a:ext cx="852078" cy="1082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Прямая соединительная линия 113"/>
                <p:cNvCxnSpPr>
                  <a:cxnSpLocks/>
                </p:cNvCxnSpPr>
                <p:nvPr/>
              </p:nvCxnSpPr>
              <p:spPr bwMode="auto">
                <a:xfrm>
                  <a:off x="854419" y="82245"/>
                  <a:ext cx="2772" cy="293375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6" name="Овал 115"/>
                <p:cNvSpPr/>
                <p:nvPr/>
              </p:nvSpPr>
              <p:spPr bwMode="auto">
                <a:xfrm>
                  <a:off x="795949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7" name="Группа 6"/>
              <p:cNvGrpSpPr/>
              <p:nvPr/>
            </p:nvGrpSpPr>
            <p:grpSpPr bwMode="auto">
              <a:xfrm>
                <a:off x="3262107" y="488218"/>
                <a:ext cx="909022" cy="118071"/>
                <a:chOff x="0" y="0"/>
                <a:chExt cx="909022" cy="118071"/>
              </a:xfrm>
            </p:grpSpPr>
            <p:cxnSp>
              <p:nvCxnSpPr>
                <p:cNvPr id="113" name="Прямая соединительная линия 112"/>
                <p:cNvCxnSpPr>
                  <a:cxnSpLocks/>
                </p:cNvCxnSpPr>
                <p:nvPr/>
              </p:nvCxnSpPr>
              <p:spPr bwMode="auto">
                <a:xfrm flipH="1" flipV="1">
                  <a:off x="0" y="56907"/>
                  <a:ext cx="788077" cy="1082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Овал 116"/>
                <p:cNvSpPr/>
                <p:nvPr/>
              </p:nvSpPr>
              <p:spPr bwMode="auto">
                <a:xfrm>
                  <a:off x="792085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4" name="Группа 3"/>
              <p:cNvGrpSpPr/>
              <p:nvPr/>
            </p:nvGrpSpPr>
            <p:grpSpPr bwMode="auto">
              <a:xfrm>
                <a:off x="1015410" y="2895850"/>
                <a:ext cx="1400549" cy="118071"/>
                <a:chOff x="0" y="0"/>
                <a:chExt cx="1400549" cy="118071"/>
              </a:xfrm>
            </p:grpSpPr>
            <p:cxnSp>
              <p:nvCxnSpPr>
                <p:cNvPr id="109" name="Прямая соединительная линия 108"/>
                <p:cNvCxnSpPr>
                  <a:cxnSpLocks/>
                </p:cNvCxnSpPr>
                <p:nvPr/>
              </p:nvCxnSpPr>
              <p:spPr bwMode="auto">
                <a:xfrm flipH="1" flipV="1">
                  <a:off x="44038" y="45947"/>
                  <a:ext cx="1356511" cy="895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8" name="Овал 117"/>
                <p:cNvSpPr/>
                <p:nvPr/>
              </p:nvSpPr>
              <p:spPr bwMode="auto">
                <a:xfrm>
                  <a:off x="0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5" name="Группа 4"/>
              <p:cNvGrpSpPr/>
              <p:nvPr/>
            </p:nvGrpSpPr>
            <p:grpSpPr bwMode="auto">
              <a:xfrm>
                <a:off x="628291" y="1752994"/>
                <a:ext cx="973811" cy="587104"/>
                <a:chOff x="0" y="0"/>
                <a:chExt cx="973811" cy="587104"/>
              </a:xfrm>
            </p:grpSpPr>
            <p:cxnSp>
              <p:nvCxnSpPr>
                <p:cNvPr id="112" name="Прямая соединительная линия 111"/>
                <p:cNvCxnSpPr>
                  <a:cxnSpLocks/>
                </p:cNvCxnSpPr>
                <p:nvPr/>
              </p:nvCxnSpPr>
              <p:spPr bwMode="auto">
                <a:xfrm flipH="1" flipV="1">
                  <a:off x="62254" y="586033"/>
                  <a:ext cx="911557" cy="1071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Прямая соединительная линия 114"/>
                <p:cNvCxnSpPr>
                  <a:cxnSpLocks/>
                </p:cNvCxnSpPr>
                <p:nvPr/>
              </p:nvCxnSpPr>
              <p:spPr bwMode="auto">
                <a:xfrm>
                  <a:off x="58811" y="144756"/>
                  <a:ext cx="2083" cy="429530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Овал 118"/>
                <p:cNvSpPr/>
                <p:nvPr/>
              </p:nvSpPr>
              <p:spPr bwMode="auto">
                <a:xfrm>
                  <a:off x="0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2" name="Группа 1"/>
              <p:cNvGrpSpPr/>
              <p:nvPr/>
            </p:nvGrpSpPr>
            <p:grpSpPr bwMode="auto">
              <a:xfrm>
                <a:off x="737539" y="478307"/>
                <a:ext cx="828470" cy="118071"/>
                <a:chOff x="0" y="0"/>
                <a:chExt cx="828470" cy="118071"/>
              </a:xfrm>
            </p:grpSpPr>
            <p:cxnSp>
              <p:nvCxnSpPr>
                <p:cNvPr id="111" name="Прямая соединительная линия 110"/>
                <p:cNvCxnSpPr>
                  <a:cxnSpLocks/>
                </p:cNvCxnSpPr>
                <p:nvPr/>
              </p:nvCxnSpPr>
              <p:spPr bwMode="auto">
                <a:xfrm flipH="1" flipV="1">
                  <a:off x="89835" y="59033"/>
                  <a:ext cx="738635" cy="2427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" name="Овал 119"/>
                <p:cNvSpPr/>
                <p:nvPr/>
              </p:nvSpPr>
              <p:spPr bwMode="auto">
                <a:xfrm>
                  <a:off x="0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47" name="Группа 46"/>
          <p:cNvGrpSpPr/>
          <p:nvPr/>
        </p:nvGrpSpPr>
        <p:grpSpPr bwMode="auto">
          <a:xfrm>
            <a:off x="229122" y="1596101"/>
            <a:ext cx="2017109" cy="2238055"/>
            <a:chOff x="0" y="0"/>
            <a:chExt cx="2017109" cy="2238055"/>
          </a:xfrm>
        </p:grpSpPr>
        <p:sp>
          <p:nvSpPr>
            <p:cNvPr id="68" name="Скругленный прямоугольник 67"/>
            <p:cNvSpPr/>
            <p:nvPr/>
          </p:nvSpPr>
          <p:spPr bwMode="auto">
            <a:xfrm>
              <a:off x="295191" y="0"/>
              <a:ext cx="1656184" cy="792087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400">
                  <a:solidFill>
                    <a:schemeClr val="accent6">
                      <a:lumMod val="75000"/>
                    </a:schemeClr>
                  </a:solidFill>
                  <a:latin typeface="Times New Roman"/>
                  <a:cs typeface="Times New Roman"/>
                </a:rPr>
                <a:t>Оборот розничной торговли</a:t>
              </a:r>
              <a:endParaRPr/>
            </a:p>
          </p:txBody>
        </p:sp>
        <p:cxnSp>
          <p:nvCxnSpPr>
            <p:cNvPr id="69" name="Прямая соединительная линия 68"/>
            <p:cNvCxnSpPr>
              <a:cxnSpLocks/>
            </p:cNvCxnSpPr>
            <p:nvPr/>
          </p:nvCxnSpPr>
          <p:spPr bwMode="auto">
            <a:xfrm>
              <a:off x="0" y="360038"/>
              <a:ext cx="2748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>
              <a:cxnSpLocks/>
            </p:cNvCxnSpPr>
            <p:nvPr/>
          </p:nvCxnSpPr>
          <p:spPr bwMode="auto">
            <a:xfrm>
              <a:off x="7159" y="360038"/>
              <a:ext cx="0" cy="16561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>
              <a:cxnSpLocks/>
            </p:cNvCxnSpPr>
            <p:nvPr/>
          </p:nvCxnSpPr>
          <p:spPr bwMode="auto">
            <a:xfrm>
              <a:off x="4262" y="2016222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>
              <a:cxnSpLocks/>
            </p:cNvCxnSpPr>
            <p:nvPr/>
          </p:nvCxnSpPr>
          <p:spPr bwMode="auto">
            <a:xfrm>
              <a:off x="924" y="1296144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Овал 72"/>
            <p:cNvSpPr/>
            <p:nvPr/>
          </p:nvSpPr>
          <p:spPr bwMode="auto">
            <a:xfrm>
              <a:off x="744221" y="1091166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3 840,3</a:t>
              </a:r>
              <a:endParaRPr/>
            </a:p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  <p:sp>
          <p:nvSpPr>
            <p:cNvPr id="74" name="Прямоугольник 73"/>
            <p:cNvSpPr/>
            <p:nvPr/>
          </p:nvSpPr>
          <p:spPr bwMode="auto">
            <a:xfrm>
              <a:off x="50770" y="903411"/>
              <a:ext cx="845743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январь-март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2026 года</a:t>
              </a:r>
              <a:endParaRPr lang="ru-RU" sz="1000"/>
            </a:p>
          </p:txBody>
        </p:sp>
        <p:sp>
          <p:nvSpPr>
            <p:cNvPr id="75" name="Прямоугольник 74"/>
            <p:cNvSpPr/>
            <p:nvPr/>
          </p:nvSpPr>
          <p:spPr bwMode="auto">
            <a:xfrm>
              <a:off x="45134" y="1616112"/>
              <a:ext cx="845743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январь-март 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2025 года</a:t>
              </a:r>
              <a:endParaRPr lang="ru-RU" sz="1000"/>
            </a:p>
          </p:txBody>
        </p:sp>
        <p:sp>
          <p:nvSpPr>
            <p:cNvPr id="76" name="Овал 75"/>
            <p:cNvSpPr/>
            <p:nvPr/>
          </p:nvSpPr>
          <p:spPr bwMode="auto">
            <a:xfrm>
              <a:off x="809955" y="1806007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3 798,5</a:t>
              </a:r>
              <a:endParaRPr/>
            </a:p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</p:grpSp>
      <p:grpSp>
        <p:nvGrpSpPr>
          <p:cNvPr id="49" name="Группа 48"/>
          <p:cNvGrpSpPr/>
          <p:nvPr/>
        </p:nvGrpSpPr>
        <p:grpSpPr bwMode="auto">
          <a:xfrm>
            <a:off x="2750702" y="1596101"/>
            <a:ext cx="2017109" cy="2238055"/>
            <a:chOff x="0" y="0"/>
            <a:chExt cx="2017109" cy="2238055"/>
          </a:xfrm>
        </p:grpSpPr>
        <p:sp>
          <p:nvSpPr>
            <p:cNvPr id="50" name="Скругленный прямоугольник 49"/>
            <p:cNvSpPr/>
            <p:nvPr/>
          </p:nvSpPr>
          <p:spPr bwMode="auto">
            <a:xfrm>
              <a:off x="295191" y="0"/>
              <a:ext cx="1656184" cy="792087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400">
                  <a:solidFill>
                    <a:schemeClr val="accent6">
                      <a:lumMod val="75000"/>
                    </a:schemeClr>
                  </a:solidFill>
                  <a:latin typeface="Times New Roman"/>
                  <a:cs typeface="Times New Roman"/>
                </a:rPr>
                <a:t>Объем реализации платных услуг</a:t>
              </a:r>
              <a:endParaRPr/>
            </a:p>
          </p:txBody>
        </p:sp>
        <p:cxnSp>
          <p:nvCxnSpPr>
            <p:cNvPr id="51" name="Прямая соединительная линия 50"/>
            <p:cNvCxnSpPr>
              <a:cxnSpLocks/>
            </p:cNvCxnSpPr>
            <p:nvPr/>
          </p:nvCxnSpPr>
          <p:spPr bwMode="auto">
            <a:xfrm>
              <a:off x="0" y="360038"/>
              <a:ext cx="2748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>
              <a:cxnSpLocks/>
            </p:cNvCxnSpPr>
            <p:nvPr/>
          </p:nvCxnSpPr>
          <p:spPr bwMode="auto">
            <a:xfrm>
              <a:off x="7159" y="360038"/>
              <a:ext cx="0" cy="16561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>
              <a:cxnSpLocks/>
            </p:cNvCxnSpPr>
            <p:nvPr/>
          </p:nvCxnSpPr>
          <p:spPr bwMode="auto">
            <a:xfrm>
              <a:off x="4262" y="2016222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>
              <a:cxnSpLocks/>
            </p:cNvCxnSpPr>
            <p:nvPr/>
          </p:nvCxnSpPr>
          <p:spPr bwMode="auto">
            <a:xfrm>
              <a:off x="924" y="1296144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 bwMode="auto">
            <a:xfrm>
              <a:off x="744221" y="1091166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1 110,0</a:t>
              </a:r>
              <a:endParaRPr/>
            </a:p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  <p:sp>
          <p:nvSpPr>
            <p:cNvPr id="56" name="Прямоугольник 55"/>
            <p:cNvSpPr/>
            <p:nvPr/>
          </p:nvSpPr>
          <p:spPr bwMode="auto">
            <a:xfrm>
              <a:off x="48227" y="903411"/>
              <a:ext cx="845743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январь-март 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2026 года</a:t>
              </a:r>
              <a:endParaRPr lang="ru-RU" sz="1000"/>
            </a:p>
          </p:txBody>
        </p:sp>
        <p:sp>
          <p:nvSpPr>
            <p:cNvPr id="57" name="Прямоугольник 56"/>
            <p:cNvSpPr/>
            <p:nvPr/>
          </p:nvSpPr>
          <p:spPr bwMode="auto">
            <a:xfrm>
              <a:off x="60000" y="1616112"/>
              <a:ext cx="845743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январь-март 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2025 года</a:t>
              </a:r>
              <a:endParaRPr lang="ru-RU" sz="1000"/>
            </a:p>
          </p:txBody>
        </p:sp>
        <p:sp>
          <p:nvSpPr>
            <p:cNvPr id="58" name="Овал 57"/>
            <p:cNvSpPr/>
            <p:nvPr/>
          </p:nvSpPr>
          <p:spPr bwMode="auto">
            <a:xfrm>
              <a:off x="809955" y="1806007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1 101,2</a:t>
              </a:r>
              <a:endParaRPr/>
            </a:p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</p:grpSp>
      <p:sp>
        <p:nvSpPr>
          <p:cNvPr id="78" name="TextBox 10"/>
          <p:cNvSpPr txBox="1">
            <a:spLocks noChangeArrowheads="1"/>
          </p:cNvSpPr>
          <p:nvPr/>
        </p:nvSpPr>
        <p:spPr bwMode="auto">
          <a:xfrm>
            <a:off x="208922" y="593800"/>
            <a:ext cx="9692090" cy="702987"/>
          </a:xfrm>
          <a:prstGeom prst="rect">
            <a:avLst/>
          </a:prstGeom>
          <a:noFill/>
          <a:ln>
            <a:noFill/>
          </a:ln>
        </p:spPr>
        <p:txBody>
          <a:bodyPr wrap="square" lIns="101828" tIns="50914" rIns="101828" bIns="50914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600">
                <a:solidFill>
                  <a:schemeClr val="tx1"/>
                </a:solidFill>
                <a:latin typeface="Calibri"/>
              </a:defRPr>
            </a:lvl1pPr>
            <a:lvl2pPr marL="742950" indent="-285750">
              <a:spcBef>
                <a:spcPts val="0"/>
              </a:spcBef>
              <a:buFont typeface="Arial"/>
              <a:buChar char="–"/>
              <a:defRPr sz="3100">
                <a:solidFill>
                  <a:schemeClr val="tx1"/>
                </a:solidFill>
                <a:latin typeface="Calibri"/>
              </a:defRPr>
            </a:lvl2pPr>
            <a:lvl3pPr marL="1143000" indent="-228600">
              <a:spcBef>
                <a:spcPts val="0"/>
              </a:spcBef>
              <a:buFont typeface="Arial"/>
              <a:buChar char="•"/>
              <a:defRPr sz="2700">
                <a:solidFill>
                  <a:schemeClr val="tx1"/>
                </a:solidFill>
                <a:latin typeface="Calibri"/>
              </a:defRPr>
            </a:lvl3pPr>
            <a:lvl4pPr marL="1600200" indent="-228600">
              <a:spcBef>
                <a:spcPts val="0"/>
              </a:spcBef>
              <a:buFont typeface="Arial"/>
              <a:buChar char="–"/>
              <a:defRPr sz="2200">
                <a:solidFill>
                  <a:schemeClr val="tx1"/>
                </a:solidFill>
                <a:latin typeface="Calibri"/>
              </a:defRPr>
            </a:lvl4pPr>
            <a:lvl5pPr marL="2057400" indent="-228600">
              <a:spcBef>
                <a:spcPts val="0"/>
              </a:spcBef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5pPr>
            <a:lvl6pPr marL="25146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6pPr>
            <a:lvl7pPr marL="29718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7pPr>
            <a:lvl8pPr marL="34290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8pPr>
            <a:lvl9pPr marL="38862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9pPr>
          </a:lstStyle>
          <a:p>
            <a:pPr algn="just">
              <a:buClr>
                <a:schemeClr val="accent1"/>
              </a:buClr>
              <a:buFont typeface="Arial"/>
              <a:buNone/>
              <a:defRPr/>
            </a:pPr>
            <a:r>
              <a:rPr lang="ru-RU" sz="1300">
                <a:latin typeface="Times New Roman"/>
                <a:cs typeface="Times New Roman"/>
              </a:rPr>
              <a:t>        Основными направлениями развития потребительского рынка является создание условий для удовлетворения спроса населения на потребительские товары и услуги, совершенствование инфраструктуры потребительского рынка, обеспечение доступа к товарам и услугам всех социальных групп населения города Мегиона.</a:t>
            </a:r>
            <a:endParaRPr/>
          </a:p>
        </p:txBody>
      </p:sp>
      <p:sp>
        <p:nvSpPr>
          <p:cNvPr id="79" name="Text Box 365"/>
          <p:cNvSpPr txBox="1">
            <a:spLocks noChangeArrowheads="1"/>
          </p:cNvSpPr>
          <p:nvPr/>
        </p:nvSpPr>
        <p:spPr bwMode="auto">
          <a:xfrm>
            <a:off x="5621418" y="1714063"/>
            <a:ext cx="4679674" cy="95562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1002">
            <a:schemeClr val="dk2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01828" tIns="50914" rIns="101828" bIns="50914">
            <a:spAutoFit/>
          </a:bodyPr>
          <a:lstStyle/>
          <a:p>
            <a:pPr algn="just" defTabSz="101827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>
                <a:solidFill>
                  <a:schemeClr val="tx1"/>
                </a:solidFill>
                <a:latin typeface="Times New Roman"/>
                <a:cs typeface="Times New Roman"/>
              </a:rPr>
              <a:t>На 01.04.2026 на территории города свою деятельность осуществляют </a:t>
            </a:r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186</a:t>
            </a:r>
            <a:r>
              <a:rPr lang="ru-RU" sz="1400">
                <a:solidFill>
                  <a:schemeClr val="tx1"/>
                </a:solidFill>
                <a:latin typeface="Times New Roman"/>
                <a:cs typeface="Times New Roman"/>
              </a:rPr>
              <a:t> объект</a:t>
            </a:r>
            <a:r>
              <a:rPr lang="ru-RU" sz="1400">
                <a:solidFill>
                  <a:schemeClr val="tx1"/>
                </a:solidFill>
                <a:latin typeface="Times New Roman"/>
                <a:cs typeface="Times New Roman"/>
              </a:rPr>
              <a:t>ов розничной торговли торговой площадью 41,4</a:t>
            </a:r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sz="1400">
                <a:solidFill>
                  <a:schemeClr val="tx1"/>
                </a:solidFill>
                <a:latin typeface="Times New Roman"/>
                <a:cs typeface="Times New Roman"/>
              </a:rPr>
              <a:t>тыс. кв. м. и </a:t>
            </a:r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77</a:t>
            </a:r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sz="1400">
                <a:solidFill>
                  <a:schemeClr val="tx1"/>
                </a:solidFill>
                <a:latin typeface="Times New Roman"/>
                <a:cs typeface="Times New Roman"/>
              </a:rPr>
              <a:t>предприяти</a:t>
            </a:r>
            <a:r>
              <a:rPr lang="ru-RU" sz="1400">
                <a:solidFill>
                  <a:schemeClr val="tx1"/>
                </a:solidFill>
                <a:latin typeface="Times New Roman"/>
                <a:cs typeface="Times New Roman"/>
              </a:rPr>
              <a:t>й общественного питания на 4 247 посадочных мест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.</a:t>
            </a:r>
            <a:endParaRPr/>
          </a:p>
        </p:txBody>
      </p:sp>
      <p:grpSp>
        <p:nvGrpSpPr>
          <p:cNvPr id="12" name="Группа 11"/>
          <p:cNvGrpSpPr/>
          <p:nvPr/>
        </p:nvGrpSpPr>
        <p:grpSpPr bwMode="auto">
          <a:xfrm>
            <a:off x="288027" y="4061450"/>
            <a:ext cx="5199961" cy="924835"/>
            <a:chOff x="0" y="0"/>
            <a:chExt cx="5199961" cy="924835"/>
          </a:xfrm>
        </p:grpSpPr>
        <p:grpSp>
          <p:nvGrpSpPr>
            <p:cNvPr id="11" name="Группа 10"/>
            <p:cNvGrpSpPr/>
            <p:nvPr/>
          </p:nvGrpSpPr>
          <p:grpSpPr bwMode="auto">
            <a:xfrm>
              <a:off x="0" y="2433"/>
              <a:ext cx="5199961" cy="922401"/>
              <a:chOff x="0" y="0"/>
              <a:chExt cx="5199961" cy="922401"/>
            </a:xfrm>
          </p:grpSpPr>
          <p:grpSp>
            <p:nvGrpSpPr>
              <p:cNvPr id="83" name="Группа 82"/>
              <p:cNvGrpSpPr/>
              <p:nvPr/>
            </p:nvGrpSpPr>
            <p:grpSpPr bwMode="auto">
              <a:xfrm>
                <a:off x="0" y="3673"/>
                <a:ext cx="4323533" cy="918727"/>
                <a:chOff x="0" y="0"/>
                <a:chExt cx="4323533" cy="918727"/>
              </a:xfrm>
            </p:grpSpPr>
            <p:sp>
              <p:nvSpPr>
                <p:cNvPr id="126" name="Скругленный прямоугольник 125"/>
                <p:cNvSpPr/>
                <p:nvPr/>
              </p:nvSpPr>
              <p:spPr bwMode="auto">
                <a:xfrm>
                  <a:off x="0" y="0"/>
                  <a:ext cx="4323534" cy="908526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27" name="Прямоугольник 126"/>
                <p:cNvSpPr/>
                <p:nvPr/>
              </p:nvSpPr>
              <p:spPr bwMode="auto">
                <a:xfrm>
                  <a:off x="147234" y="148930"/>
                  <a:ext cx="2485211" cy="769797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Оборот розничной торговли 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в расчете на душу населения, тыс. рублей</a:t>
                  </a:r>
                  <a:endParaRPr/>
                </a:p>
              </p:txBody>
            </p:sp>
          </p:grpSp>
          <p:grpSp>
            <p:nvGrpSpPr>
              <p:cNvPr id="128" name="Группа 127"/>
              <p:cNvGrpSpPr/>
              <p:nvPr/>
            </p:nvGrpSpPr>
            <p:grpSpPr bwMode="auto">
              <a:xfrm>
                <a:off x="4170122" y="0"/>
                <a:ext cx="1029838" cy="903420"/>
                <a:chOff x="0" y="0"/>
                <a:chExt cx="1029838" cy="903420"/>
              </a:xfrm>
            </p:grpSpPr>
            <p:sp>
              <p:nvSpPr>
                <p:cNvPr id="129" name="Скругленный прямоугольник 128"/>
                <p:cNvSpPr/>
                <p:nvPr/>
              </p:nvSpPr>
              <p:spPr bwMode="auto">
                <a:xfrm>
                  <a:off x="0" y="0"/>
                  <a:ext cx="1018614" cy="903421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30" name="Прямоугольник 129"/>
                <p:cNvSpPr/>
                <p:nvPr/>
              </p:nvSpPr>
              <p:spPr bwMode="auto">
                <a:xfrm>
                  <a:off x="6906" y="127702"/>
                  <a:ext cx="1022931" cy="670919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январь-март</a:t>
                  </a:r>
                  <a:r>
                    <a:rPr lang="ru-RU" sz="900">
                      <a:latin typeface="Times New Roman"/>
                      <a:cs typeface="Times New Roman"/>
                    </a:rPr>
                    <a:t> </a:t>
                  </a: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2025 года</a:t>
                  </a:r>
                  <a:endParaRPr/>
                </a:p>
                <a:p>
                  <a:pPr lvl="0" algn="ctr">
                    <a:defRPr/>
                  </a:pPr>
                  <a:endParaRPr lang="ru-RU" sz="6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endParaRPr>
                </a:p>
                <a:p>
                  <a:pPr lvl="0" algn="ctr">
                    <a:defRPr/>
                  </a:pPr>
                  <a:r>
                    <a:rPr lang="ru-RU" sz="1400">
                      <a:solidFill>
                        <a:schemeClr val="bg2">
                          <a:lumMod val="10000"/>
                        </a:schemeClr>
                      </a:solidFill>
                      <a:latin typeface="DIN Pro Bold"/>
                      <a:cs typeface="DIN Pro Bold"/>
                    </a:rPr>
                    <a:t>63,6</a:t>
                  </a:r>
                  <a:endParaRPr/>
                </a:p>
              </p:txBody>
            </p:sp>
          </p:grpSp>
        </p:grpSp>
        <p:grpSp>
          <p:nvGrpSpPr>
            <p:cNvPr id="85" name="Группа 84"/>
            <p:cNvGrpSpPr/>
            <p:nvPr/>
          </p:nvGrpSpPr>
          <p:grpSpPr bwMode="auto">
            <a:xfrm>
              <a:off x="2676100" y="0"/>
              <a:ext cx="1030556" cy="903416"/>
              <a:chOff x="0" y="0"/>
              <a:chExt cx="1030556" cy="903416"/>
            </a:xfrm>
          </p:grpSpPr>
          <p:sp>
            <p:nvSpPr>
              <p:cNvPr id="122" name="Скругленный прямоугольник 121"/>
              <p:cNvSpPr/>
              <p:nvPr/>
            </p:nvSpPr>
            <p:spPr bwMode="auto">
              <a:xfrm>
                <a:off x="0" y="0"/>
                <a:ext cx="1018614" cy="903417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 sz="1000"/>
              </a:p>
            </p:txBody>
          </p:sp>
          <p:sp>
            <p:nvSpPr>
              <p:cNvPr id="123" name="Прямоугольник 122"/>
              <p:cNvSpPr/>
              <p:nvPr/>
            </p:nvSpPr>
            <p:spPr bwMode="auto">
              <a:xfrm>
                <a:off x="6906" y="140940"/>
                <a:ext cx="1023649" cy="67091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январь-март</a:t>
                </a:r>
                <a:r>
                  <a:rPr lang="ru-RU" sz="900">
                    <a:latin typeface="Times New Roman"/>
                    <a:cs typeface="Times New Roman"/>
                  </a:rPr>
                  <a:t> </a:t>
                </a: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2026 года</a:t>
                </a:r>
                <a:endParaRPr/>
              </a:p>
              <a:p>
                <a:pPr lvl="0" algn="ctr">
                  <a:defRPr/>
                </a:pPr>
                <a:endParaRPr lang="ru-RU" sz="6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14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64,3</a:t>
                </a:r>
                <a:endParaRPr/>
              </a:p>
            </p:txBody>
          </p:sp>
        </p:grpSp>
      </p:grpSp>
      <p:grpSp>
        <p:nvGrpSpPr>
          <p:cNvPr id="13" name="Группа 12"/>
          <p:cNvGrpSpPr/>
          <p:nvPr/>
        </p:nvGrpSpPr>
        <p:grpSpPr bwMode="auto">
          <a:xfrm>
            <a:off x="284852" y="5159748"/>
            <a:ext cx="5196228" cy="967399"/>
            <a:chOff x="0" y="0"/>
            <a:chExt cx="5196228" cy="967399"/>
          </a:xfrm>
        </p:grpSpPr>
        <p:grpSp>
          <p:nvGrpSpPr>
            <p:cNvPr id="10" name="Группа 9"/>
            <p:cNvGrpSpPr/>
            <p:nvPr/>
          </p:nvGrpSpPr>
          <p:grpSpPr bwMode="auto">
            <a:xfrm>
              <a:off x="0" y="0"/>
              <a:ext cx="5196228" cy="967399"/>
              <a:chOff x="0" y="0"/>
              <a:chExt cx="5196228" cy="967399"/>
            </a:xfrm>
          </p:grpSpPr>
          <p:grpSp>
            <p:nvGrpSpPr>
              <p:cNvPr id="84" name="Группа 83"/>
              <p:cNvGrpSpPr/>
              <p:nvPr/>
            </p:nvGrpSpPr>
            <p:grpSpPr bwMode="auto">
              <a:xfrm>
                <a:off x="0" y="18807"/>
                <a:ext cx="4323535" cy="948591"/>
                <a:chOff x="0" y="0"/>
                <a:chExt cx="4323535" cy="948591"/>
              </a:xfrm>
            </p:grpSpPr>
            <p:sp>
              <p:nvSpPr>
                <p:cNvPr id="124" name="Скругленный прямоугольник 123"/>
                <p:cNvSpPr/>
                <p:nvPr/>
              </p:nvSpPr>
              <p:spPr bwMode="auto">
                <a:xfrm>
                  <a:off x="0" y="0"/>
                  <a:ext cx="4323536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25" name="Прямоугольник 124"/>
                <p:cNvSpPr/>
                <p:nvPr/>
              </p:nvSpPr>
              <p:spPr bwMode="auto">
                <a:xfrm>
                  <a:off x="109769" y="86080"/>
                  <a:ext cx="2617234" cy="646330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Объем платных услуг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в расчете на душу населения, 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тыс. рублей</a:t>
                  </a:r>
                  <a:endParaRPr/>
                </a:p>
              </p:txBody>
            </p:sp>
          </p:grpSp>
          <p:grpSp>
            <p:nvGrpSpPr>
              <p:cNvPr id="131" name="Группа 130"/>
              <p:cNvGrpSpPr/>
              <p:nvPr/>
            </p:nvGrpSpPr>
            <p:grpSpPr bwMode="auto">
              <a:xfrm>
                <a:off x="4129642" y="0"/>
                <a:ext cx="1066585" cy="948591"/>
                <a:chOff x="0" y="0"/>
                <a:chExt cx="1066585" cy="948591"/>
              </a:xfrm>
            </p:grpSpPr>
            <p:sp>
              <p:nvSpPr>
                <p:cNvPr id="132" name="Скругленный прямоугольник 131"/>
                <p:cNvSpPr/>
                <p:nvPr/>
              </p:nvSpPr>
              <p:spPr bwMode="auto">
                <a:xfrm>
                  <a:off x="21824" y="0"/>
                  <a:ext cx="1018614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33" name="Прямоугольник 132"/>
                <p:cNvSpPr/>
                <p:nvPr/>
              </p:nvSpPr>
              <p:spPr bwMode="auto">
                <a:xfrm>
                  <a:off x="0" y="167834"/>
                  <a:ext cx="1066585" cy="670919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январь-март</a:t>
                  </a:r>
                  <a:r>
                    <a:rPr lang="ru-RU" sz="900">
                      <a:latin typeface="Times New Roman"/>
                      <a:cs typeface="Times New Roman"/>
                    </a:rPr>
                    <a:t> </a:t>
                  </a: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2025 года</a:t>
                  </a:r>
                  <a:endParaRPr/>
                </a:p>
                <a:p>
                  <a:pPr lvl="0" algn="ctr">
                    <a:defRPr/>
                  </a:pPr>
                  <a:endParaRPr lang="ru-RU" sz="6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endParaRPr>
                </a:p>
                <a:p>
                  <a:pPr lvl="0" algn="ctr">
                    <a:defRPr/>
                  </a:pPr>
                  <a:r>
                    <a:rPr lang="ru-RU" sz="1400">
                      <a:solidFill>
                        <a:schemeClr val="bg2">
                          <a:lumMod val="10000"/>
                        </a:schemeClr>
                      </a:solidFill>
                      <a:latin typeface="DIN Pro Bold"/>
                      <a:cs typeface="DIN Pro Bold"/>
                    </a:rPr>
                    <a:t>18,4</a:t>
                  </a:r>
                  <a:endParaRPr/>
                </a:p>
              </p:txBody>
            </p:sp>
          </p:grpSp>
        </p:grpSp>
        <p:grpSp>
          <p:nvGrpSpPr>
            <p:cNvPr id="86" name="Группа 85"/>
            <p:cNvGrpSpPr/>
            <p:nvPr/>
          </p:nvGrpSpPr>
          <p:grpSpPr bwMode="auto">
            <a:xfrm>
              <a:off x="2635621" y="18801"/>
              <a:ext cx="1065865" cy="948591"/>
              <a:chOff x="0" y="0"/>
              <a:chExt cx="1065865" cy="948591"/>
            </a:xfrm>
          </p:grpSpPr>
          <p:sp>
            <p:nvSpPr>
              <p:cNvPr id="87" name="Скругленный прямоугольник 86"/>
              <p:cNvSpPr/>
              <p:nvPr/>
            </p:nvSpPr>
            <p:spPr bwMode="auto">
              <a:xfrm>
                <a:off x="21824" y="0"/>
                <a:ext cx="1018614" cy="948592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 sz="1000"/>
              </a:p>
            </p:txBody>
          </p:sp>
          <p:sp>
            <p:nvSpPr>
              <p:cNvPr id="121" name="Прямоугольник 120"/>
              <p:cNvSpPr/>
              <p:nvPr/>
            </p:nvSpPr>
            <p:spPr bwMode="auto">
              <a:xfrm>
                <a:off x="0" y="149022"/>
                <a:ext cx="1065865" cy="67091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январь-март</a:t>
                </a:r>
                <a:r>
                  <a:rPr lang="ru-RU" sz="900">
                    <a:latin typeface="Times New Roman"/>
                    <a:cs typeface="Times New Roman"/>
                  </a:rPr>
                  <a:t> </a:t>
                </a: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2026 года</a:t>
                </a:r>
                <a:endParaRPr/>
              </a:p>
              <a:p>
                <a:pPr lvl="0" algn="ctr">
                  <a:defRPr/>
                </a:pPr>
                <a:endParaRPr lang="ru-RU" sz="6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14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18,6</a:t>
                </a:r>
                <a:endParaRPr/>
              </a:p>
            </p:txBody>
          </p:sp>
        </p:grpSp>
      </p:grpSp>
      <p:grpSp>
        <p:nvGrpSpPr>
          <p:cNvPr id="134" name="Группа 133"/>
          <p:cNvGrpSpPr/>
          <p:nvPr/>
        </p:nvGrpSpPr>
        <p:grpSpPr bwMode="auto">
          <a:xfrm>
            <a:off x="284852" y="6251130"/>
            <a:ext cx="5196948" cy="967399"/>
            <a:chOff x="0" y="0"/>
            <a:chExt cx="5196948" cy="967399"/>
          </a:xfrm>
        </p:grpSpPr>
        <p:grpSp>
          <p:nvGrpSpPr>
            <p:cNvPr id="135" name="Группа 134"/>
            <p:cNvGrpSpPr/>
            <p:nvPr/>
          </p:nvGrpSpPr>
          <p:grpSpPr bwMode="auto">
            <a:xfrm>
              <a:off x="0" y="0"/>
              <a:ext cx="5196948" cy="967399"/>
              <a:chOff x="0" y="0"/>
              <a:chExt cx="5196948" cy="967399"/>
            </a:xfrm>
          </p:grpSpPr>
          <p:grpSp>
            <p:nvGrpSpPr>
              <p:cNvPr id="139" name="Группа 138"/>
              <p:cNvGrpSpPr/>
              <p:nvPr/>
            </p:nvGrpSpPr>
            <p:grpSpPr bwMode="auto">
              <a:xfrm>
                <a:off x="0" y="18807"/>
                <a:ext cx="4323535" cy="948591"/>
                <a:chOff x="0" y="0"/>
                <a:chExt cx="4323535" cy="948591"/>
              </a:xfrm>
            </p:grpSpPr>
            <p:sp>
              <p:nvSpPr>
                <p:cNvPr id="143" name="Скругленный прямоугольник 142"/>
                <p:cNvSpPr/>
                <p:nvPr/>
              </p:nvSpPr>
              <p:spPr bwMode="auto">
                <a:xfrm>
                  <a:off x="0" y="0"/>
                  <a:ext cx="4323536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44" name="Прямоугольник 143"/>
                <p:cNvSpPr/>
                <p:nvPr/>
              </p:nvSpPr>
              <p:spPr bwMode="auto">
                <a:xfrm>
                  <a:off x="109769" y="86080"/>
                  <a:ext cx="2617234" cy="646330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Потребительские расходы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на душу населения, 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тыс. рублей</a:t>
                  </a:r>
                  <a:endParaRPr/>
                </a:p>
              </p:txBody>
            </p:sp>
          </p:grpSp>
          <p:grpSp>
            <p:nvGrpSpPr>
              <p:cNvPr id="140" name="Группа 139"/>
              <p:cNvGrpSpPr/>
              <p:nvPr/>
            </p:nvGrpSpPr>
            <p:grpSpPr bwMode="auto">
              <a:xfrm>
                <a:off x="4129642" y="0"/>
                <a:ext cx="1067305" cy="948591"/>
                <a:chOff x="0" y="0"/>
                <a:chExt cx="1067305" cy="948591"/>
              </a:xfrm>
            </p:grpSpPr>
            <p:sp>
              <p:nvSpPr>
                <p:cNvPr id="141" name="Скругленный прямоугольник 140"/>
                <p:cNvSpPr/>
                <p:nvPr/>
              </p:nvSpPr>
              <p:spPr bwMode="auto">
                <a:xfrm>
                  <a:off x="21824" y="0"/>
                  <a:ext cx="1018614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42" name="Прямоугольник 141"/>
                <p:cNvSpPr/>
                <p:nvPr/>
              </p:nvSpPr>
              <p:spPr bwMode="auto">
                <a:xfrm>
                  <a:off x="0" y="155733"/>
                  <a:ext cx="1067305" cy="670919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январь-март</a:t>
                  </a:r>
                  <a:r>
                    <a:rPr lang="ru-RU" sz="900">
                      <a:latin typeface="Times New Roman"/>
                      <a:cs typeface="Times New Roman"/>
                    </a:rPr>
                    <a:t> </a:t>
                  </a: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2025 года</a:t>
                  </a:r>
                  <a:endParaRPr/>
                </a:p>
                <a:p>
                  <a:pPr lvl="0" algn="ctr">
                    <a:defRPr/>
                  </a:pPr>
                  <a:endParaRPr lang="ru-RU" sz="6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endParaRPr>
                </a:p>
                <a:p>
                  <a:pPr lvl="0" algn="ctr">
                    <a:defRPr/>
                  </a:pPr>
                  <a:r>
                    <a:rPr lang="ru-RU" sz="1400">
                      <a:solidFill>
                        <a:schemeClr val="bg2">
                          <a:lumMod val="10000"/>
                        </a:schemeClr>
                      </a:solidFill>
                      <a:latin typeface="DIN Pro Bold"/>
                      <a:cs typeface="DIN Pro Bold"/>
                    </a:rPr>
                    <a:t>82,0</a:t>
                  </a:r>
                  <a:endParaRPr/>
                </a:p>
              </p:txBody>
            </p:sp>
          </p:grpSp>
        </p:grpSp>
        <p:grpSp>
          <p:nvGrpSpPr>
            <p:cNvPr id="136" name="Группа 135"/>
            <p:cNvGrpSpPr/>
            <p:nvPr/>
          </p:nvGrpSpPr>
          <p:grpSpPr bwMode="auto">
            <a:xfrm>
              <a:off x="2635621" y="18783"/>
              <a:ext cx="1066585" cy="948589"/>
              <a:chOff x="0" y="0"/>
              <a:chExt cx="1066585" cy="948589"/>
            </a:xfrm>
          </p:grpSpPr>
          <p:sp>
            <p:nvSpPr>
              <p:cNvPr id="137" name="Скругленный прямоугольник 136"/>
              <p:cNvSpPr/>
              <p:nvPr/>
            </p:nvSpPr>
            <p:spPr bwMode="auto">
              <a:xfrm>
                <a:off x="21824" y="0"/>
                <a:ext cx="1018614" cy="948590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 sz="1000"/>
              </a:p>
            </p:txBody>
          </p:sp>
          <p:sp>
            <p:nvSpPr>
              <p:cNvPr id="138" name="Прямоугольник 137"/>
              <p:cNvSpPr/>
              <p:nvPr/>
            </p:nvSpPr>
            <p:spPr bwMode="auto">
              <a:xfrm>
                <a:off x="0" y="136921"/>
                <a:ext cx="1066585" cy="67091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январь-март</a:t>
                </a:r>
                <a:r>
                  <a:rPr lang="ru-RU" sz="900">
                    <a:latin typeface="Times New Roman"/>
                    <a:cs typeface="Times New Roman"/>
                  </a:rPr>
                  <a:t> </a:t>
                </a: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2026 года</a:t>
                </a:r>
                <a:endParaRPr/>
              </a:p>
              <a:p>
                <a:pPr lvl="0" algn="ctr">
                  <a:defRPr/>
                </a:pPr>
                <a:endParaRPr lang="ru-RU" sz="6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1400">
                    <a:solidFill>
                      <a:schemeClr val="bg2">
                        <a:lumMod val="10000"/>
                      </a:schemeClr>
                    </a:solidFill>
                    <a:latin typeface="DIN Pro Bold"/>
                    <a:cs typeface="DIN Pro Bold"/>
                  </a:rPr>
                  <a:t>82,9</a:t>
                </a:r>
                <a:endParaRPr/>
              </a:p>
            </p:txBody>
          </p:sp>
        </p:grpSp>
      </p:grpSp>
      <p:sp>
        <p:nvSpPr>
          <p:cNvPr id="145" name="Прямоугольник 144"/>
          <p:cNvSpPr/>
          <p:nvPr/>
        </p:nvSpPr>
        <p:spPr bwMode="auto">
          <a:xfrm flipH="1">
            <a:off x="1548086" y="119226"/>
            <a:ext cx="8895988" cy="442346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400" b="1" i="1">
                <a:ln w="9525">
                  <a:noFill/>
                  <a:prstDash val="solid"/>
                </a:ln>
                <a:solidFill>
                  <a:schemeClr val="bg1"/>
                </a:solidFill>
                <a:latin typeface="DIN Pro Bold"/>
                <a:cs typeface="DIN Pro Bold"/>
              </a:rPr>
              <a:t>Потребительский рынок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 bwMode="auto">
          <a:xfrm>
            <a:off x="1044030" y="-2595"/>
            <a:ext cx="9396958" cy="490948"/>
            <a:chOff x="-2" y="254069"/>
            <a:chExt cx="10440990" cy="490948"/>
          </a:xfrm>
        </p:grpSpPr>
        <p:sp>
          <p:nvSpPr>
            <p:cNvPr id="3" name="Прямоугольник 2"/>
            <p:cNvSpPr/>
            <p:nvPr/>
          </p:nvSpPr>
          <p:spPr bwMode="auto">
            <a:xfrm flipH="1">
              <a:off x="-2" y="302671"/>
              <a:ext cx="10440990" cy="442346"/>
            </a:xfrm>
            <a:prstGeom prst="rect">
              <a:avLst/>
            </a:prstGeom>
            <a:gradFill>
              <a:gsLst>
                <a:gs pos="70000">
                  <a:srgbClr val="00B050"/>
                </a:gs>
                <a:gs pos="100000">
                  <a:srgbClr val="60D5C5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2500"/>
            </a:p>
          </p:txBody>
        </p:sp>
        <p:sp>
          <p:nvSpPr>
            <p:cNvPr id="4" name="Прямоугольник 3"/>
            <p:cNvSpPr/>
            <p:nvPr/>
          </p:nvSpPr>
          <p:spPr bwMode="auto">
            <a:xfrm>
              <a:off x="683990" y="254069"/>
              <a:ext cx="1904689" cy="461665"/>
            </a:xfrm>
            <a:prstGeom prst="rect">
              <a:avLst/>
            </a:prstGeom>
            <a:grp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 i="1">
                  <a:ln w="9525">
                    <a:noFill/>
                    <a:prstDash val="solid"/>
                  </a:ln>
                  <a:solidFill>
                    <a:schemeClr val="bg1"/>
                  </a:solidFill>
                  <a:latin typeface="DIN Pro Bold"/>
                  <a:cs typeface="DIN Pro Bold"/>
                </a:rPr>
                <a:t>Рынок труда</a:t>
              </a:r>
              <a:endParaRPr/>
            </a:p>
          </p:txBody>
        </p:sp>
      </p:grpSp>
      <p:graphicFrame>
        <p:nvGraphicFramePr>
          <p:cNvPr id="488627790" name=""/>
          <p:cNvGraphicFramePr>
            <a:graphicFrameLocks xmlns:a="http://schemas.openxmlformats.org/drawingml/2006/main"/>
          </p:cNvGraphicFramePr>
          <p:nvPr/>
        </p:nvGraphicFramePr>
        <p:xfrm>
          <a:off x="5652538" y="1099611"/>
          <a:ext cx="4176459" cy="2520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79934" y="4266208"/>
            <a:ext cx="3672408" cy="2883586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xmlns:a="http://schemas.openxmlformats.org/drawingml/2006/main" noGrp="1"/>
          </p:cNvGraphicFramePr>
          <p:nvPr/>
        </p:nvGraphicFramePr>
        <p:xfrm>
          <a:off x="248418" y="713558"/>
          <a:ext cx="4828060" cy="289560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{8A107856-5554-42FB-B03E-39F5DBC370BA}</a:tableStyleId>
              </a:tblPr>
              <a:tblGrid>
                <a:gridCol w="2232248"/>
                <a:gridCol w="867620"/>
                <a:gridCol w="936104"/>
                <a:gridCol w="792087"/>
              </a:tblGrid>
              <a:tr h="308254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Январь-март</a:t>
                      </a:r>
                      <a:endParaRPr/>
                    </a:p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2025 года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Январь-март 2026 года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440416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Численность экономически активного населения, человек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42 279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40 718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200">
                          <a:latin typeface="Times New Roman"/>
                          <a:ea typeface="Times New Roman"/>
                          <a:cs typeface="Times New Roman"/>
                        </a:rPr>
                        <a:t>96,3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noFill/>
                  </a:tcPr>
                </a:tc>
              </a:tr>
              <a:tr h="287639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Численность занятого в экономике населения, человек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35 959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35 068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200">
                          <a:latin typeface="Times New Roman"/>
                          <a:ea typeface="Times New Roman"/>
                          <a:cs typeface="Times New Roman"/>
                        </a:rPr>
                        <a:t>97,5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noFill/>
                  </a:tcPr>
                </a:tc>
              </a:tr>
              <a:tr h="466438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Численность официально признанных безработными на конец года, человек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20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39</a:t>
                      </a:r>
                      <a:endParaRPr sz="1200" b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200">
                          <a:latin typeface="Times New Roman"/>
                          <a:cs typeface="Times New Roman"/>
                        </a:rPr>
                        <a:t>139,3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noFill/>
                  </a:tcPr>
                </a:tc>
              </a:tr>
              <a:tr h="792748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Уровень официально зарегистрированной безработицы, % от численности экономически активного населения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200">
                          <a:latin typeface="Times New Roman"/>
                          <a:ea typeface="Times New Roman"/>
                          <a:cs typeface="Times New Roman"/>
                        </a:rPr>
                        <a:t>0,07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200">
                          <a:latin typeface="Times New Roman"/>
                          <a:cs typeface="Times New Roman"/>
                        </a:rPr>
                        <a:t>0,10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 bwMode="auto">
          <a:xfrm>
            <a:off x="4428406" y="3811059"/>
            <a:ext cx="56517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20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latin typeface="Times New Roman"/>
                <a:cs typeface="Times New Roman"/>
              </a:rPr>
              <a:t>Уровень среднемесячной заработной платы по отраслям экономики работников крупных и средних предприятий </a:t>
            </a:r>
            <a:r>
              <a:rPr lang="ru-RU" sz="120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Times New Roman"/>
                <a:cs typeface="Times New Roman"/>
              </a:rPr>
              <a:t>городского округа город Мегион</a:t>
            </a:r>
            <a:endParaRPr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4105882" y="7002052"/>
            <a:ext cx="612068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000">
                <a:latin typeface="Times New Roman"/>
                <a:cs typeface="Times New Roman"/>
              </a:rPr>
              <a:t>* </a:t>
            </a:r>
            <a:r>
              <a:rPr lang="ru-RU" sz="800">
                <a:latin typeface="Times New Roman"/>
                <a:cs typeface="Times New Roman"/>
              </a:rPr>
              <a:t>Предварительные данные</a:t>
            </a:r>
            <a:endParaRPr/>
          </a:p>
        </p:txBody>
      </p:sp>
      <p:graphicFrame>
        <p:nvGraphicFramePr>
          <p:cNvPr id="1416869517" name="Таблица 7"/>
          <p:cNvGraphicFramePr>
            <a:graphicFrameLocks xmlns:a="http://schemas.openxmlformats.org/drawingml/2006/main"/>
          </p:cNvGraphicFramePr>
          <p:nvPr/>
        </p:nvGraphicFramePr>
        <p:xfrm>
          <a:off x="4105881" y="4241389"/>
          <a:ext cx="6120679" cy="2791996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{616DA210-FB5B-4158-B5E0-FEB733F419BA}</a:tableStyleId>
              </a:tblPr>
              <a:tblGrid>
                <a:gridCol w="3177576"/>
                <a:gridCol w="1069624"/>
                <a:gridCol w="1069624"/>
                <a:gridCol w="803852"/>
              </a:tblGrid>
              <a:tr h="216024">
                <a:tc row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Показатели</a:t>
                      </a:r>
                      <a:endParaRPr/>
                    </a:p>
                  </a:txBody>
                  <a:tcPr marL="9524" marR="9524" marT="48894" marB="48894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Январь-март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Январь-март*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16024"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года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года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360040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Среднемесячная заработная плата по крупным и средним предприятиям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132 631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140 921</a:t>
                      </a:r>
                      <a:endParaRPr lang="ru-RU" sz="12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106,3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17802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 том числе по отраслям: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добыча полезных ископаемых 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178 299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182 346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102,3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46516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обрабатывающие производства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102 486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112 654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109,9</a:t>
                      </a:r>
                      <a:endParaRPr/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строительство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114 779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125 287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109,2</a:t>
                      </a:r>
                      <a:endParaRPr/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194377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торговля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64 228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63 919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99,5</a:t>
                      </a:r>
                      <a:endParaRPr/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90 491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101 768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112,5</a:t>
                      </a:r>
                      <a:endParaRPr/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здравоохранение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119 320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127 891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107,2</a:t>
                      </a:r>
                      <a:endParaRPr/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деятельность в области культуры, спорта, организации досуга и развлечений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101 571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113 780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112,0</a:t>
                      </a:r>
                      <a:endParaRPr/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Воздушный поток">
      <a:fillStyleLst>
        <a:solidFill>
          <a:schemeClr val="phClr"/>
        </a:solidFill>
        <a:gradFill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/>
        </a:gradFill>
        <a:gradFill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хническая"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0</Words>
  <Application>Р7-Офис/2024.3.2.551</Application>
  <DocSecurity>0</DocSecurity>
  <PresentationFormat>Произвольный</PresentationFormat>
  <Paragraphs>0</Paragraphs>
  <Slides>6</Slides>
  <Notes>6</Notes>
  <HiddenSlides>0</HiddenSlides>
  <MMClips>2</MMClips>
  <ScaleCrop>0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Theme 1</vt:lpstr>
      <vt:lpstr>Theme 2</vt:lpstr>
      <vt:lpstr>Slide 1</vt:lpstr>
      <vt:lpstr>Slide 2</vt:lpstr>
      <vt:lpstr>Slide 3</vt:lpstr>
      <vt:lpstr>Slide 4</vt:lpstr>
      <vt:lpstr>Slide 5</vt:lpstr>
      <vt:lpstr>Slide 6</vt:lpstr>
    </vt:vector>
  </TitlesOfParts>
  <Manager/>
  <Company>Администрация г.Мегион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Показатели оплаты труда по отраслям экономики городского округа город Мегион</dc:title>
  <dc:subject/>
  <dc:creator>Суяримбетова Галия Нуримановна</dc:creator>
  <cp:keywords/>
  <dc:description/>
  <dc:identifier/>
  <dc:language/>
  <cp:lastModifiedBy/>
  <cp:revision>1265</cp:revision>
  <dcterms:created xsi:type="dcterms:W3CDTF">2015-03-02T11:51:42Z</dcterms:created>
  <dcterms:modified xsi:type="dcterms:W3CDTF">2026-04-23T12:03:20Z</dcterms:modified>
  <cp:category/>
  <cp:contentStatus/>
  <cp:version/>
</cp:coreProperties>
</file>