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63" r:id="rId4"/>
    <p:sldId id="265" r:id="rId5"/>
    <p:sldId id="269" r:id="rId6"/>
    <p:sldId id="267" r:id="rId7"/>
    <p:sldId id="266" r:id="rId8"/>
    <p:sldId id="257" r:id="rId9"/>
    <p:sldId id="273" r:id="rId10"/>
    <p:sldId id="275" r:id="rId11"/>
    <p:sldId id="274" r:id="rId12"/>
  </p:sldIdLst>
  <p:sldSz cx="10440988" cy="7380288"/>
  <p:notesSz cx="6858000" cy="9144000"/>
  <p:defaultTextStyle>
    <a:defPPr>
      <a:defRPr lang="ru-RU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2035175" indent="-2063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7EB35"/>
    <a:srgbClr val="FF66CC"/>
    <a:srgbClr val="F6DAF5"/>
    <a:srgbClr val="FF99CC"/>
    <a:srgbClr val="FFCCFF"/>
    <a:srgbClr val="FFCCCC"/>
    <a:srgbClr val="CCECFF"/>
    <a:srgbClr val="A05E93"/>
    <a:srgbClr val="D6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5" autoAdjust="0"/>
  </p:normalViewPr>
  <p:slideViewPr>
    <p:cSldViewPr>
      <p:cViewPr>
        <p:scale>
          <a:sx n="90" d="100"/>
          <a:sy n="90" d="100"/>
        </p:scale>
        <p:origin x="-869" y="470"/>
      </p:cViewPr>
      <p:guideLst>
        <p:guide orient="horz" pos="2325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image" Target="../media/image11.jpg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image" Target="../media/image12.jp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1.jp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image" Target="../media/image2.jp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59679939639001E-2"/>
          <c:y val="0"/>
          <c:w val="0.98540320060360997"/>
          <c:h val="0.793512259321613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Январь-Сентябрь 2014 года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3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9.9908962952957269E-8"/>
                  <c:y val="-1.6946800390710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688438295025573E-3"/>
                  <c:y val="0.38412747552277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Численность населения младше трудоспособного возраста</c:v>
                </c:pt>
                <c:pt idx="1">
                  <c:v>Численность населения трудоспособного возраста</c:v>
                </c:pt>
                <c:pt idx="2">
                  <c:v>Численность населения старше трудоспособного возраста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12793</c:v>
                </c:pt>
                <c:pt idx="1">
                  <c:v>36331</c:v>
                </c:pt>
                <c:pt idx="2">
                  <c:v>6856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Январь-Сентябрь 2015 года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3000"/>
                    <a:satMod val="150000"/>
                  </a:schemeClr>
                </a:gs>
                <a:gs pos="25000">
                  <a:schemeClr val="accent4">
                    <a:tint val="96000"/>
                    <a:shade val="80000"/>
                    <a:satMod val="105000"/>
                  </a:schemeClr>
                </a:gs>
                <a:gs pos="38000">
                  <a:schemeClr val="accent4">
                    <a:tint val="96000"/>
                    <a:shade val="59000"/>
                    <a:satMod val="120000"/>
                  </a:schemeClr>
                </a:gs>
                <a:gs pos="55000">
                  <a:schemeClr val="accent4">
                    <a:shade val="57000"/>
                    <a:satMod val="120000"/>
                  </a:schemeClr>
                </a:gs>
                <a:gs pos="80000">
                  <a:schemeClr val="accent4">
                    <a:shade val="56000"/>
                    <a:satMod val="145000"/>
                  </a:schemeClr>
                </a:gs>
                <a:gs pos="88000">
                  <a:schemeClr val="accent4">
                    <a:shade val="63000"/>
                    <a:satMod val="160000"/>
                  </a:schemeClr>
                </a:gs>
                <a:gs pos="100000">
                  <a:schemeClr val="accent4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4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1.2688438295025573E-3"/>
                  <c:y val="0.38412747552277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Численность населения младше трудоспособного возраста</c:v>
                </c:pt>
                <c:pt idx="1">
                  <c:v>Численность населения трудоспособного возраста</c:v>
                </c:pt>
                <c:pt idx="2">
                  <c:v>Численность населения старше трудоспособного возраста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13026</c:v>
                </c:pt>
                <c:pt idx="1">
                  <c:v>35620</c:v>
                </c:pt>
                <c:pt idx="2">
                  <c:v>7458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49600"/>
        <c:axId val="67451136"/>
      </c:barChart>
      <c:catAx>
        <c:axId val="67449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7451136"/>
        <c:crosses val="autoZero"/>
        <c:auto val="1"/>
        <c:lblAlgn val="ctr"/>
        <c:lblOffset val="100"/>
        <c:noMultiLvlLbl val="0"/>
      </c:catAx>
      <c:valAx>
        <c:axId val="67451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7449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20"/>
      <c:hPercent val="20"/>
      <c:rotY val="30"/>
      <c:depthPercent val="25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052357844259859E-2"/>
          <c:y val="3.7205522137751891E-2"/>
          <c:w val="0.98494764215574016"/>
          <c:h val="0.833641500150776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glow" dir="t">
                <a:rot lat="0" lon="0" rev="1800000"/>
              </a:lightRig>
            </a:scene3d>
            <a:sp3d prstMaterial="dkEdge">
              <a:bevelT w="20320" h="38100" prst="angle"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0.11516987025882101"/>
                  <c:y val="-0.136542202704847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529342379551609"/>
                  <c:y val="-0.128654250794645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152162119177066E-2"/>
                  <c:y val="-0.131750342864247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0" cap="none" spc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1367</c:v>
                </c:pt>
                <c:pt idx="1">
                  <c:v>1412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5"/>
        <c:gapDepth val="0"/>
        <c:shape val="box"/>
        <c:axId val="181337472"/>
        <c:axId val="181351552"/>
        <c:axId val="0"/>
      </c:bar3DChart>
      <c:catAx>
        <c:axId val="18133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lang="ru-RU"/>
          </a:p>
        </c:txPr>
        <c:crossAx val="181351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35155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81337472"/>
        <c:crosses val="autoZero"/>
        <c:crossBetween val="between"/>
      </c:valAx>
      <c:spPr>
        <a:blipFill dpi="0" rotWithShape="1">
          <a:blip xmlns:r="http://schemas.openxmlformats.org/officeDocument/2006/relationships" r:embed="rId1">
            <a:alphaModFix amt="71000"/>
          </a:blip>
          <a:srcRect/>
          <a:stretch>
            <a:fillRect l="-25000" t="-65000" b="-27000"/>
          </a:stretch>
        </a:blipFill>
        <a:ln w="25389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01901797159076E-3"/>
          <c:y val="0.42181802496331661"/>
          <c:w val="0.98167028540037149"/>
          <c:h val="0.57818197503668345"/>
        </c:manualLayout>
      </c:layout>
      <c:barChart>
        <c:barDir val="bar"/>
        <c:grouping val="stacked"/>
        <c:varyColors val="0"/>
        <c:ser>
          <c:idx val="1"/>
          <c:order val="1"/>
          <c:spPr>
            <a:solidFill>
              <a:srgbClr val="993366"/>
            </a:solidFill>
            <a:ln w="692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Lit>
              <c:formatCode>General</c:formatCode>
              <c:ptCount val="1"/>
              <c:pt idx="0">
                <c:v>0</c:v>
              </c:pt>
            </c:numLit>
          </c:val>
        </c:ser>
        <c:ser>
          <c:idx val="2"/>
          <c:order val="2"/>
          <c:spPr>
            <a:solidFill>
              <a:srgbClr val="FFFFCC"/>
            </a:solidFill>
            <a:ln w="692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Lit>
              <c:formatCode>General</c:formatCode>
              <c:ptCount val="1"/>
              <c:pt idx="0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207060992"/>
        <c:axId val="207062528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4">
                    <a:tint val="73000"/>
                    <a:satMod val="150000"/>
                  </a:schemeClr>
                </a:gs>
                <a:gs pos="25000">
                  <a:schemeClr val="accent4">
                    <a:tint val="96000"/>
                    <a:shade val="80000"/>
                    <a:satMod val="105000"/>
                  </a:schemeClr>
                </a:gs>
                <a:gs pos="38000">
                  <a:schemeClr val="accent4">
                    <a:tint val="96000"/>
                    <a:shade val="59000"/>
                    <a:satMod val="120000"/>
                  </a:schemeClr>
                </a:gs>
                <a:gs pos="55000">
                  <a:schemeClr val="accent4">
                    <a:shade val="57000"/>
                    <a:satMod val="120000"/>
                  </a:schemeClr>
                </a:gs>
                <a:gs pos="80000">
                  <a:schemeClr val="accent4">
                    <a:shade val="56000"/>
                    <a:satMod val="145000"/>
                  </a:schemeClr>
                </a:gs>
                <a:gs pos="88000">
                  <a:schemeClr val="accent4">
                    <a:shade val="63000"/>
                    <a:satMod val="160000"/>
                  </a:schemeClr>
                </a:gs>
                <a:gs pos="100000">
                  <a:schemeClr val="accent4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4">
                  <a:shade val="30000"/>
                  <a:satMod val="20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-2.6578073089700997E-2"/>
                  <c:y val="0.264462711575747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255813953488372E-2"/>
                  <c:y val="0.358912936287244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3849">
                <a:noFill/>
              </a:ln>
            </c:spPr>
            <c:txPr>
              <a:bodyPr/>
              <a:lstStyle/>
              <a:p>
                <a:pPr>
                  <a:defRPr sz="998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Sheet1!$B$2:$C$2</c:f>
              <c:numCache>
                <c:formatCode>#,##0</c:formatCode>
                <c:ptCount val="2"/>
                <c:pt idx="0">
                  <c:v>2135</c:v>
                </c:pt>
                <c:pt idx="1">
                  <c:v>2612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07078528"/>
        <c:axId val="207064448"/>
      </c:barChart>
      <c:catAx>
        <c:axId val="2070609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7062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7062528"/>
        <c:scaling>
          <c:orientation val="minMax"/>
          <c:min val="0"/>
        </c:scaling>
        <c:delete val="1"/>
        <c:axPos val="b"/>
        <c:title>
          <c:tx>
            <c:rich>
              <a:bodyPr/>
              <a:lstStyle/>
              <a:p>
                <a:pPr>
                  <a:defRPr sz="65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человек</a:t>
                </a:r>
              </a:p>
            </c:rich>
          </c:tx>
          <c:layout>
            <c:manualLayout>
              <c:xMode val="edge"/>
              <c:yMode val="edge"/>
              <c:x val="0.90700279231563108"/>
              <c:y val="0"/>
            </c:manualLayout>
          </c:layout>
          <c:overlay val="0"/>
          <c:spPr>
            <a:noFill/>
            <a:ln w="13849">
              <a:noFill/>
            </a:ln>
          </c:spPr>
        </c:title>
        <c:numFmt formatCode="General" sourceLinked="1"/>
        <c:majorTickMark val="out"/>
        <c:minorTickMark val="none"/>
        <c:tickLblPos val="nextTo"/>
        <c:crossAx val="207060992"/>
        <c:crosses val="autoZero"/>
        <c:crossBetween val="between"/>
      </c:valAx>
      <c:valAx>
        <c:axId val="207064448"/>
        <c:scaling>
          <c:orientation val="minMax"/>
        </c:scaling>
        <c:delete val="1"/>
        <c:axPos val="r"/>
        <c:numFmt formatCode="#,##0" sourceLinked="1"/>
        <c:majorTickMark val="out"/>
        <c:minorTickMark val="none"/>
        <c:tickLblPos val="nextTo"/>
        <c:crossAx val="207078528"/>
        <c:crosses val="max"/>
        <c:crossBetween val="between"/>
      </c:valAx>
      <c:catAx>
        <c:axId val="207078528"/>
        <c:scaling>
          <c:orientation val="minMax"/>
        </c:scaling>
        <c:delete val="1"/>
        <c:axPos val="b"/>
        <c:majorTickMark val="out"/>
        <c:minorTickMark val="none"/>
        <c:tickLblPos val="nextTo"/>
        <c:crossAx val="207064448"/>
        <c:crosses val="autoZero"/>
        <c:auto val="1"/>
        <c:lblAlgn val="ctr"/>
        <c:lblOffset val="100"/>
        <c:noMultiLvlLbl val="0"/>
      </c:catAx>
      <c:spPr>
        <a:noFill/>
        <a:ln w="25388">
          <a:noFill/>
        </a:ln>
      </c:spPr>
    </c:plotArea>
    <c:plotVisOnly val="1"/>
    <c:dispBlanksAs val="gap"/>
    <c:showDLblsOverMax val="0"/>
  </c:chart>
  <c:spPr>
    <a:blipFill dpi="0" rotWithShape="1">
      <a:blip xmlns:r="http://schemas.openxmlformats.org/officeDocument/2006/relationships" r:embed="rId1">
        <a:alphaModFix amt="72000"/>
      </a:blip>
      <a:srcRect/>
      <a:stretch>
        <a:fillRect l="7000" t="-46000" b="-37000"/>
      </a:stretch>
    </a:blipFill>
    <a:ln>
      <a:noFill/>
    </a:ln>
  </c:spPr>
  <c:txPr>
    <a:bodyPr/>
    <a:lstStyle/>
    <a:p>
      <a:pPr>
        <a:defRPr sz="65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298147635337368E-2"/>
          <c:y val="3.91928674591712E-2"/>
          <c:w val="0.983701770064764"/>
          <c:h val="0.707851390997708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родившихся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3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.3941005594297092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3995741783106774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Январь-Сентябрь 2014 года</c:v>
                </c:pt>
                <c:pt idx="1">
                  <c:v>Январь-Сентябрь 2015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715</c:v>
                </c:pt>
                <c:pt idx="1">
                  <c:v>719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умерших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3000"/>
                    <a:satMod val="150000"/>
                  </a:schemeClr>
                </a:gs>
                <a:gs pos="25000">
                  <a:schemeClr val="accent4">
                    <a:tint val="96000"/>
                    <a:shade val="80000"/>
                    <a:satMod val="105000"/>
                  </a:schemeClr>
                </a:gs>
                <a:gs pos="38000">
                  <a:schemeClr val="accent4">
                    <a:tint val="96000"/>
                    <a:shade val="59000"/>
                    <a:satMod val="120000"/>
                  </a:schemeClr>
                </a:gs>
                <a:gs pos="55000">
                  <a:schemeClr val="accent4">
                    <a:shade val="57000"/>
                    <a:satMod val="120000"/>
                  </a:schemeClr>
                </a:gs>
                <a:gs pos="80000">
                  <a:schemeClr val="accent4">
                    <a:shade val="56000"/>
                    <a:satMod val="145000"/>
                  </a:schemeClr>
                </a:gs>
                <a:gs pos="88000">
                  <a:schemeClr val="accent4">
                    <a:shade val="63000"/>
                    <a:satMod val="160000"/>
                  </a:schemeClr>
                </a:gs>
                <a:gs pos="100000">
                  <a:schemeClr val="accent4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4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.14778770978614097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936660632479695E-3"/>
                  <c:y val="0.15873494754807735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Январь-Сентябрь 2014 года</c:v>
                </c:pt>
                <c:pt idx="1">
                  <c:v>Январь-Сентябрь 2015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277</c:v>
                </c:pt>
                <c:pt idx="1">
                  <c:v>294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811584"/>
        <c:axId val="67825664"/>
      </c:barChart>
      <c:lineChart>
        <c:grouping val="stacke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Сальдо показателей</c:v>
                </c:pt>
              </c:strCache>
            </c:strRef>
          </c:tx>
          <c:spPr>
            <a:ln w="9525" cap="flat" cmpd="sng" algn="ctr">
              <a:solidFill>
                <a:schemeClr val="accent4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marker>
            <c:spPr>
              <a:gradFill rotWithShape="1">
                <a:gsLst>
                  <a:gs pos="0">
                    <a:schemeClr val="accent4">
                      <a:tint val="73000"/>
                      <a:satMod val="150000"/>
                    </a:schemeClr>
                  </a:gs>
                  <a:gs pos="25000">
                    <a:schemeClr val="accent4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4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4">
                      <a:shade val="57000"/>
                      <a:satMod val="120000"/>
                    </a:schemeClr>
                  </a:gs>
                  <a:gs pos="80000">
                    <a:schemeClr val="accent4">
                      <a:shade val="56000"/>
                      <a:satMod val="145000"/>
                    </a:schemeClr>
                  </a:gs>
                  <a:gs pos="88000">
                    <a:schemeClr val="accent4">
                      <a:shade val="63000"/>
                      <a:satMod val="160000"/>
                    </a:schemeClr>
                  </a:gs>
                  <a:gs pos="100000">
                    <a:schemeClr val="accent4">
                      <a:tint val="99555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4">
                    <a:shade val="60000"/>
                    <a:satMod val="300000"/>
                  </a:schemeClr>
                </a:solidFill>
                <a:prstDash val="solid"/>
              </a:ln>
              <a:effectLst>
                <a:glow rad="70000">
                  <a:schemeClr val="accent4">
                    <a:tint val="30000"/>
                    <a:shade val="95000"/>
                    <a:satMod val="300000"/>
                    <a:alpha val="50000"/>
                  </a:schemeClr>
                </a:glow>
              </a:effectLst>
            </c:spPr>
          </c:marker>
          <c:dLbls>
            <c:dLbl>
              <c:idx val="0"/>
              <c:layout>
                <c:manualLayout>
                  <c:x val="-5.446698732820536E-2"/>
                  <c:y val="-6.5321960111427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123992758974397E-2"/>
                  <c:y val="-7.1854156122570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Январь-Сентябрь 2014 года</c:v>
                </c:pt>
                <c:pt idx="1">
                  <c:v>Январь-Сентябрь 2015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438</c:v>
                </c:pt>
                <c:pt idx="1">
                  <c:v>425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811584"/>
        <c:axId val="67825664"/>
      </c:lineChart>
      <c:catAx>
        <c:axId val="67811584"/>
        <c:scaling>
          <c:orientation val="minMax"/>
        </c:scaling>
        <c:delete val="1"/>
        <c:axPos val="b"/>
        <c:majorTickMark val="out"/>
        <c:minorTickMark val="none"/>
        <c:tickLblPos val="nextTo"/>
        <c:crossAx val="67825664"/>
        <c:crosses val="autoZero"/>
        <c:auto val="1"/>
        <c:lblAlgn val="ctr"/>
        <c:lblOffset val="100"/>
        <c:noMultiLvlLbl val="0"/>
      </c:catAx>
      <c:valAx>
        <c:axId val="67825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7811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3918139919937196"/>
          <c:w val="0.99734261552637937"/>
          <c:h val="0.15901190190337275"/>
        </c:manualLayout>
      </c:layout>
      <c:overlay val="0"/>
      <c:txPr>
        <a:bodyPr/>
        <a:lstStyle/>
        <a:p>
          <a:pPr>
            <a:defRPr sz="10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blipFill dpi="0" rotWithShape="1">
      <a:blip xmlns:r="http://schemas.openxmlformats.org/officeDocument/2006/relationships" r:embed="rId1">
        <a:alphaModFix amt="68000"/>
      </a:blip>
      <a:srcRect/>
      <a:stretch>
        <a:fillRect l="-2000" t="-25000" r="-1000" b="-43000"/>
      </a:stretch>
    </a:blipFill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70456387198808E-2"/>
          <c:y val="0"/>
          <c:w val="0.97073343974852466"/>
          <c:h val="0.751535419675591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прибывших на территорию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3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2.5936660632478745E-3"/>
                  <c:y val="0.18466220767136984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936660632478745E-3"/>
                  <c:y val="0.14053169439506721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Январь-Сентябрь 2014 года</c:v>
                </c:pt>
                <c:pt idx="1">
                  <c:v>Январь-Сентябрь 2015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2084</c:v>
                </c:pt>
                <c:pt idx="1">
                  <c:v>1684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убывших из территории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3000"/>
                    <a:satMod val="150000"/>
                  </a:schemeClr>
                </a:gs>
                <a:gs pos="25000">
                  <a:schemeClr val="accent4">
                    <a:tint val="96000"/>
                    <a:shade val="80000"/>
                    <a:satMod val="105000"/>
                  </a:schemeClr>
                </a:gs>
                <a:gs pos="38000">
                  <a:schemeClr val="accent4">
                    <a:tint val="96000"/>
                    <a:shade val="59000"/>
                    <a:satMod val="120000"/>
                  </a:schemeClr>
                </a:gs>
                <a:gs pos="55000">
                  <a:schemeClr val="accent4">
                    <a:shade val="57000"/>
                    <a:satMod val="120000"/>
                  </a:schemeClr>
                </a:gs>
                <a:gs pos="80000">
                  <a:schemeClr val="accent4">
                    <a:shade val="56000"/>
                    <a:satMod val="145000"/>
                  </a:schemeClr>
                </a:gs>
                <a:gs pos="88000">
                  <a:schemeClr val="accent4">
                    <a:shade val="63000"/>
                    <a:satMod val="160000"/>
                  </a:schemeClr>
                </a:gs>
                <a:gs pos="100000">
                  <a:schemeClr val="accent4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4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.14778770978614097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936660632479695E-3"/>
                  <c:y val="0.15873494754807735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Январь-Сентябрь 2014 года</c:v>
                </c:pt>
                <c:pt idx="1">
                  <c:v>Январь-Сентябрь 2015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2231</c:v>
                </c:pt>
                <c:pt idx="1">
                  <c:v>2181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367296"/>
        <c:axId val="67368832"/>
      </c:barChart>
      <c:lineChart>
        <c:grouping val="stacke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Сальдо миграции</c:v>
                </c:pt>
              </c:strCache>
            </c:strRef>
          </c:tx>
          <c:spPr>
            <a:ln w="9525" cap="flat" cmpd="sng" algn="ctr">
              <a:solidFill>
                <a:schemeClr val="accent4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marker>
            <c:spPr>
              <a:gradFill rotWithShape="1">
                <a:gsLst>
                  <a:gs pos="0">
                    <a:schemeClr val="accent4">
                      <a:tint val="73000"/>
                      <a:satMod val="150000"/>
                    </a:schemeClr>
                  </a:gs>
                  <a:gs pos="25000">
                    <a:schemeClr val="accent4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4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4">
                      <a:shade val="57000"/>
                      <a:satMod val="120000"/>
                    </a:schemeClr>
                  </a:gs>
                  <a:gs pos="80000">
                    <a:schemeClr val="accent4">
                      <a:shade val="56000"/>
                      <a:satMod val="145000"/>
                    </a:schemeClr>
                  </a:gs>
                  <a:gs pos="88000">
                    <a:schemeClr val="accent4">
                      <a:shade val="63000"/>
                      <a:satMod val="160000"/>
                    </a:schemeClr>
                  </a:gs>
                  <a:gs pos="100000">
                    <a:schemeClr val="accent4">
                      <a:tint val="99555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solidFill>
                  <a:schemeClr val="accent4">
                    <a:shade val="60000"/>
                    <a:satMod val="300000"/>
                  </a:schemeClr>
                </a:solidFill>
                <a:prstDash val="solid"/>
              </a:ln>
              <a:effectLst>
                <a:glow rad="70000">
                  <a:schemeClr val="accent4">
                    <a:tint val="30000"/>
                    <a:shade val="95000"/>
                    <a:satMod val="300000"/>
                    <a:alpha val="50000"/>
                  </a:schemeClr>
                </a:glow>
              </a:effectLst>
            </c:spPr>
          </c:marker>
          <c:dLbls>
            <c:dLbl>
              <c:idx val="0"/>
              <c:layout>
                <c:manualLayout>
                  <c:x val="-9.8559310403419226E-2"/>
                  <c:y val="-4.6952248361293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904990948718118E-2"/>
                  <c:y val="0.115538377680257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Январь-Сентябрь 2014 года</c:v>
                </c:pt>
                <c:pt idx="1">
                  <c:v>Январь-Сентябрь 2015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-147</c:v>
                </c:pt>
                <c:pt idx="1">
                  <c:v>-497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367296"/>
        <c:axId val="67368832"/>
      </c:lineChart>
      <c:catAx>
        <c:axId val="67367296"/>
        <c:scaling>
          <c:orientation val="minMax"/>
        </c:scaling>
        <c:delete val="1"/>
        <c:axPos val="b"/>
        <c:majorTickMark val="out"/>
        <c:minorTickMark val="none"/>
        <c:tickLblPos val="nextTo"/>
        <c:crossAx val="67368832"/>
        <c:crosses val="autoZero"/>
        <c:auto val="1"/>
        <c:lblAlgn val="ctr"/>
        <c:lblOffset val="100"/>
        <c:noMultiLvlLbl val="0"/>
      </c:catAx>
      <c:valAx>
        <c:axId val="673688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7367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1162379527274742"/>
          <c:w val="0.99734261552637937"/>
          <c:h val="0.1865695478280191"/>
        </c:manualLayout>
      </c:layout>
      <c:overlay val="0"/>
      <c:txPr>
        <a:bodyPr/>
        <a:lstStyle/>
        <a:p>
          <a:pPr>
            <a:defRPr sz="10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blipFill dpi="0" rotWithShape="1">
      <a:blip xmlns:r="http://schemas.openxmlformats.org/officeDocument/2006/relationships" r:embed="rId1">
        <a:alphaModFix amt="68000"/>
      </a:blip>
      <a:srcRect/>
      <a:stretch>
        <a:fillRect l="-2000" t="-25000" r="-1000" b="-43000"/>
      </a:stretch>
    </a:blipFill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182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defRPr>
            </a:pPr>
            <a:r>
              <a:rPr lang="ru-RU" sz="1191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экономики городского округа город Мегион </a:t>
            </a:r>
          </a:p>
          <a:p>
            <a:pPr>
              <a:defRPr sz="1182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defRPr>
            </a:pPr>
            <a:r>
              <a:rPr lang="ru-RU" sz="1191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191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9 месяцев 2015 года</a:t>
            </a:r>
            <a:endParaRPr lang="ru-RU" sz="1191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5458327482727213"/>
          <c:y val="1.0626787873425934E-2"/>
        </c:manualLayout>
      </c:layout>
      <c:overlay val="0"/>
      <c:spPr>
        <a:noFill/>
        <a:ln w="2520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772827225837203"/>
          <c:y val="1.1976971610284543E-2"/>
          <c:w val="0.72821813030812332"/>
          <c:h val="0.89216952747288658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Поотраслевая структура экономики городского округа город Мегион за I полугодие 2015 года</c:v>
                </c:pt>
              </c:strCache>
            </c:strRef>
          </c:tx>
          <c:explosion val="2"/>
          <c:dPt>
            <c:idx val="0"/>
            <c:bubble3D val="0"/>
            <c:explosion val="15"/>
            <c:spPr>
              <a:solidFill>
                <a:srgbClr val="FFC000"/>
              </a:solidFill>
            </c:spPr>
          </c:dPt>
          <c:dPt>
            <c:idx val="1"/>
            <c:bubble3D val="0"/>
            <c:explosion val="26"/>
          </c:dPt>
          <c:dPt>
            <c:idx val="2"/>
            <c:bubble3D val="0"/>
            <c:explosion val="11"/>
          </c:dPt>
          <c:dPt>
            <c:idx val="3"/>
            <c:bubble3D val="0"/>
            <c:spPr>
              <a:solidFill>
                <a:srgbClr val="35E7E7"/>
              </a:solidFill>
            </c:spPr>
          </c:dPt>
          <c:dPt>
            <c:idx val="4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</c:spPr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2.0345476393764036E-2"/>
                  <c:y val="0.17301702671781424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7864621586076956E-3"/>
                  <c:y val="5.5377018550648366E-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1864491381752608E-2"/>
                  <c:y val="-0.1792818124502409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Строительство</a:t>
                    </a:r>
                    <a:endParaRPr lang="ru-RU" dirty="0"/>
                  </a:p>
                  <a:p>
                    <a:r>
                      <a:rPr lang="ru-RU" dirty="0" smtClean="0"/>
                      <a:t>7,9 %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0871201340796296E-2"/>
                  <c:y val="-0.211148462211455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Добыча </a:t>
                    </a:r>
                    <a:r>
                      <a:rPr lang="ru-RU" dirty="0"/>
                      <a:t>полезных ископаемых
</a:t>
                    </a:r>
                    <a:r>
                      <a:rPr lang="ru-RU" dirty="0" smtClean="0"/>
                      <a:t>57,0%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"/>
                  <c:y val="-9.911557862665812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Обрабатывающие производства
</a:t>
                    </a:r>
                    <a:r>
                      <a:rPr lang="ru-RU" dirty="0" smtClean="0"/>
                      <a:t>3,7%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8696372369021613E-2"/>
                  <c:y val="8.52668589549628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Производство </a:t>
                    </a:r>
                    <a:r>
                      <a:rPr lang="ru-RU" dirty="0"/>
                      <a:t>и распределение эл.энергии, газа и воды
</a:t>
                    </a:r>
                    <a:r>
                      <a:rPr lang="ru-RU" dirty="0" smtClean="0"/>
                      <a:t>7,6%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7363382860242579"/>
                  <c:y val="-1.1475611003170063E-2"/>
                </c:manualLayout>
              </c:layout>
              <c:tx>
                <c:rich>
                  <a:bodyPr/>
                  <a:lstStyle/>
                  <a:p>
                    <a:r>
                      <a:rPr lang="ru-RU" sz="7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rPr>
                      <a:t>Промышленность
</a:t>
                    </a:r>
                    <a:r>
                      <a:rPr lang="ru-RU" sz="7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rPr>
                      <a:t>68,3%</a:t>
                    </a:r>
                    <a:endParaRPr lang="ru-RU" sz="893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6393837429757405E-2"/>
                  <c:y val="-8.4745762711865583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"/>
                  <c:y val="3.0508474576271212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0.11467299776248167"/>
                  <c:y val="3.2713198985720453E-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5207">
                <a:noFill/>
              </a:ln>
            </c:spPr>
            <c:txPr>
              <a:bodyPr/>
              <a:lstStyle/>
              <a:p>
                <a:pPr>
                  <a:defRPr sz="700" b="1" cap="all" spc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1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Прочие</c:v>
                </c:pt>
                <c:pt idx="1">
                  <c:v>Транспорт и связь</c:v>
                </c:pt>
                <c:pt idx="2">
                  <c:v>Строительство</c:v>
                </c:pt>
                <c:pt idx="3">
                  <c:v>Добыча полезных ископаемых</c:v>
                </c:pt>
                <c:pt idx="4">
                  <c:v>Обрабатывающие производства</c:v>
                </c:pt>
                <c:pt idx="5">
                  <c:v>Производство и распределение эл.энергии, газа и воды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3984.1</c:v>
                </c:pt>
                <c:pt idx="1">
                  <c:v>2416.1999999999998</c:v>
                </c:pt>
                <c:pt idx="2">
                  <c:v>2134.6999999999998</c:v>
                </c:pt>
                <c:pt idx="3">
                  <c:v>15337.3</c:v>
                </c:pt>
                <c:pt idx="4">
                  <c:v>985.3</c:v>
                </c:pt>
                <c:pt idx="5">
                  <c:v>2039.6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100"/>
        <c:serLines/>
      </c:ofPieChart>
      <c:spPr>
        <a:noFill/>
        <a:ln w="25393">
          <a:noFill/>
        </a:ln>
      </c:spPr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9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/>
              <a:t>Оборот розничной торговли и общественного питания </a:t>
            </a:r>
          </a:p>
        </c:rich>
      </c:tx>
      <c:layout>
        <c:manualLayout>
          <c:xMode val="edge"/>
          <c:yMode val="edge"/>
          <c:x val="0.19558360352014822"/>
          <c:y val="6.349400123434182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776353031595348E-3"/>
          <c:y val="0.12373791621911923"/>
          <c:w val="0.98792526753001952"/>
          <c:h val="0.633870277493508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Оборот розничной торговли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606911693744617E-2"/>
                  <c:y val="1.010580444361748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191406527310647E-3"/>
                  <c:y val="3.2409482649255308E-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9 месяцев  2014 года</c:v>
                </c:pt>
                <c:pt idx="1">
                  <c:v>9 месяцев 2015 года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6341.5</c:v>
                </c:pt>
                <c:pt idx="1">
                  <c:v>9950.4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Оборот общественного питания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420257483175522E-3"/>
                  <c:y val="-1.089168365232541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86168484495554E-2"/>
                  <c:y val="5.9487300929489074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9 месяцев  2014 года</c:v>
                </c:pt>
                <c:pt idx="1">
                  <c:v>9 месяцев 2015 года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1032.7</c:v>
                </c:pt>
                <c:pt idx="1">
                  <c:v>1228.9000000000001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575616"/>
        <c:axId val="174577152"/>
      </c:barChart>
      <c:catAx>
        <c:axId val="17457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7457715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74577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4575616"/>
        <c:crosses val="autoZero"/>
        <c:crossBetween val="between"/>
      </c:valAx>
      <c:spPr>
        <a:noFill/>
        <a:ln w="25414">
          <a:noFill/>
        </a:ln>
      </c:spPr>
    </c:plotArea>
    <c:legend>
      <c:legendPos val="r"/>
      <c:layout>
        <c:manualLayout>
          <c:xMode val="edge"/>
          <c:yMode val="edge"/>
          <c:x val="2.0337090216664095E-2"/>
          <c:y val="0.84184249255664756"/>
          <c:w val="0.95355565848386603"/>
          <c:h val="0.12262711347128119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98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510048733845286"/>
          <c:y val="0.1021039612554053"/>
          <c:w val="0.5854452669682727"/>
          <c:h val="0.7921917546085317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26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26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26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.16212448335320015"/>
                  <c:y val="-0.108091559300090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Налоговые </a:t>
                    </a:r>
                    <a:r>
                      <a:rPr lang="ru-RU" dirty="0"/>
                      <a:t>доходы; </a:t>
                    </a:r>
                    <a:endParaRPr lang="ru-RU" dirty="0" smtClean="0"/>
                  </a:p>
                  <a:p>
                    <a:r>
                      <a:rPr lang="ru-RU" dirty="0" smtClean="0"/>
                      <a:t>607388,8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132359726868885"/>
                  <c:y val="-2.5720003875833201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Неналоговые доходы; </a:t>
                    </a:r>
                    <a:endParaRPr lang="ru-RU" dirty="0" smtClean="0"/>
                  </a:p>
                  <a:p>
                    <a:r>
                      <a:rPr lang="ru-RU" dirty="0" smtClean="0"/>
                      <a:t>189691,3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9063361224349298"/>
                  <c:y val="9.129354670615723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Безвозмездные поступления;</a:t>
                    </a:r>
                  </a:p>
                  <a:p>
                    <a:r>
                      <a:rPr lang="ru-RU" dirty="0" smtClean="0"/>
                      <a:t>2076211,1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 w="25368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607388.80000000005</c:v>
                </c:pt>
                <c:pt idx="1">
                  <c:v>189691.3</c:v>
                </c:pt>
                <c:pt idx="2">
                  <c:v>2076211.1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6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99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2" b="1">
                <a:latin typeface="Times New Roman" pitchFamily="18" charset="0"/>
                <a:cs typeface="Times New Roman" pitchFamily="18" charset="0"/>
              </a:defRPr>
            </a:pPr>
            <a:r>
              <a:rPr lang="ru-RU" sz="1201" b="1" dirty="0">
                <a:latin typeface="Times New Roman" pitchFamily="18" charset="0"/>
                <a:cs typeface="Times New Roman" pitchFamily="18" charset="0"/>
              </a:rPr>
              <a:t>Расходы бюджета городского округа город Мегион </a:t>
            </a:r>
          </a:p>
          <a:p>
            <a:pPr>
              <a:defRPr sz="1202" b="1">
                <a:latin typeface="Times New Roman" pitchFamily="18" charset="0"/>
                <a:cs typeface="Times New Roman" pitchFamily="18" charset="0"/>
              </a:defRPr>
            </a:pPr>
            <a:r>
              <a:rPr lang="ru-RU" sz="1201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201" b="1" dirty="0" smtClean="0">
                <a:latin typeface="Times New Roman" pitchFamily="18" charset="0"/>
                <a:cs typeface="Times New Roman" pitchFamily="18" charset="0"/>
              </a:rPr>
              <a:t>январь-сентябрь</a:t>
            </a:r>
            <a:r>
              <a:rPr lang="ru-RU" sz="1201" b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1" b="1" dirty="0" smtClean="0">
                <a:latin typeface="Times New Roman" pitchFamily="18" charset="0"/>
                <a:cs typeface="Times New Roman" pitchFamily="18" charset="0"/>
              </a:rPr>
              <a:t>2014-2015 годов</a:t>
            </a:r>
            <a:endParaRPr lang="ru-RU" sz="1201" b="1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  <c:spPr>
        <a:noFill/>
        <a:ln w="25419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781514056629576E-2"/>
          <c:y val="0.16034414080592868"/>
          <c:w val="0.95564362204724462"/>
          <c:h val="0.624527176821343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городского округа город Мегион за I квартал 2014-2015 годов</c:v>
                </c:pt>
              </c:strCache>
            </c:strRef>
          </c:tx>
          <c:spPr>
            <a:solidFill>
              <a:srgbClr val="FFCCCC"/>
            </a:solidFill>
          </c:spPr>
          <c:invertIfNegative val="0"/>
          <c:dLbls>
            <c:dLbl>
              <c:idx val="0"/>
              <c:layout>
                <c:manualLayout>
                  <c:x val="2.0833273354541833E-2"/>
                  <c:y val="0.17226864289022695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2388846,5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023118225395499E-2"/>
                  <c:y val="0.17251088466882816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2768390,9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19">
                <a:noFill/>
              </a:ln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Январь-сентябрь 2014 года</c:v>
                </c:pt>
                <c:pt idx="1">
                  <c:v>Январь-сентябрь 2015 года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2388846.5</c:v>
                </c:pt>
                <c:pt idx="1">
                  <c:v>2768390.9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5136768"/>
        <c:axId val="175138304"/>
        <c:axId val="0"/>
      </c:bar3DChart>
      <c:catAx>
        <c:axId val="17513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5138304"/>
        <c:crosses val="autoZero"/>
        <c:auto val="1"/>
        <c:lblAlgn val="ctr"/>
        <c:lblOffset val="100"/>
        <c:noMultiLvlLbl val="0"/>
      </c:catAx>
      <c:valAx>
        <c:axId val="175138304"/>
        <c:scaling>
          <c:orientation val="minMax"/>
          <c:max val="550000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crossAx val="175136768"/>
        <c:crosses val="autoZero"/>
        <c:crossBetween val="between"/>
        <c:dispUnits>
          <c:builtInUnit val="thousands"/>
        </c:dispUnits>
      </c:valAx>
      <c:spPr>
        <a:noFill/>
        <a:ln w="25386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92045489309557E-4"/>
          <c:y val="0.3195835383370102"/>
          <c:w val="0.99858510085030805"/>
          <c:h val="0.39333427238243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безработных на 1 октября, человек</c:v>
                </c:pt>
              </c:strCache>
            </c:strRef>
          </c:tx>
          <c:spPr>
            <a:solidFill>
              <a:srgbClr val="FF66CC"/>
            </a:solidFill>
            <a:ln>
              <a:solidFill>
                <a:srgbClr val="000000"/>
              </a:solidFill>
            </a:ln>
            <a:scene3d>
              <a:camera prst="orthographicFront"/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01.10.2014</c:v>
                </c:pt>
                <c:pt idx="1">
                  <c:v>На 01.10.2015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0.17799999999999999</c:v>
                </c:pt>
                <c:pt idx="1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Уровень безработицы, %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scene3d>
              <a:camera prst="orthographicFront"/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01.10.2014</c:v>
                </c:pt>
                <c:pt idx="1">
                  <c:v>На 01.10.2015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0.153</c:v>
                </c:pt>
                <c:pt idx="1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838912"/>
        <c:axId val="174840448"/>
      </c:barChart>
      <c:catAx>
        <c:axId val="17483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74840448"/>
        <c:crosses val="autoZero"/>
        <c:auto val="1"/>
        <c:lblAlgn val="ctr"/>
        <c:lblOffset val="100"/>
        <c:noMultiLvlLbl val="0"/>
      </c:catAx>
      <c:valAx>
        <c:axId val="174840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4838912"/>
        <c:crosses val="autoZero"/>
        <c:crossBetween val="between"/>
      </c:valAx>
      <c:spPr>
        <a:noFill/>
        <a:ln w="25386">
          <a:noFill/>
        </a:ln>
      </c:spPr>
    </c:plotArea>
    <c:legend>
      <c:legendPos val="b"/>
      <c:layout>
        <c:manualLayout>
          <c:xMode val="edge"/>
          <c:yMode val="edge"/>
          <c:x val="0"/>
          <c:y val="0.85350734403391881"/>
          <c:w val="0.99714061561597822"/>
          <c:h val="0.14649265596608119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ln>
      <a:solidFill>
        <a:srgbClr val="000000"/>
      </a:solidFill>
    </a:ln>
  </c:spPr>
  <c:txPr>
    <a:bodyPr/>
    <a:lstStyle/>
    <a:p>
      <a:pPr>
        <a:defRPr sz="1799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432890709405871E-3"/>
          <c:y val="3.7429594015130234E-2"/>
          <c:w val="0.84330293815985025"/>
          <c:h val="0.7603357955187001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Материальное производство</c:v>
                </c:pt>
              </c:strCache>
            </c:strRef>
          </c:tx>
          <c:spPr>
            <a:solidFill>
              <a:srgbClr val="FF66CC"/>
            </a:solidFill>
            <a:ln>
              <a:solidFill>
                <a:srgbClr val="002060"/>
              </a:solidFill>
            </a:ln>
            <a:effectLst>
              <a:glow rad="76200">
                <a:schemeClr val="accent5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/>
              <a:lightRig rig="glow" dir="t">
                <a:rot lat="6000000" lon="6000000" rev="14100000"/>
              </a:lightRig>
            </a:scene3d>
            <a:sp3d prstMaterial="softEdge">
              <a:bevelT w="127000" prst="artDeco"/>
            </a:sp3d>
          </c:spPr>
          <c:invertIfNegative val="0"/>
          <c:dLbls>
            <c:dLbl>
              <c:idx val="0"/>
              <c:layout>
                <c:manualLayout>
                  <c:x val="1.2780383500061989E-3"/>
                  <c:y val="0.633621040524962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1121534000247958E-3"/>
                  <c:y val="0.64696043085180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Январь-Сентябрь 2014 года</c:v>
                </c:pt>
                <c:pt idx="1">
                  <c:v>Январь-Сентябрь 2015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61774</c:v>
                </c:pt>
                <c:pt idx="1">
                  <c:v>65606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Социальная сфера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rgbClr val="000000"/>
              </a:solidFill>
              <a:prstDash val="solid"/>
            </a:ln>
            <a:effectLst>
              <a:glow rad="63500">
                <a:schemeClr val="accent5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/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c:spPr>
          <c:invertIfNegative val="0"/>
          <c:dLbls>
            <c:dLbl>
              <c:idx val="0"/>
              <c:layout>
                <c:manualLayout>
                  <c:x val="-3.8341150500185968E-3"/>
                  <c:y val="0.44686957594918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780383500061989E-3"/>
                  <c:y val="0.440199880785763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Январь-Сентябрь 2014 года</c:v>
                </c:pt>
                <c:pt idx="1">
                  <c:v>Январь-Сентябрь 2015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39469</c:v>
                </c:pt>
                <c:pt idx="1">
                  <c:v>40057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585536"/>
        <c:axId val="175591424"/>
      </c:barChar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по городу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5.1121534000247958E-2"/>
                  <c:y val="-2.0009085490261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731342250216966E-2"/>
                  <c:y val="-6.0027256470785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Январь-Сентябрь 2014 года</c:v>
                </c:pt>
                <c:pt idx="1">
                  <c:v>Январь-Сентябрь 2015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50854</c:v>
                </c:pt>
                <c:pt idx="1">
                  <c:v>53026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585536"/>
        <c:axId val="175591424"/>
      </c:lineChart>
      <c:catAx>
        <c:axId val="175585536"/>
        <c:scaling>
          <c:orientation val="minMax"/>
        </c:scaling>
        <c:delete val="0"/>
        <c:axPos val="b"/>
        <c:majorTickMark val="out"/>
        <c:minorTickMark val="none"/>
        <c:tickLblPos val="nextTo"/>
        <c:crossAx val="175591424"/>
        <c:crosses val="autoZero"/>
        <c:auto val="1"/>
        <c:lblAlgn val="ctr"/>
        <c:lblOffset val="100"/>
        <c:noMultiLvlLbl val="0"/>
      </c:catAx>
      <c:valAx>
        <c:axId val="175591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5585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227858740333196"/>
          <c:y val="0"/>
          <c:w val="0.13005318249663081"/>
          <c:h val="0.952945333289167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D82257-9FD2-4743-BF86-61946416870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7FC0AD-3026-4F37-B564-BA25940B8CA1}">
      <dgm:prSet phldrT="[Текст]" custT="1"/>
      <dgm:spPr>
        <a:solidFill>
          <a:srgbClr val="33CCCC"/>
        </a:solidFill>
      </dgm:spPr>
      <dgm:t>
        <a:bodyPr/>
        <a:lstStyle/>
        <a:p>
          <a:endParaRPr lang="ru-RU" sz="1200" b="1" cap="all" spc="0" dirty="0" smtClean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Всего отгружено </a:t>
          </a:r>
          <a:r>
            <a:rPr lang="ru-RU" sz="1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ПРОМЫШЛЕННОЙ ПРОДУКЦИИ, </a:t>
          </a:r>
          <a:r>
            <a:rPr lang="ru-RU" sz="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млн. рублей</a:t>
          </a:r>
          <a:endParaRPr lang="ru-RU" sz="8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D18DAC-95F9-47C6-BEC0-C7B6DC31CBB7}" type="parTrans" cxnId="{6884BC17-5796-43A7-B35A-898166294701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9BAD23-68D3-4932-BA80-6D489D97E7A1}" type="sibTrans" cxnId="{6884BC17-5796-43A7-B35A-898166294701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13DFA9-ED9B-4D37-A188-88852A12B6D2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Добыча полезных ископаемых</a:t>
          </a:r>
        </a:p>
        <a:p>
          <a:endParaRPr lang="ru-RU" sz="8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93B846-1F7C-443F-86DC-5B54F0C9C48F}" type="parTrans" cxnId="{ED2ED1C6-C638-4746-B4E8-148553EF5B72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043971-B30F-4722-8D0A-94011CBC3720}" type="sibTrans" cxnId="{ED2ED1C6-C638-4746-B4E8-148553EF5B72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CCC116-095C-4A93-980F-DA6D2E57DF98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 месяцев 2015 год а  15337,3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2D97CA-20AB-4BD9-908D-55A112B20ECF}" type="parTrans" cxnId="{54126E74-DF57-4E86-A963-8DE20C39D092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24D591-B3D4-4E91-902D-0136092304DD}" type="sibTrans" cxnId="{54126E74-DF57-4E86-A963-8DE20C39D092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307A4E-B3C0-4757-846B-1295B908A630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Обрабатывающие производства</a:t>
          </a:r>
        </a:p>
        <a:p>
          <a:endParaRPr lang="ru-RU" sz="8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B1374E-4F0C-428C-872D-0AA2BEF00298}" type="parTrans" cxnId="{60E8A5AE-AB04-481D-9010-2A81CDD8F432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DBF6C0-EE52-47A2-AEF8-F37379BB6A79}" type="sibTrans" cxnId="{60E8A5AE-AB04-481D-9010-2A81CDD8F432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E300E9-FEAA-4E29-96E9-A80E102F6C53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 месяцев 2015 года    985,3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BFA40C-520C-4BD6-BA36-614791FDDFAD}" type="parTrans" cxnId="{CCBE56D9-45FA-4E10-8ADD-13D6ACEEE37B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497451-AE09-45F0-A0CD-555580F66E6A}" type="sibTrans" cxnId="{CCBE56D9-45FA-4E10-8ADD-13D6ACEEE37B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45FA19-668A-4467-911D-F6E6A3C4301D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ru-RU" sz="1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 месяцев 2015 года   18362,2 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8059DC-D238-4292-81E2-6C498755FC31}" type="sibTrans" cxnId="{CC677CDA-2929-4456-95BA-7F90129A6332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8D5773-6DC0-4584-B00B-B1EAD9F5C770}" type="parTrans" cxnId="{CC677CDA-2929-4456-95BA-7F90129A6332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7D091E-D5F0-4F9F-ABC5-B7816AFB8493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 месяцев 2014 года   17816,6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BD0422-9C54-4ED2-AB47-7F74EBFEC58F}" type="sibTrans" cxnId="{3FEC8966-6F99-4152-ABAF-B97DA2FD6E15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CC4746-324B-4EF8-B1CE-23CCA1A25CE6}" type="parTrans" cxnId="{3FEC8966-6F99-4152-ABAF-B97DA2FD6E15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43D00A-E1DB-442F-BC12-32DD448F60E1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 месяцев 2014 года   14843,7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CEB69F-8B89-4B07-94A4-22BEF5C2444C}" type="sibTrans" cxnId="{97C2FC8D-5A90-4F00-971C-DE218F84CFC7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1A8631-F594-431A-B890-32D61A59B9CE}" type="parTrans" cxnId="{97C2FC8D-5A90-4F00-971C-DE218F84CFC7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1A3998-F6E9-49E6-8EE6-BED4B9058B68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 месяцев 2014 года  1082,1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0ADA5B-2E0D-4520-BCEE-4A66D0AFF431}" type="sibTrans" cxnId="{D5B1420D-1ECA-497A-99B5-4632332F6793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964F85-CEE2-44C9-8054-77DF8F6A3201}" type="parTrans" cxnId="{D5B1420D-1ECA-497A-99B5-4632332F6793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1470B8-E689-4EA8-AD39-1A87BAC41462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 месяцев 2015 года  2039,6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6C4F91-272F-4FFC-9DB2-498E95A73F37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 месяцев 2014 года  1890,8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77D496-D6BB-4E44-9441-2296AC7BAD5F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Производство и распределение электроэнергии, газа и воды</a:t>
          </a:r>
          <a:endParaRPr lang="ru-RU" sz="8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F2D66D-2FB8-458F-9DEC-C4642163AF90}" type="sibTrans" cxnId="{7F90F167-78C9-456A-9DEB-0EC095B9D70D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403D67-3C71-4DFC-8654-3EFE6E3FFC5D}" type="parTrans" cxnId="{7F90F167-78C9-456A-9DEB-0EC095B9D70D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D1946C-60B7-473A-B85B-FF5B8995DD10}" type="sibTrans" cxnId="{56D0D18A-3943-4D07-BC1E-3763D4DF11E5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A0CDAB-10AB-4F4B-AA99-D321ADFA9F5C}" type="parTrans" cxnId="{56D0D18A-3943-4D07-BC1E-3763D4DF11E5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F6CF7A-D3CE-4E52-B7DB-D4FC6856B6C7}" type="sibTrans" cxnId="{53A40056-DE42-49B6-AA7C-AD3638D62DB9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2B4B13-59FB-4112-8923-355EE16C0D10}" type="parTrans" cxnId="{53A40056-DE42-49B6-AA7C-AD3638D62DB9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E4C33D-D872-40CD-AF47-DA33F89F5923}" type="pres">
      <dgm:prSet presAssocID="{E2D82257-9FD2-4743-BF86-61946416870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F5E3F-9F27-4B24-B916-67B67B64F284}" type="pres">
      <dgm:prSet presAssocID="{EB7FC0AD-3026-4F37-B564-BA25940B8CA1}" presName="comp" presStyleCnt="0"/>
      <dgm:spPr/>
    </dgm:pt>
    <dgm:pt modelId="{2802B3C9-D2BA-4068-8DE4-F31426034CDB}" type="pres">
      <dgm:prSet presAssocID="{EB7FC0AD-3026-4F37-B564-BA25940B8CA1}" presName="box" presStyleLbl="node1" presStyleIdx="0" presStyleCnt="4" custScaleY="50094" custLinFactNeighborX="-386" custLinFactNeighborY="15147"/>
      <dgm:spPr/>
      <dgm:t>
        <a:bodyPr/>
        <a:lstStyle/>
        <a:p>
          <a:endParaRPr lang="ru-RU"/>
        </a:p>
      </dgm:t>
    </dgm:pt>
    <dgm:pt modelId="{CC6FA2B8-25CA-4DD5-BAF0-E1AAE1035D63}" type="pres">
      <dgm:prSet presAssocID="{EB7FC0AD-3026-4F37-B564-BA25940B8CA1}" presName="img" presStyleLbl="fgImgPlace1" presStyleIdx="0" presStyleCnt="4" custAng="10800000" custFlipVert="1" custScaleX="61384" custScaleY="46402" custLinFactNeighborX="-24438" custLinFactNeighborY="18933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9600000" scaled="0"/>
        </a:gradFill>
      </dgm:spPr>
      <dgm:t>
        <a:bodyPr/>
        <a:lstStyle/>
        <a:p>
          <a:endParaRPr lang="ru-RU"/>
        </a:p>
      </dgm:t>
    </dgm:pt>
    <dgm:pt modelId="{189C5783-CA35-439C-B77E-BB0554C7F71D}" type="pres">
      <dgm:prSet presAssocID="{EB7FC0AD-3026-4F37-B564-BA25940B8CA1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A82333-44BB-4C78-858D-9C016CCFBDD4}" type="pres">
      <dgm:prSet presAssocID="{739BAD23-68D3-4932-BA80-6D489D97E7A1}" presName="spacer" presStyleCnt="0"/>
      <dgm:spPr/>
    </dgm:pt>
    <dgm:pt modelId="{716B974D-AEA0-43FF-A482-DAF96D0132D0}" type="pres">
      <dgm:prSet presAssocID="{AF13DFA9-ED9B-4D37-A188-88852A12B6D2}" presName="comp" presStyleCnt="0"/>
      <dgm:spPr/>
    </dgm:pt>
    <dgm:pt modelId="{A8266396-DA06-4EA3-AE2C-746AFFA55DC9}" type="pres">
      <dgm:prSet presAssocID="{AF13DFA9-ED9B-4D37-A188-88852A12B6D2}" presName="box" presStyleLbl="node1" presStyleIdx="1" presStyleCnt="4" custScaleY="39161" custLinFactNeighborX="-249" custLinFactNeighborY="10795"/>
      <dgm:spPr/>
      <dgm:t>
        <a:bodyPr/>
        <a:lstStyle/>
        <a:p>
          <a:endParaRPr lang="ru-RU"/>
        </a:p>
      </dgm:t>
    </dgm:pt>
    <dgm:pt modelId="{04DD6571-AB14-41AA-98B1-FA2D310D830C}" type="pres">
      <dgm:prSet presAssocID="{AF13DFA9-ED9B-4D37-A188-88852A12B6D2}" presName="img" presStyleLbl="fgImgPlace1" presStyleIdx="1" presStyleCnt="4" custScaleX="70492" custScaleY="33477" custLinFactNeighborX="-39738" custLinFactNeighborY="2249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ru-RU"/>
        </a:p>
      </dgm:t>
    </dgm:pt>
    <dgm:pt modelId="{0B2A85ED-4FF7-4066-8B16-C373FBB71BB2}" type="pres">
      <dgm:prSet presAssocID="{AF13DFA9-ED9B-4D37-A188-88852A12B6D2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032F96-B625-48FB-ACA3-9DEA9AF18A5F}" type="pres">
      <dgm:prSet presAssocID="{C6043971-B30F-4722-8D0A-94011CBC3720}" presName="spacer" presStyleCnt="0"/>
      <dgm:spPr/>
    </dgm:pt>
    <dgm:pt modelId="{3DAC133A-FFA8-40F4-8AAF-FF6A490EE433}" type="pres">
      <dgm:prSet presAssocID="{8F307A4E-B3C0-4757-846B-1295B908A630}" presName="comp" presStyleCnt="0"/>
      <dgm:spPr/>
    </dgm:pt>
    <dgm:pt modelId="{9F736712-80F7-48FC-9EA5-1217686767B5}" type="pres">
      <dgm:prSet presAssocID="{8F307A4E-B3C0-4757-846B-1295B908A630}" presName="box" presStyleLbl="node1" presStyleIdx="2" presStyleCnt="4" custScaleY="37578" custLinFactNeighborX="-11" custLinFactNeighborY="4247"/>
      <dgm:spPr/>
      <dgm:t>
        <a:bodyPr/>
        <a:lstStyle/>
        <a:p>
          <a:endParaRPr lang="ru-RU"/>
        </a:p>
      </dgm:t>
    </dgm:pt>
    <dgm:pt modelId="{D604147F-DB84-4B6D-B86E-B8E4098527DD}" type="pres">
      <dgm:prSet presAssocID="{8F307A4E-B3C0-4757-846B-1295B908A630}" presName="img" presStyleLbl="fgImgPlace1" presStyleIdx="2" presStyleCnt="4" custScaleX="72849" custScaleY="29193" custLinFactNeighborX="-43139" custLinFactNeighborY="1382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  <dgm:t>
        <a:bodyPr/>
        <a:lstStyle/>
        <a:p>
          <a:endParaRPr lang="ru-RU"/>
        </a:p>
      </dgm:t>
    </dgm:pt>
    <dgm:pt modelId="{14CD2FF3-219B-4B9C-ABCA-7A545920FA64}" type="pres">
      <dgm:prSet presAssocID="{8F307A4E-B3C0-4757-846B-1295B908A630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27BD4-A062-49FA-AECA-442AEB962638}" type="pres">
      <dgm:prSet presAssocID="{1ADBF6C0-EE52-47A2-AEF8-F37379BB6A79}" presName="spacer" presStyleCnt="0"/>
      <dgm:spPr/>
    </dgm:pt>
    <dgm:pt modelId="{94857902-8ABA-4AB3-9739-3CB823BB14EB}" type="pres">
      <dgm:prSet presAssocID="{E077D496-D6BB-4E44-9441-2296AC7BAD5F}" presName="comp" presStyleCnt="0"/>
      <dgm:spPr/>
    </dgm:pt>
    <dgm:pt modelId="{8500903B-ADEF-4D3E-815B-C85311C48FCE}" type="pres">
      <dgm:prSet presAssocID="{E077D496-D6BB-4E44-9441-2296AC7BAD5F}" presName="box" presStyleLbl="node1" presStyleIdx="3" presStyleCnt="4" custScaleY="39184" custLinFactNeighborX="753" custLinFactNeighborY="-2124"/>
      <dgm:spPr/>
      <dgm:t>
        <a:bodyPr/>
        <a:lstStyle/>
        <a:p>
          <a:endParaRPr lang="ru-RU"/>
        </a:p>
      </dgm:t>
    </dgm:pt>
    <dgm:pt modelId="{E5ABB2E1-C374-4CFD-B8CD-7A8708FAB20D}" type="pres">
      <dgm:prSet presAssocID="{E077D496-D6BB-4E44-9441-2296AC7BAD5F}" presName="img" presStyleLbl="fgImgPlace1" presStyleIdx="3" presStyleCnt="4" custScaleX="69774" custScaleY="34094" custLinFactNeighborX="-39810" custLinFactNeighborY="-60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8000" r="-48000"/>
          </a:stretch>
        </a:blipFill>
      </dgm:spPr>
      <dgm:t>
        <a:bodyPr/>
        <a:lstStyle/>
        <a:p>
          <a:endParaRPr lang="ru-RU"/>
        </a:p>
      </dgm:t>
    </dgm:pt>
    <dgm:pt modelId="{153F8382-3860-43CB-BAFB-ADF3970D71AA}" type="pres">
      <dgm:prSet presAssocID="{E077D496-D6BB-4E44-9441-2296AC7BAD5F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84BC17-5796-43A7-B35A-898166294701}" srcId="{E2D82257-9FD2-4743-BF86-61946416870E}" destId="{EB7FC0AD-3026-4F37-B564-BA25940B8CA1}" srcOrd="0" destOrd="0" parTransId="{1ED18DAC-95F9-47C6-BEC0-C7B6DC31CBB7}" sibTransId="{739BAD23-68D3-4932-BA80-6D489D97E7A1}"/>
    <dgm:cxn modelId="{879D2904-46E0-4788-AEF5-D0710F2897D3}" type="presOf" srcId="{F4E300E9-FEAA-4E29-96E9-A80E102F6C53}" destId="{9F736712-80F7-48FC-9EA5-1217686767B5}" srcOrd="0" destOrd="2" presId="urn:microsoft.com/office/officeart/2005/8/layout/vList4"/>
    <dgm:cxn modelId="{3FEC8966-6F99-4152-ABAF-B97DA2FD6E15}" srcId="{EB7FC0AD-3026-4F37-B564-BA25940B8CA1}" destId="{FB7D091E-D5F0-4F9F-ABC5-B7816AFB8493}" srcOrd="0" destOrd="0" parTransId="{AACC4746-324B-4EF8-B1CE-23CCA1A25CE6}" sibTransId="{E6BD0422-9C54-4ED2-AB47-7F74EBFEC58F}"/>
    <dgm:cxn modelId="{56D0D18A-3943-4D07-BC1E-3763D4DF11E5}" srcId="{E077D496-D6BB-4E44-9441-2296AC7BAD5F}" destId="{3B1470B8-E689-4EA8-AD39-1A87BAC41462}" srcOrd="1" destOrd="0" parTransId="{00A0CDAB-10AB-4F4B-AA99-D321ADFA9F5C}" sibTransId="{80D1946C-60B7-473A-B85B-FF5B8995DD10}"/>
    <dgm:cxn modelId="{9389BEAE-9F0D-4108-8022-64BF9F7CD6EA}" type="presOf" srcId="{E2D82257-9FD2-4743-BF86-61946416870E}" destId="{8CE4C33D-D872-40CD-AF47-DA33F89F5923}" srcOrd="0" destOrd="0" presId="urn:microsoft.com/office/officeart/2005/8/layout/vList4"/>
    <dgm:cxn modelId="{359A8773-740A-4D75-A570-0C69F19155BF}" type="presOf" srcId="{AF13DFA9-ED9B-4D37-A188-88852A12B6D2}" destId="{A8266396-DA06-4EA3-AE2C-746AFFA55DC9}" srcOrd="0" destOrd="0" presId="urn:microsoft.com/office/officeart/2005/8/layout/vList4"/>
    <dgm:cxn modelId="{D5B1420D-1ECA-497A-99B5-4632332F6793}" srcId="{8F307A4E-B3C0-4757-846B-1295B908A630}" destId="{731A3998-F6E9-49E6-8EE6-BED4B9058B68}" srcOrd="0" destOrd="0" parTransId="{45964F85-CEE2-44C9-8054-77DF8F6A3201}" sibTransId="{C50ADA5B-2E0D-4520-BCEE-4A66D0AFF431}"/>
    <dgm:cxn modelId="{60E8A5AE-AB04-481D-9010-2A81CDD8F432}" srcId="{E2D82257-9FD2-4743-BF86-61946416870E}" destId="{8F307A4E-B3C0-4757-846B-1295B908A630}" srcOrd="2" destOrd="0" parTransId="{57B1374E-4F0C-428C-872D-0AA2BEF00298}" sibTransId="{1ADBF6C0-EE52-47A2-AEF8-F37379BB6A79}"/>
    <dgm:cxn modelId="{2944DAFF-5D02-4ED6-89FB-CC9914127ECB}" type="presOf" srcId="{29CCC116-095C-4A93-980F-DA6D2E57DF98}" destId="{A8266396-DA06-4EA3-AE2C-746AFFA55DC9}" srcOrd="0" destOrd="2" presId="urn:microsoft.com/office/officeart/2005/8/layout/vList4"/>
    <dgm:cxn modelId="{A9BC6BD9-9BA7-4D9D-AA77-4387C65EB693}" type="presOf" srcId="{8F307A4E-B3C0-4757-846B-1295B908A630}" destId="{14CD2FF3-219B-4B9C-ABCA-7A545920FA64}" srcOrd="1" destOrd="0" presId="urn:microsoft.com/office/officeart/2005/8/layout/vList4"/>
    <dgm:cxn modelId="{76493CF6-2B70-42D8-8BDA-72057513F9C8}" type="presOf" srcId="{731A3998-F6E9-49E6-8EE6-BED4B9058B68}" destId="{9F736712-80F7-48FC-9EA5-1217686767B5}" srcOrd="0" destOrd="1" presId="urn:microsoft.com/office/officeart/2005/8/layout/vList4"/>
    <dgm:cxn modelId="{DC3AF480-AE2E-4215-9F10-05204120D4E7}" type="presOf" srcId="{456C4F91-272F-4FFC-9DB2-498E95A73F37}" destId="{8500903B-ADEF-4D3E-815B-C85311C48FCE}" srcOrd="0" destOrd="1" presId="urn:microsoft.com/office/officeart/2005/8/layout/vList4"/>
    <dgm:cxn modelId="{DF185E6B-3570-4F5B-8095-F23A589F0AF6}" type="presOf" srcId="{0745FA19-668A-4467-911D-F6E6A3C4301D}" destId="{189C5783-CA35-439C-B77E-BB0554C7F71D}" srcOrd="1" destOrd="2" presId="urn:microsoft.com/office/officeart/2005/8/layout/vList4"/>
    <dgm:cxn modelId="{19513460-179F-4719-8ED2-353CCE361087}" type="presOf" srcId="{456C4F91-272F-4FFC-9DB2-498E95A73F37}" destId="{153F8382-3860-43CB-BAFB-ADF3970D71AA}" srcOrd="1" destOrd="1" presId="urn:microsoft.com/office/officeart/2005/8/layout/vList4"/>
    <dgm:cxn modelId="{F929EA05-D94E-4888-9F64-8E5D965EBE27}" type="presOf" srcId="{C143D00A-E1DB-442F-BC12-32DD448F60E1}" destId="{A8266396-DA06-4EA3-AE2C-746AFFA55DC9}" srcOrd="0" destOrd="1" presId="urn:microsoft.com/office/officeart/2005/8/layout/vList4"/>
    <dgm:cxn modelId="{1A9523DA-1C04-478D-94ED-821C5B89B85F}" type="presOf" srcId="{3B1470B8-E689-4EA8-AD39-1A87BAC41462}" destId="{8500903B-ADEF-4D3E-815B-C85311C48FCE}" srcOrd="0" destOrd="2" presId="urn:microsoft.com/office/officeart/2005/8/layout/vList4"/>
    <dgm:cxn modelId="{3173D6B8-2F7B-40E1-841B-88F81ABF32B1}" type="presOf" srcId="{0745FA19-668A-4467-911D-F6E6A3C4301D}" destId="{2802B3C9-D2BA-4068-8DE4-F31426034CDB}" srcOrd="0" destOrd="2" presId="urn:microsoft.com/office/officeart/2005/8/layout/vList4"/>
    <dgm:cxn modelId="{4AC3EA54-5F36-4195-A9AF-5FADCA3340C9}" type="presOf" srcId="{8F307A4E-B3C0-4757-846B-1295B908A630}" destId="{9F736712-80F7-48FC-9EA5-1217686767B5}" srcOrd="0" destOrd="0" presId="urn:microsoft.com/office/officeart/2005/8/layout/vList4"/>
    <dgm:cxn modelId="{54126E74-DF57-4E86-A963-8DE20C39D092}" srcId="{AF13DFA9-ED9B-4D37-A188-88852A12B6D2}" destId="{29CCC116-095C-4A93-980F-DA6D2E57DF98}" srcOrd="1" destOrd="0" parTransId="{A92D97CA-20AB-4BD9-908D-55A112B20ECF}" sibTransId="{2724D591-B3D4-4E91-902D-0136092304DD}"/>
    <dgm:cxn modelId="{C996E599-63BF-410F-B8C8-AF276C6303C9}" type="presOf" srcId="{3B1470B8-E689-4EA8-AD39-1A87BAC41462}" destId="{153F8382-3860-43CB-BAFB-ADF3970D71AA}" srcOrd="1" destOrd="2" presId="urn:microsoft.com/office/officeart/2005/8/layout/vList4"/>
    <dgm:cxn modelId="{CCBE56D9-45FA-4E10-8ADD-13D6ACEEE37B}" srcId="{8F307A4E-B3C0-4757-846B-1295B908A630}" destId="{F4E300E9-FEAA-4E29-96E9-A80E102F6C53}" srcOrd="1" destOrd="0" parTransId="{ABBFA40C-520C-4BD6-BA36-614791FDDFAD}" sibTransId="{26497451-AE09-45F0-A0CD-555580F66E6A}"/>
    <dgm:cxn modelId="{6B52D926-446E-4988-95A6-82448B775FF9}" type="presOf" srcId="{C143D00A-E1DB-442F-BC12-32DD448F60E1}" destId="{0B2A85ED-4FF7-4066-8B16-C373FBB71BB2}" srcOrd="1" destOrd="1" presId="urn:microsoft.com/office/officeart/2005/8/layout/vList4"/>
    <dgm:cxn modelId="{94730D1B-198F-459F-97E2-12C5CAF52AF7}" type="presOf" srcId="{EB7FC0AD-3026-4F37-B564-BA25940B8CA1}" destId="{2802B3C9-D2BA-4068-8DE4-F31426034CDB}" srcOrd="0" destOrd="0" presId="urn:microsoft.com/office/officeart/2005/8/layout/vList4"/>
    <dgm:cxn modelId="{E74CF13A-C3CF-452F-B13D-D66C98760F47}" type="presOf" srcId="{E077D496-D6BB-4E44-9441-2296AC7BAD5F}" destId="{153F8382-3860-43CB-BAFB-ADF3970D71AA}" srcOrd="1" destOrd="0" presId="urn:microsoft.com/office/officeart/2005/8/layout/vList4"/>
    <dgm:cxn modelId="{CC677CDA-2929-4456-95BA-7F90129A6332}" srcId="{EB7FC0AD-3026-4F37-B564-BA25940B8CA1}" destId="{0745FA19-668A-4467-911D-F6E6A3C4301D}" srcOrd="1" destOrd="0" parTransId="{7C8D5773-6DC0-4584-B00B-B1EAD9F5C770}" sibTransId="{B88059DC-D238-4292-81E2-6C498755FC31}"/>
    <dgm:cxn modelId="{4DFA7C22-8A5F-48ED-AC84-23633F56DC7B}" type="presOf" srcId="{FB7D091E-D5F0-4F9F-ABC5-B7816AFB8493}" destId="{189C5783-CA35-439C-B77E-BB0554C7F71D}" srcOrd="1" destOrd="1" presId="urn:microsoft.com/office/officeart/2005/8/layout/vList4"/>
    <dgm:cxn modelId="{4078D602-54EB-48FC-AE6F-BA1BCC18C2D9}" type="presOf" srcId="{AF13DFA9-ED9B-4D37-A188-88852A12B6D2}" destId="{0B2A85ED-4FF7-4066-8B16-C373FBB71BB2}" srcOrd="1" destOrd="0" presId="urn:microsoft.com/office/officeart/2005/8/layout/vList4"/>
    <dgm:cxn modelId="{F31BFF6F-7472-43E6-AFD9-5E800E6E502A}" type="presOf" srcId="{E077D496-D6BB-4E44-9441-2296AC7BAD5F}" destId="{8500903B-ADEF-4D3E-815B-C85311C48FCE}" srcOrd="0" destOrd="0" presId="urn:microsoft.com/office/officeart/2005/8/layout/vList4"/>
    <dgm:cxn modelId="{E08AF6F2-22B4-4203-9C77-E0E4D9D7AADB}" type="presOf" srcId="{29CCC116-095C-4A93-980F-DA6D2E57DF98}" destId="{0B2A85ED-4FF7-4066-8B16-C373FBB71BB2}" srcOrd="1" destOrd="2" presId="urn:microsoft.com/office/officeart/2005/8/layout/vList4"/>
    <dgm:cxn modelId="{89DEA984-42C6-45E2-A630-9A02C9636260}" type="presOf" srcId="{731A3998-F6E9-49E6-8EE6-BED4B9058B68}" destId="{14CD2FF3-219B-4B9C-ABCA-7A545920FA64}" srcOrd="1" destOrd="1" presId="urn:microsoft.com/office/officeart/2005/8/layout/vList4"/>
    <dgm:cxn modelId="{4EF36D1B-06AE-4248-84B6-8CCCC147C340}" type="presOf" srcId="{EB7FC0AD-3026-4F37-B564-BA25940B8CA1}" destId="{189C5783-CA35-439C-B77E-BB0554C7F71D}" srcOrd="1" destOrd="0" presId="urn:microsoft.com/office/officeart/2005/8/layout/vList4"/>
    <dgm:cxn modelId="{53A40056-DE42-49B6-AA7C-AD3638D62DB9}" srcId="{E077D496-D6BB-4E44-9441-2296AC7BAD5F}" destId="{456C4F91-272F-4FFC-9DB2-498E95A73F37}" srcOrd="0" destOrd="0" parTransId="{9B2B4B13-59FB-4112-8923-355EE16C0D10}" sibTransId="{92F6CF7A-D3CE-4E52-B7DB-D4FC6856B6C7}"/>
    <dgm:cxn modelId="{A17A0FF5-6A7E-4EFB-9C66-6C456539DAE5}" type="presOf" srcId="{F4E300E9-FEAA-4E29-96E9-A80E102F6C53}" destId="{14CD2FF3-219B-4B9C-ABCA-7A545920FA64}" srcOrd="1" destOrd="2" presId="urn:microsoft.com/office/officeart/2005/8/layout/vList4"/>
    <dgm:cxn modelId="{97C2FC8D-5A90-4F00-971C-DE218F84CFC7}" srcId="{AF13DFA9-ED9B-4D37-A188-88852A12B6D2}" destId="{C143D00A-E1DB-442F-BC12-32DD448F60E1}" srcOrd="0" destOrd="0" parTransId="{FB1A8631-F594-431A-B890-32D61A59B9CE}" sibTransId="{80CEB69F-8B89-4B07-94A4-22BEF5C2444C}"/>
    <dgm:cxn modelId="{7F90F167-78C9-456A-9DEB-0EC095B9D70D}" srcId="{E2D82257-9FD2-4743-BF86-61946416870E}" destId="{E077D496-D6BB-4E44-9441-2296AC7BAD5F}" srcOrd="3" destOrd="0" parTransId="{D8403D67-3C71-4DFC-8654-3EFE6E3FFC5D}" sibTransId="{7BF2D66D-2FB8-458F-9DEC-C4642163AF90}"/>
    <dgm:cxn modelId="{ED2ED1C6-C638-4746-B4E8-148553EF5B72}" srcId="{E2D82257-9FD2-4743-BF86-61946416870E}" destId="{AF13DFA9-ED9B-4D37-A188-88852A12B6D2}" srcOrd="1" destOrd="0" parTransId="{2593B846-1F7C-443F-86DC-5B54F0C9C48F}" sibTransId="{C6043971-B30F-4722-8D0A-94011CBC3720}"/>
    <dgm:cxn modelId="{30B4C17C-8D89-48A5-861C-0B2B9870B917}" type="presOf" srcId="{FB7D091E-D5F0-4F9F-ABC5-B7816AFB8493}" destId="{2802B3C9-D2BA-4068-8DE4-F31426034CDB}" srcOrd="0" destOrd="1" presId="urn:microsoft.com/office/officeart/2005/8/layout/vList4"/>
    <dgm:cxn modelId="{93D2A9F0-7602-4BB5-8DCF-57294D69E4A5}" type="presParOf" srcId="{8CE4C33D-D872-40CD-AF47-DA33F89F5923}" destId="{D81F5E3F-9F27-4B24-B916-67B67B64F284}" srcOrd="0" destOrd="0" presId="urn:microsoft.com/office/officeart/2005/8/layout/vList4"/>
    <dgm:cxn modelId="{F0A13E9A-1B88-4EEB-A266-270919A3BF1F}" type="presParOf" srcId="{D81F5E3F-9F27-4B24-B916-67B67B64F284}" destId="{2802B3C9-D2BA-4068-8DE4-F31426034CDB}" srcOrd="0" destOrd="0" presId="urn:microsoft.com/office/officeart/2005/8/layout/vList4"/>
    <dgm:cxn modelId="{7947C96F-9AB4-443A-9EFD-378FE360D3DA}" type="presParOf" srcId="{D81F5E3F-9F27-4B24-B916-67B67B64F284}" destId="{CC6FA2B8-25CA-4DD5-BAF0-E1AAE1035D63}" srcOrd="1" destOrd="0" presId="urn:microsoft.com/office/officeart/2005/8/layout/vList4"/>
    <dgm:cxn modelId="{B1F761FC-8F8D-4D18-BF6C-6E83B6AB84BB}" type="presParOf" srcId="{D81F5E3F-9F27-4B24-B916-67B67B64F284}" destId="{189C5783-CA35-439C-B77E-BB0554C7F71D}" srcOrd="2" destOrd="0" presId="urn:microsoft.com/office/officeart/2005/8/layout/vList4"/>
    <dgm:cxn modelId="{FB97F28F-79AF-4343-95AD-C58275C0AFF6}" type="presParOf" srcId="{8CE4C33D-D872-40CD-AF47-DA33F89F5923}" destId="{E5A82333-44BB-4C78-858D-9C016CCFBDD4}" srcOrd="1" destOrd="0" presId="urn:microsoft.com/office/officeart/2005/8/layout/vList4"/>
    <dgm:cxn modelId="{B45B9BD2-38F0-4AA2-95C2-634F56613AFA}" type="presParOf" srcId="{8CE4C33D-D872-40CD-AF47-DA33F89F5923}" destId="{716B974D-AEA0-43FF-A482-DAF96D0132D0}" srcOrd="2" destOrd="0" presId="urn:microsoft.com/office/officeart/2005/8/layout/vList4"/>
    <dgm:cxn modelId="{BBF38B1D-4E73-44D6-A4E4-7F90AFD258C6}" type="presParOf" srcId="{716B974D-AEA0-43FF-A482-DAF96D0132D0}" destId="{A8266396-DA06-4EA3-AE2C-746AFFA55DC9}" srcOrd="0" destOrd="0" presId="urn:microsoft.com/office/officeart/2005/8/layout/vList4"/>
    <dgm:cxn modelId="{50A25344-D8F6-4A24-9F83-420C57A8D946}" type="presParOf" srcId="{716B974D-AEA0-43FF-A482-DAF96D0132D0}" destId="{04DD6571-AB14-41AA-98B1-FA2D310D830C}" srcOrd="1" destOrd="0" presId="urn:microsoft.com/office/officeart/2005/8/layout/vList4"/>
    <dgm:cxn modelId="{1747D841-E6F3-43D2-AFA1-FDBF682BD13C}" type="presParOf" srcId="{716B974D-AEA0-43FF-A482-DAF96D0132D0}" destId="{0B2A85ED-4FF7-4066-8B16-C373FBB71BB2}" srcOrd="2" destOrd="0" presId="urn:microsoft.com/office/officeart/2005/8/layout/vList4"/>
    <dgm:cxn modelId="{91A27B03-8F2F-4638-B958-4397DCCBD3D8}" type="presParOf" srcId="{8CE4C33D-D872-40CD-AF47-DA33F89F5923}" destId="{8F032F96-B625-48FB-ACA3-9DEA9AF18A5F}" srcOrd="3" destOrd="0" presId="urn:microsoft.com/office/officeart/2005/8/layout/vList4"/>
    <dgm:cxn modelId="{674630F5-F8D9-4EDD-8240-1ACA5555BD05}" type="presParOf" srcId="{8CE4C33D-D872-40CD-AF47-DA33F89F5923}" destId="{3DAC133A-FFA8-40F4-8AAF-FF6A490EE433}" srcOrd="4" destOrd="0" presId="urn:microsoft.com/office/officeart/2005/8/layout/vList4"/>
    <dgm:cxn modelId="{9E2BBB24-983C-449B-A740-AF6339B602E6}" type="presParOf" srcId="{3DAC133A-FFA8-40F4-8AAF-FF6A490EE433}" destId="{9F736712-80F7-48FC-9EA5-1217686767B5}" srcOrd="0" destOrd="0" presId="urn:microsoft.com/office/officeart/2005/8/layout/vList4"/>
    <dgm:cxn modelId="{DC51A640-120C-49BB-B95D-25CC5449B979}" type="presParOf" srcId="{3DAC133A-FFA8-40F4-8AAF-FF6A490EE433}" destId="{D604147F-DB84-4B6D-B86E-B8E4098527DD}" srcOrd="1" destOrd="0" presId="urn:microsoft.com/office/officeart/2005/8/layout/vList4"/>
    <dgm:cxn modelId="{5476AC84-A45D-40F4-9F91-6B2ECCE4900E}" type="presParOf" srcId="{3DAC133A-FFA8-40F4-8AAF-FF6A490EE433}" destId="{14CD2FF3-219B-4B9C-ABCA-7A545920FA64}" srcOrd="2" destOrd="0" presId="urn:microsoft.com/office/officeart/2005/8/layout/vList4"/>
    <dgm:cxn modelId="{DD48B7B5-E881-4013-A454-D29BEF0303DE}" type="presParOf" srcId="{8CE4C33D-D872-40CD-AF47-DA33F89F5923}" destId="{59227BD4-A062-49FA-AECA-442AEB962638}" srcOrd="5" destOrd="0" presId="urn:microsoft.com/office/officeart/2005/8/layout/vList4"/>
    <dgm:cxn modelId="{DE3E5754-70E8-40E8-AEF4-344556C7B4EA}" type="presParOf" srcId="{8CE4C33D-D872-40CD-AF47-DA33F89F5923}" destId="{94857902-8ABA-4AB3-9739-3CB823BB14EB}" srcOrd="6" destOrd="0" presId="urn:microsoft.com/office/officeart/2005/8/layout/vList4"/>
    <dgm:cxn modelId="{76FC6800-BA4E-4FEC-85E8-FFD9905664E0}" type="presParOf" srcId="{94857902-8ABA-4AB3-9739-3CB823BB14EB}" destId="{8500903B-ADEF-4D3E-815B-C85311C48FCE}" srcOrd="0" destOrd="0" presId="urn:microsoft.com/office/officeart/2005/8/layout/vList4"/>
    <dgm:cxn modelId="{50FF326B-09F8-4D3D-AE38-39300B618002}" type="presParOf" srcId="{94857902-8ABA-4AB3-9739-3CB823BB14EB}" destId="{E5ABB2E1-C374-4CFD-B8CD-7A8708FAB20D}" srcOrd="1" destOrd="0" presId="urn:microsoft.com/office/officeart/2005/8/layout/vList4"/>
    <dgm:cxn modelId="{A60A96A6-F42F-4572-BD1D-3919ABB84F7F}" type="presParOf" srcId="{94857902-8ABA-4AB3-9739-3CB823BB14EB}" destId="{153F8382-3860-43CB-BAFB-ADF3970D71AA}" srcOrd="2" destOrd="0" presId="urn:microsoft.com/office/officeart/2005/8/layout/vList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E7FD4C-85FB-4E72-AF60-65FFF0E2083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A4343B1-3C4F-40D2-B7E5-F5E2B50A129D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здравоохранения городского округа город Мегион включает в  себя амбулаторно-поликлиническую мощность на 1 262 посещения в смену и стационарную мощность на 449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койко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/мест круглосуточного пребывания.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F093FF-B3F4-4DCF-8768-2DBDB40A79C9}" type="sibTrans" cxnId="{B08B36E4-3511-417C-9A4A-D4A87A03086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86CD43-4A7E-4F06-81A4-4D87245FC51F}" type="parTrans" cxnId="{B08B36E4-3511-417C-9A4A-D4A87A03086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1C8464-1370-49C0-8CA0-1E566FEA969E}">
      <dgm:prSet phldrT="[Текст]"/>
      <dgm:spPr/>
      <dgm:t>
        <a:bodyPr/>
        <a:lstStyle/>
        <a:p>
          <a:pPr algn="l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территории муниципального образования медицинскую помощь оказывают 4 лечебно-профилактических учреждения:</a:t>
          </a:r>
        </a:p>
        <a:p>
          <a:pPr algn="l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-бюджетное учреждение Ханты-Мансийского автономного округа - Югры «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Мегионская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городская больница №1»; </a:t>
          </a:r>
        </a:p>
        <a:p>
          <a:pPr algn="l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-бюджетное учреждение Ханты-Мансийского автономного округа - Югры «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Мегионская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городская больница №2»;</a:t>
          </a:r>
        </a:p>
        <a:p>
          <a:pPr algn="l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-бюджетное учреждение Ханты-Мансийского автономного округа - Югры «Детская городская больница «Жемчужинка»; </a:t>
          </a:r>
        </a:p>
        <a:p>
          <a:pPr algn="l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-автономное учреждение Ханты-Мансийского автономного округа – Югры «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Мегионская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городская стоматологическая поликлиника»;</a:t>
          </a:r>
        </a:p>
        <a:p>
          <a:pPr algn="l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-казенное учреждение Ханты-Мансийского автономного округа – Югры «Психоневрологическая больница имени  Святой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преподобномученицы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Елизаветы».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BF6AE1-F3DB-40A8-A9A4-4A9BEE537FE1}" type="sibTrans" cxnId="{C583F598-FE5A-4D60-931F-E1EBB135B08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F16F5D-C271-425C-B8C6-A95C0D63BA98}" type="parTrans" cxnId="{C583F598-FE5A-4D60-931F-E1EBB135B08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CDC9EC-A936-4074-9A82-24B5B4190269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Обеспеченность населения амбулаторно-поликлиническими учреждениями составляет 123,9%.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BDD7B1-088B-49DB-93B1-34C789F1AAE9}" type="parTrans" cxnId="{A4F942CB-8057-4227-9F21-83F4A962F1C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4D2048-0559-4994-A0A9-8A85D083CCA4}" type="sibTrans" cxnId="{A4F942CB-8057-4227-9F21-83F4A962F1C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204A65-0677-4B92-BCC0-93988C7BFB73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Обеспеченность населения больничными койками круглосуточного стационара составила 59,4%.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DB0500-79E1-4C8B-B377-7507F56516EB}" type="parTrans" cxnId="{E0848D4F-C51C-4292-89C5-8E5630A4DF4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AD9B7A-1922-4D62-8CAA-603DB0F976E9}" type="sibTrans" cxnId="{E0848D4F-C51C-4292-89C5-8E5630A4DF4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B700C4-0365-4CDF-9CD3-7D0047211488}" type="pres">
      <dgm:prSet presAssocID="{7CE7FD4C-85FB-4E72-AF60-65FFF0E208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7F464C-7D62-4D91-9CDB-8508EC5F469B}" type="pres">
      <dgm:prSet presAssocID="{401C8464-1370-49C0-8CA0-1E566FEA969E}" presName="linNode" presStyleCnt="0"/>
      <dgm:spPr/>
    </dgm:pt>
    <dgm:pt modelId="{B4217628-776B-414F-8EB4-EAE9E9DE6016}" type="pres">
      <dgm:prSet presAssocID="{401C8464-1370-49C0-8CA0-1E566FEA969E}" presName="parentText" presStyleLbl="node1" presStyleIdx="0" presStyleCnt="1" custScaleY="100000" custLinFactNeighborX="823" custLinFactNeighborY="-60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E13AEC-C825-42DE-AA27-50AD1E7ACE99}" type="pres">
      <dgm:prSet presAssocID="{401C8464-1370-49C0-8CA0-1E566FEA969E}" presName="descendantText" presStyleLbl="alignAccFollowNode1" presStyleIdx="0" presStyleCnt="1" custScaleY="105080" custLinFactNeighborX="0" custLinFactNeighborY="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477645-5080-45F9-B488-17546E1C5EE2}" type="presOf" srcId="{2CCDC9EC-A936-4074-9A82-24B5B4190269}" destId="{50E13AEC-C825-42DE-AA27-50AD1E7ACE99}" srcOrd="0" destOrd="1" presId="urn:microsoft.com/office/officeart/2005/8/layout/vList5"/>
    <dgm:cxn modelId="{A4F942CB-8057-4227-9F21-83F4A962F1C5}" srcId="{401C8464-1370-49C0-8CA0-1E566FEA969E}" destId="{2CCDC9EC-A936-4074-9A82-24B5B4190269}" srcOrd="1" destOrd="0" parTransId="{D9BDD7B1-088B-49DB-93B1-34C789F1AAE9}" sibTransId="{AB4D2048-0559-4994-A0A9-8A85D083CCA4}"/>
    <dgm:cxn modelId="{959B09DC-DF1A-49CA-9C2A-AE26D7090C59}" type="presOf" srcId="{7CE7FD4C-85FB-4E72-AF60-65FFF0E2083D}" destId="{AEB700C4-0365-4CDF-9CD3-7D0047211488}" srcOrd="0" destOrd="0" presId="urn:microsoft.com/office/officeart/2005/8/layout/vList5"/>
    <dgm:cxn modelId="{BE0D0026-698E-4B64-AE12-CE7C52B848D3}" type="presOf" srcId="{401C8464-1370-49C0-8CA0-1E566FEA969E}" destId="{B4217628-776B-414F-8EB4-EAE9E9DE6016}" srcOrd="0" destOrd="0" presId="urn:microsoft.com/office/officeart/2005/8/layout/vList5"/>
    <dgm:cxn modelId="{825F5777-A9CB-4185-9194-C947FAFBCA46}" type="presOf" srcId="{9A4343B1-3C4F-40D2-B7E5-F5E2B50A129D}" destId="{50E13AEC-C825-42DE-AA27-50AD1E7ACE99}" srcOrd="0" destOrd="0" presId="urn:microsoft.com/office/officeart/2005/8/layout/vList5"/>
    <dgm:cxn modelId="{E0848D4F-C51C-4292-89C5-8E5630A4DF4D}" srcId="{401C8464-1370-49C0-8CA0-1E566FEA969E}" destId="{9F204A65-0677-4B92-BCC0-93988C7BFB73}" srcOrd="2" destOrd="0" parTransId="{C6DB0500-79E1-4C8B-B377-7507F56516EB}" sibTransId="{29AD9B7A-1922-4D62-8CAA-603DB0F976E9}"/>
    <dgm:cxn modelId="{B08B36E4-3511-417C-9A4A-D4A87A030868}" srcId="{401C8464-1370-49C0-8CA0-1E566FEA969E}" destId="{9A4343B1-3C4F-40D2-B7E5-F5E2B50A129D}" srcOrd="0" destOrd="0" parTransId="{F086CD43-4A7E-4F06-81A4-4D87245FC51F}" sibTransId="{62F093FF-B3F4-4DCF-8768-2DBDB40A79C9}"/>
    <dgm:cxn modelId="{C583F598-FE5A-4D60-931F-E1EBB135B084}" srcId="{7CE7FD4C-85FB-4E72-AF60-65FFF0E2083D}" destId="{401C8464-1370-49C0-8CA0-1E566FEA969E}" srcOrd="0" destOrd="0" parTransId="{15F16F5D-C271-425C-B8C6-A95C0D63BA98}" sibTransId="{74BF6AE1-F3DB-40A8-A9A4-4A9BEE537FE1}"/>
    <dgm:cxn modelId="{35CCAB1D-349B-4C0A-8CC9-C28B78BAF27C}" type="presOf" srcId="{9F204A65-0677-4B92-BCC0-93988C7BFB73}" destId="{50E13AEC-C825-42DE-AA27-50AD1E7ACE99}" srcOrd="0" destOrd="2" presId="urn:microsoft.com/office/officeart/2005/8/layout/vList5"/>
    <dgm:cxn modelId="{259481CD-46F7-4BF7-AC61-9484CDD3ACC8}" type="presParOf" srcId="{AEB700C4-0365-4CDF-9CD3-7D0047211488}" destId="{A17F464C-7D62-4D91-9CDB-8508EC5F469B}" srcOrd="0" destOrd="0" presId="urn:microsoft.com/office/officeart/2005/8/layout/vList5"/>
    <dgm:cxn modelId="{36CD62E2-D5CD-432F-AF80-F65880E00CD6}" type="presParOf" srcId="{A17F464C-7D62-4D91-9CDB-8508EC5F469B}" destId="{B4217628-776B-414F-8EB4-EAE9E9DE6016}" srcOrd="0" destOrd="0" presId="urn:microsoft.com/office/officeart/2005/8/layout/vList5"/>
    <dgm:cxn modelId="{040B5C0D-B143-4229-ABED-8D216C2614CD}" type="presParOf" srcId="{A17F464C-7D62-4D91-9CDB-8508EC5F469B}" destId="{50E13AEC-C825-42DE-AA27-50AD1E7ACE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FEC48D-83A3-4495-9003-68909F6A5D09}" type="doc">
      <dgm:prSet loTypeId="urn:microsoft.com/office/officeart/2005/8/layout/vList6" loCatId="process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20260C70-3F27-407C-9176-135C5345855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Сеть учреждений физической культуры и спорта включает в себя:</a:t>
          </a:r>
        </a:p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бюджетное учреждение «Центр спортивной подготовки «Спорт-Альтаир»;</a:t>
          </a:r>
        </a:p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бюджетное образовательное учреждение дополнительного образования детей «Детско-юношеская спортивная школа №1»;</a:t>
          </a:r>
        </a:p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бюджетное образовательное учреждение дополнительного образования детей «Детско-юношеская спортивная школа №2»;</a:t>
          </a:r>
        </a:p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автономное образовательное учреждение дополнительного образования детей «Детско-юношеская спортивная школа №3».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A13C5C-81B8-4F6D-A20C-808CC4336C8D}" type="parTrans" cxnId="{BCDC0FC4-9851-4063-A1C7-4D839A15D7E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0A24E5-BF1D-4B53-A9DC-601C4D2B2C51}" type="sibTrans" cxnId="{BCDC0FC4-9851-4063-A1C7-4D839A15D7E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EDA647-2C8E-42B8-9D02-35078839C9B3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Обеспеченность спортивными объектами низкая и по видам объектов составляет: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0C4FF5-C607-4190-B1FC-19F7E3677F8E}" type="parTrans" cxnId="{0C7C2B0E-D0A9-41B2-858D-81A26019BBE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30A1B2-7E6D-4686-9CA9-D6C7A878DE73}" type="sibTrans" cxnId="{0C7C2B0E-D0A9-41B2-858D-81A26019BBE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B12937-BF29-4A0C-B260-AAE808226EB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-спортивными сооружениями 17,4% от федерального норматива;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C8EDE3-6695-4214-9FD2-2BDE1578AF29}" type="parTrans" cxnId="{8B113E0C-96AA-4300-B5FE-C93E24C7002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E74CBC-B3A6-47FC-81FA-F5EED81E5DF9}" type="sibTrans" cxnId="{8B113E0C-96AA-4300-B5FE-C93E24C7002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3DC0E9-F60E-4A28-BC31-3E99D454206F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-бассейнами 18,3%;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A42AC1-F707-4784-A62B-29D9B47CD8D1}" type="parTrans" cxnId="{7B6A2107-00A6-4B1D-949A-A708BC5DB79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8849F2-AF4A-40DD-9B58-FE6BC15C53FB}" type="sibTrans" cxnId="{7B6A2107-00A6-4B1D-949A-A708BC5DB79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55A43A-5D89-4D26-AB51-F56C653A11B2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-учреждениями дополнительного образования детей 47,2%.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3B1256-4A62-46F6-88DC-D9BF072FFB43}" type="parTrans" cxnId="{5107C5E4-DF92-4D25-95D1-45FDCE96F8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4E5E5C-824E-40F4-86E5-18ABA2DFAB01}" type="sibTrans" cxnId="{5107C5E4-DF92-4D25-95D1-45FDCE96F8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5654FA-3868-4D4C-9335-04C675EF3808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5F11D0-E8E8-46B0-B53A-8960A76847D7}" type="parTrans" cxnId="{D9010A82-7886-4EA1-A3FA-FA18A16A53BE}">
      <dgm:prSet/>
      <dgm:spPr/>
      <dgm:t>
        <a:bodyPr/>
        <a:lstStyle/>
        <a:p>
          <a:endParaRPr lang="ru-RU"/>
        </a:p>
      </dgm:t>
    </dgm:pt>
    <dgm:pt modelId="{03080F3C-39FB-402B-95DA-9838CE78C6F8}" type="sibTrans" cxnId="{D9010A82-7886-4EA1-A3FA-FA18A16A53BE}">
      <dgm:prSet/>
      <dgm:spPr/>
      <dgm:t>
        <a:bodyPr/>
        <a:lstStyle/>
        <a:p>
          <a:endParaRPr lang="ru-RU"/>
        </a:p>
      </dgm:t>
    </dgm:pt>
    <dgm:pt modelId="{2C5CD910-B01B-4B8E-B05E-D0366DDB8BCA}" type="pres">
      <dgm:prSet presAssocID="{C3FEC48D-83A3-4495-9003-68909F6A5D0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015E210-E449-4D9F-B33F-A6FD0E4225FE}" type="pres">
      <dgm:prSet presAssocID="{20260C70-3F27-407C-9176-135C53458555}" presName="linNode" presStyleCnt="0"/>
      <dgm:spPr/>
    </dgm:pt>
    <dgm:pt modelId="{3DCE5FFB-ED27-4B85-83B4-F7814B007DD5}" type="pres">
      <dgm:prSet presAssocID="{20260C70-3F27-407C-9176-135C53458555}" presName="parentShp" presStyleLbl="node1" presStyleIdx="0" presStyleCnt="1" custScaleX="128438" custLinFactNeighborX="166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8B1BD-0B5D-4D5F-9DC5-5862EACFA126}" type="pres">
      <dgm:prSet presAssocID="{20260C70-3F27-407C-9176-135C53458555}" presName="childShp" presStyleLbl="bgAccFollowNode1" presStyleIdx="0" presStyleCnt="1" custScaleX="76336" custLinFactNeighborX="1410" custLinFactNeighborY="-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1E278A-06CA-4A99-A034-1091B4B43798}" type="presOf" srcId="{F855A43A-5D89-4D26-AB51-F56C653A11B2}" destId="{AFC8B1BD-0B5D-4D5F-9DC5-5862EACFA126}" srcOrd="0" destOrd="4" presId="urn:microsoft.com/office/officeart/2005/8/layout/vList6"/>
    <dgm:cxn modelId="{9A59BF95-EAD0-4C3B-816A-255F29C314A7}" type="presOf" srcId="{20260C70-3F27-407C-9176-135C53458555}" destId="{3DCE5FFB-ED27-4B85-83B4-F7814B007DD5}" srcOrd="0" destOrd="0" presId="urn:microsoft.com/office/officeart/2005/8/layout/vList6"/>
    <dgm:cxn modelId="{0C7C2B0E-D0A9-41B2-858D-81A26019BBE9}" srcId="{20260C70-3F27-407C-9176-135C53458555}" destId="{71EDA647-2C8E-42B8-9D02-35078839C9B3}" srcOrd="1" destOrd="0" parTransId="{7F0C4FF5-C607-4190-B1FC-19F7E3677F8E}" sibTransId="{2A30A1B2-7E6D-4686-9CA9-D6C7A878DE73}"/>
    <dgm:cxn modelId="{8B113E0C-96AA-4300-B5FE-C93E24C70028}" srcId="{20260C70-3F27-407C-9176-135C53458555}" destId="{1EB12937-BF29-4A0C-B260-AAE808226EB8}" srcOrd="2" destOrd="0" parTransId="{96C8EDE3-6695-4214-9FD2-2BDE1578AF29}" sibTransId="{1DE74CBC-B3A6-47FC-81FA-F5EED81E5DF9}"/>
    <dgm:cxn modelId="{D9010A82-7886-4EA1-A3FA-FA18A16A53BE}" srcId="{20260C70-3F27-407C-9176-135C53458555}" destId="{EE5654FA-3868-4D4C-9335-04C675EF3808}" srcOrd="0" destOrd="0" parTransId="{F45F11D0-E8E8-46B0-B53A-8960A76847D7}" sibTransId="{03080F3C-39FB-402B-95DA-9838CE78C6F8}"/>
    <dgm:cxn modelId="{CC790B7A-0A76-41E3-90C3-27AA27505E80}" type="presOf" srcId="{EE5654FA-3868-4D4C-9335-04C675EF3808}" destId="{AFC8B1BD-0B5D-4D5F-9DC5-5862EACFA126}" srcOrd="0" destOrd="0" presId="urn:microsoft.com/office/officeart/2005/8/layout/vList6"/>
    <dgm:cxn modelId="{BCDC0FC4-9851-4063-A1C7-4D839A15D7E9}" srcId="{C3FEC48D-83A3-4495-9003-68909F6A5D09}" destId="{20260C70-3F27-407C-9176-135C53458555}" srcOrd="0" destOrd="0" parTransId="{6EA13C5C-81B8-4F6D-A20C-808CC4336C8D}" sibTransId="{DB0A24E5-BF1D-4B53-A9DC-601C4D2B2C51}"/>
    <dgm:cxn modelId="{C80490E7-AF28-4C13-A2E0-D449082ADD47}" type="presOf" srcId="{C3FEC48D-83A3-4495-9003-68909F6A5D09}" destId="{2C5CD910-B01B-4B8E-B05E-D0366DDB8BCA}" srcOrd="0" destOrd="0" presId="urn:microsoft.com/office/officeart/2005/8/layout/vList6"/>
    <dgm:cxn modelId="{7B6A2107-00A6-4B1D-949A-A708BC5DB798}" srcId="{20260C70-3F27-407C-9176-135C53458555}" destId="{353DC0E9-F60E-4A28-BC31-3E99D454206F}" srcOrd="3" destOrd="0" parTransId="{16A42AC1-F707-4784-A62B-29D9B47CD8D1}" sibTransId="{758849F2-AF4A-40DD-9B58-FE6BC15C53FB}"/>
    <dgm:cxn modelId="{21E75771-4A07-4C06-A7D4-26069FC2F390}" type="presOf" srcId="{71EDA647-2C8E-42B8-9D02-35078839C9B3}" destId="{AFC8B1BD-0B5D-4D5F-9DC5-5862EACFA126}" srcOrd="0" destOrd="1" presId="urn:microsoft.com/office/officeart/2005/8/layout/vList6"/>
    <dgm:cxn modelId="{5107C5E4-DF92-4D25-95D1-45FDCE96F8E1}" srcId="{20260C70-3F27-407C-9176-135C53458555}" destId="{F855A43A-5D89-4D26-AB51-F56C653A11B2}" srcOrd="4" destOrd="0" parTransId="{3A3B1256-4A62-46F6-88DC-D9BF072FFB43}" sibTransId="{D64E5E5C-824E-40F4-86E5-18ABA2DFAB01}"/>
    <dgm:cxn modelId="{DE9F794A-E361-4ECA-875F-E7F43AEB7B21}" type="presOf" srcId="{1EB12937-BF29-4A0C-B260-AAE808226EB8}" destId="{AFC8B1BD-0B5D-4D5F-9DC5-5862EACFA126}" srcOrd="0" destOrd="2" presId="urn:microsoft.com/office/officeart/2005/8/layout/vList6"/>
    <dgm:cxn modelId="{742EF892-332C-4C42-BCA0-BD62EE681862}" type="presOf" srcId="{353DC0E9-F60E-4A28-BC31-3E99D454206F}" destId="{AFC8B1BD-0B5D-4D5F-9DC5-5862EACFA126}" srcOrd="0" destOrd="3" presId="urn:microsoft.com/office/officeart/2005/8/layout/vList6"/>
    <dgm:cxn modelId="{A01AB98F-0949-4960-A587-C63A0EC5F047}" type="presParOf" srcId="{2C5CD910-B01B-4B8E-B05E-D0366DDB8BCA}" destId="{9015E210-E449-4D9F-B33F-A6FD0E4225FE}" srcOrd="0" destOrd="0" presId="urn:microsoft.com/office/officeart/2005/8/layout/vList6"/>
    <dgm:cxn modelId="{6FC1BA94-C029-4038-A876-77C0978CFA97}" type="presParOf" srcId="{9015E210-E449-4D9F-B33F-A6FD0E4225FE}" destId="{3DCE5FFB-ED27-4B85-83B4-F7814B007DD5}" srcOrd="0" destOrd="0" presId="urn:microsoft.com/office/officeart/2005/8/layout/vList6"/>
    <dgm:cxn modelId="{E286223B-F935-4D17-912B-10E07F008B8D}" type="presParOf" srcId="{9015E210-E449-4D9F-B33F-A6FD0E4225FE}" destId="{AFC8B1BD-0B5D-4D5F-9DC5-5862EACFA12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FEC48D-83A3-4495-9003-68909F6A5D09}" type="doc">
      <dgm:prSet loTypeId="urn:microsoft.com/office/officeart/2005/8/layout/vList6" loCatId="process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0260C70-3F27-407C-9176-135C5345855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endParaRPr lang="ru-RU" sz="115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1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Сфера культуры городского округа представлена следующими культурно - просветительскими, досуговыми учреждениями: </a:t>
          </a:r>
        </a:p>
        <a:p>
          <a:pPr algn="just"/>
          <a:r>
            <a:rPr lang="ru-RU" sz="11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автономное учреждение «Дворец искусств»  в составе которого находятся дом культуры «Прометей» на 377 посадочных мест, «Дворец искусств» на 750 посадочных мест в городе </a:t>
          </a:r>
          <a:r>
            <a:rPr lang="ru-RU" sz="115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Мегионе</a:t>
          </a:r>
          <a:r>
            <a:rPr lang="ru-RU" sz="11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дом культуры «Сибирь» на 196 посадочных мест в посёлке городского типа Высокий,;</a:t>
          </a:r>
        </a:p>
        <a:p>
          <a:pPr algn="just"/>
          <a:r>
            <a:rPr lang="ru-RU" sz="11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автономное учреждение «Региональный историко-культурный и экологический центр»;</a:t>
          </a:r>
        </a:p>
        <a:p>
          <a:pPr algn="just"/>
          <a:r>
            <a:rPr lang="ru-RU" sz="11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бюджетное учреждение «Централизованная библиотечная система»;</a:t>
          </a:r>
        </a:p>
        <a:p>
          <a:pPr algn="just"/>
          <a:r>
            <a:rPr lang="ru-RU" sz="11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муниципальное автономное учреждение «Театр музыки».;</a:t>
          </a:r>
        </a:p>
        <a:p>
          <a:pPr algn="just"/>
          <a:r>
            <a:rPr lang="ru-RU" sz="11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-3 учреждения дополнительного образования детей в сфере культуры:  «Детская школа искусств имени </a:t>
          </a:r>
          <a:r>
            <a:rPr lang="ru-RU" sz="115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А.М.Кузьмина</a:t>
          </a:r>
          <a:r>
            <a:rPr lang="ru-RU" sz="11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», «Детская школа искусств №2» в поселке Высоком, «Детская художественная школа</a:t>
          </a:r>
        </a:p>
        <a:p>
          <a:pPr algn="just"/>
          <a:endParaRPr lang="ru-RU" sz="1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A13C5C-81B8-4F6D-A20C-808CC4336C8D}" type="parTrans" cxnId="{BCDC0FC4-9851-4063-A1C7-4D839A15D7E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0A24E5-BF1D-4B53-A9DC-601C4D2B2C51}" type="sibTrans" cxnId="{BCDC0FC4-9851-4063-A1C7-4D839A15D7E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EDA647-2C8E-42B8-9D02-35078839C9B3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Обеспеченность населения объектами культуры недостаточная и по видам объектов составляет: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0C4FF5-C607-4190-B1FC-19F7E3677F8E}" type="parTrans" cxnId="{0C7C2B0E-D0A9-41B2-858D-81A26019BBE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30A1B2-7E6D-4686-9CA9-D6C7A878DE73}" type="sibTrans" cxnId="{0C7C2B0E-D0A9-41B2-858D-81A26019BBE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5654FA-3868-4D4C-9335-04C675EF3808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5F11D0-E8E8-46B0-B53A-8960A76847D7}" type="parTrans" cxnId="{D9010A82-7886-4EA1-A3FA-FA18A16A53BE}">
      <dgm:prSet/>
      <dgm:spPr/>
      <dgm:t>
        <a:bodyPr/>
        <a:lstStyle/>
        <a:p>
          <a:endParaRPr lang="ru-RU"/>
        </a:p>
      </dgm:t>
    </dgm:pt>
    <dgm:pt modelId="{03080F3C-39FB-402B-95DA-9838CE78C6F8}" type="sibTrans" cxnId="{D9010A82-7886-4EA1-A3FA-FA18A16A53BE}">
      <dgm:prSet/>
      <dgm:spPr/>
      <dgm:t>
        <a:bodyPr/>
        <a:lstStyle/>
        <a:p>
          <a:endParaRPr lang="ru-RU"/>
        </a:p>
      </dgm:t>
    </dgm:pt>
    <dgm:pt modelId="{34A12153-7FA8-4A3F-8CD7-80442372187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-клубными учреждениями 60,6%;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7713DC-6A1D-4A01-808C-F8FED63FF1E4}" type="parTrans" cxnId="{B258FADC-D068-4B34-8A2C-BA963B17BD71}">
      <dgm:prSet/>
      <dgm:spPr/>
      <dgm:t>
        <a:bodyPr/>
        <a:lstStyle/>
        <a:p>
          <a:endParaRPr lang="ru-RU"/>
        </a:p>
      </dgm:t>
    </dgm:pt>
    <dgm:pt modelId="{79FABB18-53DE-4441-8D95-4EDD6115A181}" type="sibTrans" cxnId="{B258FADC-D068-4B34-8A2C-BA963B17BD71}">
      <dgm:prSet/>
      <dgm:spPr/>
      <dgm:t>
        <a:bodyPr/>
        <a:lstStyle/>
        <a:p>
          <a:endParaRPr lang="ru-RU"/>
        </a:p>
      </dgm:t>
    </dgm:pt>
    <dgm:pt modelId="{F116EBC4-C281-43E5-99BA-ACBE510C2D1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-библиотечными учреждениями 77,8%;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A50961-66E8-4AE8-8C2D-8AF116C7E421}" type="parTrans" cxnId="{33A8768E-51AF-4244-880D-5A5B3EA5C2ED}">
      <dgm:prSet/>
      <dgm:spPr/>
      <dgm:t>
        <a:bodyPr/>
        <a:lstStyle/>
        <a:p>
          <a:endParaRPr lang="ru-RU"/>
        </a:p>
      </dgm:t>
    </dgm:pt>
    <dgm:pt modelId="{A619FCC9-9222-48B2-9207-449D487AFB7B}" type="sibTrans" cxnId="{33A8768E-51AF-4244-880D-5A5B3EA5C2ED}">
      <dgm:prSet/>
      <dgm:spPr/>
      <dgm:t>
        <a:bodyPr/>
        <a:lstStyle/>
        <a:p>
          <a:endParaRPr lang="ru-RU"/>
        </a:p>
      </dgm:t>
    </dgm:pt>
    <dgm:pt modelId="{D27F30D7-46C3-493C-A793-7D35C5E5356A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-музеями 50%;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BC7D90-B92C-4263-9AAA-D50842761B0D}" type="parTrans" cxnId="{96950A69-79F6-4108-9659-7253B4138AD9}">
      <dgm:prSet/>
      <dgm:spPr/>
      <dgm:t>
        <a:bodyPr/>
        <a:lstStyle/>
        <a:p>
          <a:endParaRPr lang="ru-RU"/>
        </a:p>
      </dgm:t>
    </dgm:pt>
    <dgm:pt modelId="{0A0F9007-7CEC-45F4-8C0F-B57ED5B82546}" type="sibTrans" cxnId="{96950A69-79F6-4108-9659-7253B4138AD9}">
      <dgm:prSet/>
      <dgm:spPr/>
      <dgm:t>
        <a:bodyPr/>
        <a:lstStyle/>
        <a:p>
          <a:endParaRPr lang="ru-RU"/>
        </a:p>
      </dgm:t>
    </dgm:pt>
    <dgm:pt modelId="{C9182B02-BD9E-45E3-B4CD-17052F051964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-учреждениями дополнительного образования детей 90,9%.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E819E1-3F25-4807-86C5-6709F05B3CB3}" type="parTrans" cxnId="{D5958AF9-4C96-4CB4-8717-3C197F7669D7}">
      <dgm:prSet/>
      <dgm:spPr/>
      <dgm:t>
        <a:bodyPr/>
        <a:lstStyle/>
        <a:p>
          <a:endParaRPr lang="ru-RU"/>
        </a:p>
      </dgm:t>
    </dgm:pt>
    <dgm:pt modelId="{3C7C5561-CA49-403C-B958-58626A6F8CB1}" type="sibTrans" cxnId="{D5958AF9-4C96-4CB4-8717-3C197F7669D7}">
      <dgm:prSet/>
      <dgm:spPr/>
      <dgm:t>
        <a:bodyPr/>
        <a:lstStyle/>
        <a:p>
          <a:endParaRPr lang="ru-RU"/>
        </a:p>
      </dgm:t>
    </dgm:pt>
    <dgm:pt modelId="{2C5CD910-B01B-4B8E-B05E-D0366DDB8BCA}" type="pres">
      <dgm:prSet presAssocID="{C3FEC48D-83A3-4495-9003-68909F6A5D0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015E210-E449-4D9F-B33F-A6FD0E4225FE}" type="pres">
      <dgm:prSet presAssocID="{20260C70-3F27-407C-9176-135C53458555}" presName="linNode" presStyleCnt="0"/>
      <dgm:spPr/>
    </dgm:pt>
    <dgm:pt modelId="{3DCE5FFB-ED27-4B85-83B4-F7814B007DD5}" type="pres">
      <dgm:prSet presAssocID="{20260C70-3F27-407C-9176-135C53458555}" presName="parentShp" presStyleLbl="node1" presStyleIdx="0" presStyleCnt="1" custScaleX="126647" custLinFactNeighborX="2315" custLinFactNeighborY="-5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8B1BD-0B5D-4D5F-9DC5-5862EACFA126}" type="pres">
      <dgm:prSet presAssocID="{20260C70-3F27-407C-9176-135C53458555}" presName="childShp" presStyleLbl="bgAccFollowNode1" presStyleIdx="0" presStyleCnt="1" custScaleX="80951" custLinFactNeighborX="2505" custLinFactNeighborY="1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58FADC-D068-4B34-8A2C-BA963B17BD71}" srcId="{20260C70-3F27-407C-9176-135C53458555}" destId="{34A12153-7FA8-4A3F-8CD7-80442372187E}" srcOrd="2" destOrd="0" parTransId="{D37713DC-6A1D-4A01-808C-F8FED63FF1E4}" sibTransId="{79FABB18-53DE-4441-8D95-4EDD6115A181}"/>
    <dgm:cxn modelId="{D5958AF9-4C96-4CB4-8717-3C197F7669D7}" srcId="{20260C70-3F27-407C-9176-135C53458555}" destId="{C9182B02-BD9E-45E3-B4CD-17052F051964}" srcOrd="5" destOrd="0" parTransId="{93E819E1-3F25-4807-86C5-6709F05B3CB3}" sibTransId="{3C7C5561-CA49-403C-B958-58626A6F8CB1}"/>
    <dgm:cxn modelId="{F15DCEF3-AFA1-4468-B2E8-29818C40BF76}" type="presOf" srcId="{C9182B02-BD9E-45E3-B4CD-17052F051964}" destId="{AFC8B1BD-0B5D-4D5F-9DC5-5862EACFA126}" srcOrd="0" destOrd="5" presId="urn:microsoft.com/office/officeart/2005/8/layout/vList6"/>
    <dgm:cxn modelId="{0C7C2B0E-D0A9-41B2-858D-81A26019BBE9}" srcId="{20260C70-3F27-407C-9176-135C53458555}" destId="{71EDA647-2C8E-42B8-9D02-35078839C9B3}" srcOrd="1" destOrd="0" parTransId="{7F0C4FF5-C607-4190-B1FC-19F7E3677F8E}" sibTransId="{2A30A1B2-7E6D-4686-9CA9-D6C7A878DE73}"/>
    <dgm:cxn modelId="{D9010A82-7886-4EA1-A3FA-FA18A16A53BE}" srcId="{20260C70-3F27-407C-9176-135C53458555}" destId="{EE5654FA-3868-4D4C-9335-04C675EF3808}" srcOrd="0" destOrd="0" parTransId="{F45F11D0-E8E8-46B0-B53A-8960A76847D7}" sibTransId="{03080F3C-39FB-402B-95DA-9838CE78C6F8}"/>
    <dgm:cxn modelId="{04FFB8F5-ADA8-4C1D-8E7A-C88E7600B091}" type="presOf" srcId="{71EDA647-2C8E-42B8-9D02-35078839C9B3}" destId="{AFC8B1BD-0B5D-4D5F-9DC5-5862EACFA126}" srcOrd="0" destOrd="1" presId="urn:microsoft.com/office/officeart/2005/8/layout/vList6"/>
    <dgm:cxn modelId="{BCDC0FC4-9851-4063-A1C7-4D839A15D7E9}" srcId="{C3FEC48D-83A3-4495-9003-68909F6A5D09}" destId="{20260C70-3F27-407C-9176-135C53458555}" srcOrd="0" destOrd="0" parTransId="{6EA13C5C-81B8-4F6D-A20C-808CC4336C8D}" sibTransId="{DB0A24E5-BF1D-4B53-A9DC-601C4D2B2C51}"/>
    <dgm:cxn modelId="{33A8768E-51AF-4244-880D-5A5B3EA5C2ED}" srcId="{20260C70-3F27-407C-9176-135C53458555}" destId="{F116EBC4-C281-43E5-99BA-ACBE510C2D16}" srcOrd="3" destOrd="0" parTransId="{5EA50961-66E8-4AE8-8C2D-8AF116C7E421}" sibTransId="{A619FCC9-9222-48B2-9207-449D487AFB7B}"/>
    <dgm:cxn modelId="{50EAEE31-EDC0-4592-BCC2-C516DB8511C3}" type="presOf" srcId="{20260C70-3F27-407C-9176-135C53458555}" destId="{3DCE5FFB-ED27-4B85-83B4-F7814B007DD5}" srcOrd="0" destOrd="0" presId="urn:microsoft.com/office/officeart/2005/8/layout/vList6"/>
    <dgm:cxn modelId="{20EFF25C-F91E-44B7-AF04-62514FFF034C}" type="presOf" srcId="{EE5654FA-3868-4D4C-9335-04C675EF3808}" destId="{AFC8B1BD-0B5D-4D5F-9DC5-5862EACFA126}" srcOrd="0" destOrd="0" presId="urn:microsoft.com/office/officeart/2005/8/layout/vList6"/>
    <dgm:cxn modelId="{489C9D66-A7D1-4210-B764-414FDE55499F}" type="presOf" srcId="{F116EBC4-C281-43E5-99BA-ACBE510C2D16}" destId="{AFC8B1BD-0B5D-4D5F-9DC5-5862EACFA126}" srcOrd="0" destOrd="3" presId="urn:microsoft.com/office/officeart/2005/8/layout/vList6"/>
    <dgm:cxn modelId="{F33AA04C-6258-477B-B690-0F455D68F0D7}" type="presOf" srcId="{34A12153-7FA8-4A3F-8CD7-80442372187E}" destId="{AFC8B1BD-0B5D-4D5F-9DC5-5862EACFA126}" srcOrd="0" destOrd="2" presId="urn:microsoft.com/office/officeart/2005/8/layout/vList6"/>
    <dgm:cxn modelId="{9423FF28-5AF3-4A3B-91C4-19ACEDB4D854}" type="presOf" srcId="{D27F30D7-46C3-493C-A793-7D35C5E5356A}" destId="{AFC8B1BD-0B5D-4D5F-9DC5-5862EACFA126}" srcOrd="0" destOrd="4" presId="urn:microsoft.com/office/officeart/2005/8/layout/vList6"/>
    <dgm:cxn modelId="{96950A69-79F6-4108-9659-7253B4138AD9}" srcId="{20260C70-3F27-407C-9176-135C53458555}" destId="{D27F30D7-46C3-493C-A793-7D35C5E5356A}" srcOrd="4" destOrd="0" parTransId="{81BC7D90-B92C-4263-9AAA-D50842761B0D}" sibTransId="{0A0F9007-7CEC-45F4-8C0F-B57ED5B82546}"/>
    <dgm:cxn modelId="{60E5E703-8936-4271-8128-F0EC1509812B}" type="presOf" srcId="{C3FEC48D-83A3-4495-9003-68909F6A5D09}" destId="{2C5CD910-B01B-4B8E-B05E-D0366DDB8BCA}" srcOrd="0" destOrd="0" presId="urn:microsoft.com/office/officeart/2005/8/layout/vList6"/>
    <dgm:cxn modelId="{12875479-EDE3-42E9-848F-BC3863712A9C}" type="presParOf" srcId="{2C5CD910-B01B-4B8E-B05E-D0366DDB8BCA}" destId="{9015E210-E449-4D9F-B33F-A6FD0E4225FE}" srcOrd="0" destOrd="0" presId="urn:microsoft.com/office/officeart/2005/8/layout/vList6"/>
    <dgm:cxn modelId="{889E8C64-09F9-44D0-BEC3-7B8B50E906C1}" type="presParOf" srcId="{9015E210-E449-4D9F-B33F-A6FD0E4225FE}" destId="{3DCE5FFB-ED27-4B85-83B4-F7814B007DD5}" srcOrd="0" destOrd="0" presId="urn:microsoft.com/office/officeart/2005/8/layout/vList6"/>
    <dgm:cxn modelId="{38C88D3B-CB52-49A0-81A8-44F53CC05A4C}" type="presParOf" srcId="{9015E210-E449-4D9F-B33F-A6FD0E4225FE}" destId="{AFC8B1BD-0B5D-4D5F-9DC5-5862EACFA126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2B3C9-D2BA-4068-8DE4-F31426034CDB}">
      <dsp:nvSpPr>
        <dsp:cNvPr id="0" name=""/>
        <dsp:cNvSpPr/>
      </dsp:nvSpPr>
      <dsp:spPr>
        <a:xfrm>
          <a:off x="0" y="506320"/>
          <a:ext cx="4828450" cy="1674496"/>
        </a:xfrm>
        <a:prstGeom prst="roundRect">
          <a:avLst>
            <a:gd name="adj" fmla="val 10000"/>
          </a:avLst>
        </a:prstGeom>
        <a:solidFill>
          <a:srgbClr val="33CC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cap="all" spc="0" dirty="0" smtClean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Всего отгружено </a:t>
          </a:r>
          <a:r>
            <a:rPr lang="ru-RU" sz="1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ПРОМЫШЛЕННОЙ ПРОДУКЦИИ, </a:t>
          </a:r>
          <a:r>
            <a:rPr lang="ru-RU" sz="8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млн. рублей</a:t>
          </a:r>
          <a:endParaRPr lang="ru-RU" sz="8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 месяцев 2014 года   17816,6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 месяцев 2015 года   18362,2 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99961" y="506320"/>
        <a:ext cx="3528489" cy="1674496"/>
      </dsp:txXfrm>
    </dsp:sp>
    <dsp:sp modelId="{CC6FA2B8-25CA-4DD5-BAF0-E1AAE1035D63}">
      <dsp:nvSpPr>
        <dsp:cNvPr id="0" name=""/>
        <dsp:cNvSpPr/>
      </dsp:nvSpPr>
      <dsp:spPr>
        <a:xfrm rot="10800000" flipV="1">
          <a:off x="284731" y="723114"/>
          <a:ext cx="592779" cy="124086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9600000" scaled="0"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66396-DA06-4EA3-AE2C-746AFFA55DC9}">
      <dsp:nvSpPr>
        <dsp:cNvPr id="0" name=""/>
        <dsp:cNvSpPr/>
      </dsp:nvSpPr>
      <dsp:spPr>
        <a:xfrm>
          <a:off x="0" y="2369613"/>
          <a:ext cx="4828450" cy="1309038"/>
        </a:xfrm>
        <a:prstGeom prst="roundRect">
          <a:avLst>
            <a:gd name="adj" fmla="val 10000"/>
          </a:avLst>
        </a:prstGeom>
        <a:solidFill>
          <a:srgbClr val="33CC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Добыча полезных ископаемых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 месяцев 2014 года   14843,7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 месяцев 2015 год а  15337,3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99961" y="2369613"/>
        <a:ext cx="3528489" cy="1309038"/>
      </dsp:txXfrm>
    </dsp:sp>
    <dsp:sp modelId="{04DD6571-AB14-41AA-98B1-FA2D310D830C}">
      <dsp:nvSpPr>
        <dsp:cNvPr id="0" name=""/>
        <dsp:cNvSpPr/>
      </dsp:nvSpPr>
      <dsp:spPr>
        <a:xfrm>
          <a:off x="93002" y="2817252"/>
          <a:ext cx="680734" cy="89523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736712-80F7-48FC-9EA5-1217686767B5}">
      <dsp:nvSpPr>
        <dsp:cNvPr id="0" name=""/>
        <dsp:cNvSpPr/>
      </dsp:nvSpPr>
      <dsp:spPr>
        <a:xfrm>
          <a:off x="0" y="3794042"/>
          <a:ext cx="4828450" cy="1256123"/>
        </a:xfrm>
        <a:prstGeom prst="roundRect">
          <a:avLst>
            <a:gd name="adj" fmla="val 10000"/>
          </a:avLst>
        </a:prstGeom>
        <a:solidFill>
          <a:srgbClr val="33CC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Обрабатывающие производства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 месяцев 2014 года  1082,1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 месяцев 2015 года    985,3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99961" y="3794042"/>
        <a:ext cx="3528489" cy="1256123"/>
      </dsp:txXfrm>
    </dsp:sp>
    <dsp:sp modelId="{D604147F-DB84-4B6D-B86E-B8E4098527DD}">
      <dsp:nvSpPr>
        <dsp:cNvPr id="0" name=""/>
        <dsp:cNvSpPr/>
      </dsp:nvSpPr>
      <dsp:spPr>
        <a:xfrm>
          <a:off x="48779" y="4259507"/>
          <a:ext cx="703495" cy="78066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00903B-ADEF-4D3E-815B-C85311C48FCE}">
      <dsp:nvSpPr>
        <dsp:cNvPr id="0" name=""/>
        <dsp:cNvSpPr/>
      </dsp:nvSpPr>
      <dsp:spPr>
        <a:xfrm>
          <a:off x="0" y="5171472"/>
          <a:ext cx="4828450" cy="1309807"/>
        </a:xfrm>
        <a:prstGeom prst="roundRect">
          <a:avLst>
            <a:gd name="adj" fmla="val 10000"/>
          </a:avLst>
        </a:prstGeom>
        <a:solidFill>
          <a:srgbClr val="33CC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Производство и распределение электроэнергии, газа и воды</a:t>
          </a:r>
          <a:endParaRPr lang="ru-RU" sz="8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 месяцев 2014 года  1890,8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 месяцев 2015 года  2039,6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99961" y="5171472"/>
        <a:ext cx="3528489" cy="1309807"/>
      </dsp:txXfrm>
    </dsp:sp>
    <dsp:sp modelId="{E5ABB2E1-C374-4CFD-B8CD-7A8708FAB20D}">
      <dsp:nvSpPr>
        <dsp:cNvPr id="0" name=""/>
        <dsp:cNvSpPr/>
      </dsp:nvSpPr>
      <dsp:spPr>
        <a:xfrm>
          <a:off x="95774" y="5425384"/>
          <a:ext cx="673800" cy="91173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8000" r="-48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13AEC-C825-42DE-AA27-50AD1E7ACE99}">
      <dsp:nvSpPr>
        <dsp:cNvPr id="0" name=""/>
        <dsp:cNvSpPr/>
      </dsp:nvSpPr>
      <dsp:spPr>
        <a:xfrm rot="5400000">
          <a:off x="5179096" y="-1360135"/>
          <a:ext cx="2968793" cy="627152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здравоохранения городского округа город Мегион включает в  себя амбулаторно-поликлиническую мощность на 1 262 посещения в смену и стационарную мощность на 449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койко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/мест круглосуточного пребывания.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Обеспеченность населения амбулаторно-поликлиническими учреждениями составляет 123,9%.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Обеспеченность населения больничными койками круглосуточного стационара составила 59,4%.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527732" y="436154"/>
        <a:ext cx="6126597" cy="2678943"/>
      </dsp:txXfrm>
    </dsp:sp>
    <dsp:sp modelId="{B4217628-776B-414F-8EB4-EAE9E9DE6016}">
      <dsp:nvSpPr>
        <dsp:cNvPr id="0" name=""/>
        <dsp:cNvSpPr/>
      </dsp:nvSpPr>
      <dsp:spPr>
        <a:xfrm>
          <a:off x="51614" y="0"/>
          <a:ext cx="3527731" cy="353158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территории муниципального образования медицинскую помощь оказывают 4 лечебно-профилактических учреждения: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-бюджетное учреждение Ханты-Мансийского автономного округа - Югры «</a:t>
          </a:r>
          <a:r>
            <a:rPr lang="ru-RU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Мегионская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городская больница №1»;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-бюджетное учреждение Ханты-Мансийского автономного округа - Югры «</a:t>
          </a:r>
          <a:r>
            <a:rPr lang="ru-RU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Мегионская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городская больница №2»;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-бюджетное учреждение Ханты-Мансийского автономного округа - Югры «Детская городская больница «Жемчужинка»;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-автономное учреждение Ханты-Мансийского автономного округа – Югры «</a:t>
          </a:r>
          <a:r>
            <a:rPr lang="ru-RU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Мегионская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городская стоматологическая поликлиника»;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-казенное учреждение Ханты-Мансийского автономного округа – Югры «Психоневрологическая больница имени  Святой </a:t>
          </a:r>
          <a:r>
            <a:rPr lang="ru-RU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преподобномученицы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Елизаветы».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824" y="172210"/>
        <a:ext cx="3183311" cy="31871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8B1BD-0B5D-4D5F-9DC5-5862EACFA126}">
      <dsp:nvSpPr>
        <dsp:cNvPr id="0" name=""/>
        <dsp:cNvSpPr/>
      </dsp:nvSpPr>
      <dsp:spPr>
        <a:xfrm>
          <a:off x="5220042" y="0"/>
          <a:ext cx="4481400" cy="2884179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3">
                <a:tint val="73000"/>
                <a:satMod val="150000"/>
              </a:schemeClr>
            </a:gs>
            <a:gs pos="25000">
              <a:schemeClr val="accent3">
                <a:tint val="96000"/>
                <a:shade val="80000"/>
                <a:satMod val="105000"/>
              </a:schemeClr>
            </a:gs>
            <a:gs pos="38000">
              <a:schemeClr val="accent3">
                <a:tint val="96000"/>
                <a:shade val="59000"/>
                <a:satMod val="120000"/>
              </a:schemeClr>
            </a:gs>
            <a:gs pos="55000">
              <a:schemeClr val="accent3">
                <a:shade val="57000"/>
                <a:satMod val="120000"/>
              </a:schemeClr>
            </a:gs>
            <a:gs pos="80000">
              <a:schemeClr val="accent3">
                <a:shade val="56000"/>
                <a:satMod val="145000"/>
              </a:schemeClr>
            </a:gs>
            <a:gs pos="88000">
              <a:schemeClr val="accent3">
                <a:shade val="63000"/>
                <a:satMod val="160000"/>
              </a:schemeClr>
            </a:gs>
            <a:gs pos="100000">
              <a:schemeClr val="accent3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190500" extrusionH="12700" contourW="10000" prstMaterial="metal">
          <a:bevelT w="20000" h="9000" prst="softRound"/>
          <a:contourClr>
            <a:schemeClr val="accent3">
              <a:shade val="30000"/>
              <a:satMod val="2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Обеспеченность спортивными объектами низкая и по видам объектов составляет: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-спортивными сооружениями 17,4% от федерального норматива;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-бассейнами 18,3%;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-учреждениями дополнительного образования детей 47,2%.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0042" y="360522"/>
        <a:ext cx="3399833" cy="2163135"/>
      </dsp:txXfrm>
    </dsp:sp>
    <dsp:sp modelId="{3DCE5FFB-ED27-4B85-83B4-F7814B007DD5}">
      <dsp:nvSpPr>
        <dsp:cNvPr id="0" name=""/>
        <dsp:cNvSpPr/>
      </dsp:nvSpPr>
      <dsp:spPr>
        <a:xfrm>
          <a:off x="235627" y="0"/>
          <a:ext cx="5026742" cy="2884179"/>
        </a:xfrm>
        <a:prstGeom prst="roundRect">
          <a:avLst/>
        </a:prstGeom>
        <a:gradFill rotWithShape="1">
          <a:gsLst>
            <a:gs pos="0">
              <a:schemeClr val="accent3">
                <a:tint val="1000"/>
              </a:schemeClr>
            </a:gs>
            <a:gs pos="68000">
              <a:schemeClr val="accent3">
                <a:tint val="77000"/>
              </a:schemeClr>
            </a:gs>
            <a:gs pos="81000">
              <a:schemeClr val="accent3">
                <a:tint val="79000"/>
              </a:schemeClr>
            </a:gs>
            <a:gs pos="86000">
              <a:schemeClr val="accent3">
                <a:tint val="73000"/>
              </a:schemeClr>
            </a:gs>
            <a:gs pos="100000">
              <a:schemeClr val="accent3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3">
              <a:shade val="60000"/>
              <a:satMod val="300000"/>
            </a:schemeClr>
          </a:solidFill>
          <a:prstDash val="solid"/>
        </a:ln>
        <a:effectLst>
          <a:glow rad="635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Сеть учреждений физической культуры и спорта включает в себя: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бюджетное учреждение «Центр спортивной подготовки «Спорт-Альтаир»;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бюджетное образовательное учреждение дополнительного образования детей «Детско-юношеская спортивная школа №1»;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бюджетное образовательное учреждение дополнительного образования детей «Детско-юношеская спортивная школа №2»;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автономное образовательное учреждение дополнительного образования детей «Детско-юношеская спортивная школа №3».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421" y="140794"/>
        <a:ext cx="4745154" cy="26025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8B1BD-0B5D-4D5F-9DC5-5862EACFA126}">
      <dsp:nvSpPr>
        <dsp:cNvPr id="0" name=""/>
        <dsp:cNvSpPr/>
      </dsp:nvSpPr>
      <dsp:spPr>
        <a:xfrm>
          <a:off x="5032045" y="2951"/>
          <a:ext cx="4752329" cy="3019234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3">
                <a:tint val="73000"/>
                <a:satMod val="150000"/>
              </a:schemeClr>
            </a:gs>
            <a:gs pos="25000">
              <a:schemeClr val="accent3">
                <a:tint val="96000"/>
                <a:shade val="80000"/>
                <a:satMod val="105000"/>
              </a:schemeClr>
            </a:gs>
            <a:gs pos="38000">
              <a:schemeClr val="accent3">
                <a:tint val="96000"/>
                <a:shade val="59000"/>
                <a:satMod val="120000"/>
              </a:schemeClr>
            </a:gs>
            <a:gs pos="55000">
              <a:schemeClr val="accent3">
                <a:shade val="57000"/>
                <a:satMod val="120000"/>
              </a:schemeClr>
            </a:gs>
            <a:gs pos="80000">
              <a:schemeClr val="accent3">
                <a:shade val="56000"/>
                <a:satMod val="145000"/>
              </a:schemeClr>
            </a:gs>
            <a:gs pos="88000">
              <a:schemeClr val="accent3">
                <a:shade val="63000"/>
                <a:satMod val="160000"/>
              </a:schemeClr>
            </a:gs>
            <a:gs pos="100000">
              <a:schemeClr val="accent3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190500" extrusionH="12700" contourW="10000" prstMaterial="metal">
          <a:bevelT w="20000" h="9000" prst="softRound"/>
          <a:contourClr>
            <a:schemeClr val="accent3">
              <a:shade val="30000"/>
              <a:satMod val="2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Обеспеченность населения объектами культуры недостаточная и по видам объектов составляет: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-клубными учреждениями 60,6%;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-библиотечными учреждениями 77,8%;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-музеями 50%;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-учреждениями дополнительного образования детей 90,9%.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32045" y="380355"/>
        <a:ext cx="3620116" cy="2264426"/>
      </dsp:txXfrm>
    </dsp:sp>
    <dsp:sp modelId="{3DCE5FFB-ED27-4B85-83B4-F7814B007DD5}">
      <dsp:nvSpPr>
        <dsp:cNvPr id="0" name=""/>
        <dsp:cNvSpPr/>
      </dsp:nvSpPr>
      <dsp:spPr>
        <a:xfrm>
          <a:off x="173604" y="0"/>
          <a:ext cx="4956646" cy="3019234"/>
        </a:xfrm>
        <a:prstGeom prst="roundRect">
          <a:avLst/>
        </a:prstGeom>
        <a:gradFill rotWithShape="1">
          <a:gsLst>
            <a:gs pos="0">
              <a:schemeClr val="accent3">
                <a:tint val="1000"/>
              </a:schemeClr>
            </a:gs>
            <a:gs pos="68000">
              <a:schemeClr val="accent3">
                <a:tint val="77000"/>
              </a:schemeClr>
            </a:gs>
            <a:gs pos="81000">
              <a:schemeClr val="accent3">
                <a:tint val="79000"/>
              </a:schemeClr>
            </a:gs>
            <a:gs pos="86000">
              <a:schemeClr val="accent3">
                <a:tint val="73000"/>
              </a:schemeClr>
            </a:gs>
            <a:gs pos="100000">
              <a:schemeClr val="accent3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3">
              <a:shade val="60000"/>
              <a:satMod val="300000"/>
            </a:schemeClr>
          </a:solidFill>
          <a:prstDash val="solid"/>
        </a:ln>
        <a:effectLst>
          <a:glow rad="635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just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5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Сфера культуры городского округа представлена следующими культурно - просветительскими, досуговыми учреждениями: </a:t>
          </a:r>
        </a:p>
        <a:p>
          <a:pPr lvl="0" algn="just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автономное учреждение «Дворец искусств»  в составе которого находятся дом культуры «Прометей» на 377 посадочных мест, «Дворец искусств» на 750 посадочных мест в городе </a:t>
          </a:r>
          <a:r>
            <a:rPr lang="ru-RU" sz="115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Мегионе</a:t>
          </a:r>
          <a:r>
            <a:rPr lang="ru-RU" sz="11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дом культуры «Сибирь» на 196 посадочных мест в посёлке городского типа Высокий,;</a:t>
          </a:r>
        </a:p>
        <a:p>
          <a:pPr lvl="0" algn="just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автономное учреждение «Региональный историко-культурный и экологический центр»;</a:t>
          </a:r>
        </a:p>
        <a:p>
          <a:pPr lvl="0" algn="just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бюджетное учреждение «Централизованная библиотечная система»;</a:t>
          </a:r>
        </a:p>
        <a:p>
          <a:pPr lvl="0" algn="just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муниципальное автономное учреждение «Театр музыки».;</a:t>
          </a:r>
        </a:p>
        <a:p>
          <a:pPr lvl="0" algn="just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-3 учреждения дополнительного образования детей в сфере культуры:  «Детская школа искусств имени </a:t>
          </a:r>
          <a:r>
            <a:rPr lang="ru-RU" sz="115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А.М.Кузьмина</a:t>
          </a:r>
          <a:r>
            <a:rPr lang="ru-RU" sz="11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», «Детская школа искусств №2» в поселке Высоком, «Детская художественная школа</a:t>
          </a:r>
        </a:p>
        <a:p>
          <a:pPr lvl="0" algn="just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991" y="147387"/>
        <a:ext cx="4661872" cy="2724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0.82082</cdr:x>
      <cdr:y>0.44837</cdr:y>
    </cdr:from>
    <cdr:to>
      <cdr:x>0.97946</cdr:x>
      <cdr:y>0.62359</cdr:y>
    </cdr:to>
    <cdr:sp macro="" textlink="">
      <cdr:nvSpPr>
        <cdr:cNvPr id="5" name="Выноска 2 (без границы) 4"/>
        <cdr:cNvSpPr/>
      </cdr:nvSpPr>
      <cdr:spPr>
        <a:xfrm xmlns:a="http://schemas.openxmlformats.org/drawingml/2006/main">
          <a:off x="3995936" y="2738390"/>
          <a:ext cx="772298" cy="1070156"/>
        </a:xfrm>
        <a:prstGeom xmlns:a="http://schemas.openxmlformats.org/drawingml/2006/main" prst="callout2">
          <a:avLst>
            <a:gd name="adj1" fmla="val 39298"/>
            <a:gd name="adj2" fmla="val 16907"/>
            <a:gd name="adj3" fmla="val 43765"/>
            <a:gd name="adj4" fmla="val -3772"/>
            <a:gd name="adj5" fmla="val 80394"/>
            <a:gd name="adj6" fmla="val -22617"/>
          </a:avLst>
        </a:prstGeom>
        <a:noFill xmlns:a="http://schemas.openxmlformats.org/drawingml/2006/main"/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>
          <a:no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0.82082</cdr:x>
      <cdr:y>0.26765</cdr:y>
    </cdr:from>
    <cdr:to>
      <cdr:x>0.98146</cdr:x>
      <cdr:y>0.42577</cdr:y>
    </cdr:to>
    <cdr:sp macro="" textlink="">
      <cdr:nvSpPr>
        <cdr:cNvPr id="7" name="Выноска 2 (без границы) 6"/>
        <cdr:cNvSpPr/>
      </cdr:nvSpPr>
      <cdr:spPr>
        <a:xfrm xmlns:a="http://schemas.openxmlformats.org/drawingml/2006/main">
          <a:off x="3995936" y="1634658"/>
          <a:ext cx="782035" cy="965718"/>
        </a:xfrm>
        <a:prstGeom xmlns:a="http://schemas.openxmlformats.org/drawingml/2006/main" prst="callout2">
          <a:avLst>
            <a:gd name="adj1" fmla="val -30990"/>
            <a:gd name="adj2" fmla="val 22228"/>
            <a:gd name="adj3" fmla="val -11601"/>
            <a:gd name="adj4" fmla="val -1355"/>
            <a:gd name="adj5" fmla="val 76277"/>
            <a:gd name="adj6" fmla="val -17853"/>
          </a:avLst>
        </a:prstGeom>
        <a:noFill xmlns:a="http://schemas.openxmlformats.org/drawingml/2006/main"/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>
          <a:no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0.77644</cdr:x>
      <cdr:y>0.56612</cdr:y>
    </cdr:from>
    <cdr:to>
      <cdr:x>0.94511</cdr:x>
      <cdr:y>0.73279</cdr:y>
    </cdr:to>
    <cdr:sp macro="" textlink="">
      <cdr:nvSpPr>
        <cdr:cNvPr id="8" name="Выноска 2 (без границы) 7"/>
        <cdr:cNvSpPr/>
      </cdr:nvSpPr>
      <cdr:spPr>
        <a:xfrm xmlns:a="http://schemas.openxmlformats.org/drawingml/2006/main">
          <a:off x="3779912" y="3457561"/>
          <a:ext cx="821127" cy="1017936"/>
        </a:xfrm>
        <a:prstGeom xmlns:a="http://schemas.openxmlformats.org/drawingml/2006/main" prst="callout2">
          <a:avLst>
            <a:gd name="adj1" fmla="val 75998"/>
            <a:gd name="adj2" fmla="val -2438"/>
            <a:gd name="adj3" fmla="val 68102"/>
            <a:gd name="adj4" fmla="val -21984"/>
            <a:gd name="adj5" fmla="val 37417"/>
            <a:gd name="adj6" fmla="val 1885"/>
          </a:avLst>
        </a:prstGeom>
        <a:noFill xmlns:a="http://schemas.openxmlformats.org/drawingml/2006/main"/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>
          <a:no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0.36993</cdr:x>
      <cdr:y>0.31738</cdr:y>
    </cdr:from>
    <cdr:to>
      <cdr:x>0.64955</cdr:x>
      <cdr:y>0.64877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1843112" y="1142677"/>
          <a:ext cx="1393175" cy="119313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14300" prst="artDeco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2873291,1</a:t>
          </a:r>
        </a:p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0.42857</cdr:x>
      <cdr:y>0.5195</cdr:y>
    </cdr:from>
    <cdr:to>
      <cdr:x>0.66352</cdr:x>
      <cdr:y>0.71961</cdr:y>
    </cdr:to>
    <cdr:sp macro="" textlink="">
      <cdr:nvSpPr>
        <cdr:cNvPr id="2" name="Блок-схема: решение 1"/>
        <cdr:cNvSpPr/>
      </cdr:nvSpPr>
      <cdr:spPr>
        <a:xfrm xmlns:a="http://schemas.openxmlformats.org/drawingml/2006/main">
          <a:off x="2232918" y="1121594"/>
          <a:ext cx="1224136" cy="432048"/>
        </a:xfrm>
        <a:prstGeom xmlns:a="http://schemas.openxmlformats.org/drawingml/2006/main" prst="flowChartDecision">
          <a:avLst/>
        </a:prstGeom>
        <a:solidFill xmlns:a="http://schemas.openxmlformats.org/drawingml/2006/main">
          <a:srgbClr val="FFC000"/>
        </a:solidFill>
        <a:ln xmlns:a="http://schemas.openxmlformats.org/drawingml/2006/main">
          <a:solidFill>
            <a:srgbClr val="FFC000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115,9%</a:t>
          </a:r>
          <a:endParaRPr lang="ru-RU" sz="10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96855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0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Динамика показателей безработицы </a:t>
          </a:r>
        </a:p>
        <a:p xmlns:a="http://schemas.openxmlformats.org/drawingml/2006/main">
          <a:pPr lvl="0" algn="ctr"/>
          <a:r>
            <a:rPr kumimoji="0" lang="ru-RU" sz="1000" i="0" u="none" strike="noStrike" kern="0" cap="all" spc="0" normalizeH="0" baseline="0" noProof="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rPr>
            <a:t>За январь-сентябрь</a:t>
          </a:r>
          <a:r>
            <a:rPr kumimoji="0" lang="ru-RU" sz="1000" i="0" u="none" strike="noStrike" kern="0" cap="all" spc="0" normalizeH="0" noProof="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sz="1000" i="0" u="none" strike="noStrike" kern="0" cap="all" spc="0" normalizeH="0" baseline="0" noProof="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rPr>
            <a:t>2014-2015 годов</a:t>
          </a:r>
          <a:endParaRPr kumimoji="0" lang="ru-RU" sz="1000" i="0" u="none" strike="noStrike" kern="0" cap="all" spc="0" normalizeH="0" baseline="0" noProof="0" dirty="0">
            <a:ln w="9000" cmpd="sng">
              <a:solidFill>
                <a:srgbClr val="8064A2">
                  <a:shade val="50000"/>
                  <a:satMod val="120000"/>
                </a:srgbClr>
              </a:solidFill>
              <a:prstDash val="solid"/>
            </a:ln>
            <a:solidFill>
              <a:schemeClr val="tx1"/>
            </a:solidFill>
            <a:effectLst>
              <a:reflection blurRad="12700" stA="28000" endPos="45000" dist="1000" dir="5400000" sy="-100000" algn="bl" rotWithShape="0"/>
            </a:effectLst>
            <a:uLnTx/>
            <a:uFillTx/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A148A50-4C58-4CC5-94F1-BACD5A812638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1AE742-A81D-4F56-89D4-BEE085705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94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000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7588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175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5175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5690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4828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3965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3103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fld id="{A6B81611-9663-402A-831D-85218C381EB1}" type="slidenum">
              <a:rPr lang="ru-RU" altLang="ru-RU" sz="1200"/>
              <a:pPr defTabSz="1017588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292674"/>
            <a:ext cx="8874840" cy="158197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182163"/>
            <a:ext cx="7308692" cy="18860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4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8941-D0A2-470C-9DB3-C5C5F483F7D5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5D69-FF7B-4235-99A2-208B9E66A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51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6E4D-EC63-44B2-9DC5-A682B4DF6FCA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B2B24-20F7-4F8C-8325-2A3565AB5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295554"/>
            <a:ext cx="2349222" cy="6297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295554"/>
            <a:ext cx="6873650" cy="6297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83CD1-22E4-4361-A838-0FEB9685A308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E30E-192A-4465-ACBC-C06659E39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5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55AD-8B47-4DCA-B42A-078F37DCC900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13466-8F08-4501-8384-792D30F97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06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742519"/>
            <a:ext cx="8874840" cy="1465807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128082"/>
            <a:ext cx="8874840" cy="16144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1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2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5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6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48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3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3060-3CD6-43F5-9083-050EF71ED146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FFF1-76F3-40E9-8109-E6F27D7A9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71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2050" y="1722068"/>
            <a:ext cx="4611436" cy="487064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07502" y="1722068"/>
            <a:ext cx="4611436" cy="487064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FACB-B914-4FC5-B6A4-57A6D1C20A72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0485-AF5E-4ADA-86B7-6654FC8D2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99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652023"/>
            <a:ext cx="4613250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049" y="2340508"/>
            <a:ext cx="4613250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52023"/>
            <a:ext cx="4615062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03877" y="2340508"/>
            <a:ext cx="4615062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1D260-937F-4E1E-A16E-BB9076C598E2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842C-B9BF-46F4-BD80-ED29B5610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61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D8B6-3601-478B-8677-2BF3A16705EC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75ADA-4AD5-43EE-9761-CB4BE9449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1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2376E-F690-4BBB-B1FD-8B5C33908D73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2CC1-9645-476D-9664-8A7A58CA2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54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293845"/>
            <a:ext cx="3435013" cy="125054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2136" y="293846"/>
            <a:ext cx="5836802" cy="629887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0" y="1544394"/>
            <a:ext cx="3435013" cy="5048323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BDF49-62F5-476C-90B4-B11FF4B8233E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13E54-076F-4807-B379-F586129DC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53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7" y="5166202"/>
            <a:ext cx="6264593" cy="60989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7" y="659442"/>
            <a:ext cx="6264593" cy="4428173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138" indent="0">
              <a:buNone/>
              <a:defRPr sz="3100"/>
            </a:lvl2pPr>
            <a:lvl3pPr marL="1018276" indent="0">
              <a:buNone/>
              <a:defRPr sz="2700"/>
            </a:lvl3pPr>
            <a:lvl4pPr marL="1527414" indent="0">
              <a:buNone/>
              <a:defRPr sz="2200"/>
            </a:lvl4pPr>
            <a:lvl5pPr marL="2036552" indent="0">
              <a:buNone/>
              <a:defRPr sz="2200"/>
            </a:lvl5pPr>
            <a:lvl6pPr marL="2545690" indent="0">
              <a:buNone/>
              <a:defRPr sz="2200"/>
            </a:lvl6pPr>
            <a:lvl7pPr marL="3054828" indent="0">
              <a:buNone/>
              <a:defRPr sz="2200"/>
            </a:lvl7pPr>
            <a:lvl8pPr marL="3563965" indent="0">
              <a:buNone/>
              <a:defRPr sz="2200"/>
            </a:lvl8pPr>
            <a:lvl9pPr marL="4073103" indent="0">
              <a:buNone/>
              <a:defRPr sz="22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7" y="5776101"/>
            <a:ext cx="6264593" cy="866158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B5298-AFBB-4624-BAB7-63786C994315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82F16-007B-418A-9543-0E23980E6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02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22288" y="295275"/>
            <a:ext cx="9396412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8" tIns="50914" rIns="101828" bIns="509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22288" y="1722438"/>
            <a:ext cx="9396412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8" tIns="50914" rIns="101828" bIns="50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288" y="6840538"/>
            <a:ext cx="2435225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CDC87C-45EF-42AB-9077-BDBD38AC74BF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113" y="6840538"/>
            <a:ext cx="3306762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ctr" defTabSz="101827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3475" y="6840538"/>
            <a:ext cx="2435225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4ECE8D-7B33-4502-A436-6848D8E04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1588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1175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0763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259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396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534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672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3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76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414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552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69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82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965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103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26000">
              <a:srgbClr val="5E9EFF"/>
            </a:gs>
            <a:gs pos="39999">
              <a:srgbClr val="85C2FF"/>
            </a:gs>
            <a:gs pos="66000">
              <a:srgbClr val="C4D6EB"/>
            </a:gs>
            <a:gs pos="89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1794" y="0"/>
            <a:ext cx="10416963" cy="346885"/>
          </a:xfrm>
        </p:spPr>
        <p:txBody>
          <a:bodyPr rtlCol="0">
            <a:noAutofit/>
          </a:bodyPr>
          <a:lstStyle/>
          <a:p>
            <a:pPr defTabSz="1018276" fontAlgn="auto">
              <a:spcAft>
                <a:spcPts val="0"/>
              </a:spcAft>
              <a:defRPr/>
            </a:pP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численности населения городского округа город 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Мегион за январь-сентябрь 2014-2015 годов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261796"/>
              </p:ext>
            </p:extLst>
          </p:nvPr>
        </p:nvGraphicFramePr>
        <p:xfrm>
          <a:off x="251942" y="2249984"/>
          <a:ext cx="4968552" cy="497351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39347"/>
                <a:gridCol w="979714"/>
                <a:gridCol w="979714"/>
                <a:gridCol w="769777"/>
              </a:tblGrid>
              <a:tr h="6719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Январь-сентябрь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года</a:t>
                      </a:r>
                      <a:endParaRPr lang="ru-RU" sz="1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Январь-сентябрь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2015 года</a:t>
                      </a:r>
                      <a:endParaRPr lang="ru-RU" sz="1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84424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рождений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719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77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смертей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1423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показателей естественного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движения населения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2346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Прибыло на территорию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2084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1684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80,8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6436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Убыло из территории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2231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2181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758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Миграционное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сальдо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-147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-497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-3,4 раза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7404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рождаемости, промилле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12,74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12,82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74040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смертности, промилле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4,94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5,24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17171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заключённых браков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2614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оформленных разводов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84424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разводов на 100 браков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84,1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042823998"/>
              </p:ext>
            </p:extLst>
          </p:nvPr>
        </p:nvGraphicFramePr>
        <p:xfrm>
          <a:off x="179934" y="305768"/>
          <a:ext cx="10009112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135164462"/>
              </p:ext>
            </p:extLst>
          </p:nvPr>
        </p:nvGraphicFramePr>
        <p:xfrm>
          <a:off x="5436518" y="2466008"/>
          <a:ext cx="4824536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580861561"/>
              </p:ext>
            </p:extLst>
          </p:nvPr>
        </p:nvGraphicFramePr>
        <p:xfrm>
          <a:off x="5364510" y="4770264"/>
          <a:ext cx="489654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4579" y="35989"/>
            <a:ext cx="4873877" cy="41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28" tIns="50914" rIns="101828" bIns="50914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+mn-cs"/>
              </a:rPr>
              <a:t>Здравоохранение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520084243"/>
              </p:ext>
            </p:extLst>
          </p:nvPr>
        </p:nvGraphicFramePr>
        <p:xfrm>
          <a:off x="272317" y="446589"/>
          <a:ext cx="9799254" cy="3531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5958" y="4338216"/>
            <a:ext cx="9838861" cy="22572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Кроме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учреждений здравоохранения Ханты-Мансийского автономного округа – Югры на территории городского округа город Мегион услуги здравоохранения широкого спектра населению оказывают: 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-лечебно-диагностический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центр «Здоровье»  открытого акционерного общества «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Славнефть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Мегионнефтегаз»;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-общество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ограниченной ответственностью «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Поликлиника»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-общество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ограниченной ответственностью «Клиника современной медицины»; 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-общество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ограниченной ответственностью «Югра-Трейд» (кабинет ультразвуковой диагностики, прием узких специалистов);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-5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частных стоматологических клиник – «СТОМАТОЛОГ и Я», «Велес», семейная стоматология «Эстет», общество с ограниченной ответственностью «Стоматология Андрея Ивлева», «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Юни-Дент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». 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Также функционирует профильная специализированная лаборатория.</a:t>
            </a:r>
            <a:endParaRPr lang="ru-RU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15198" y="146148"/>
            <a:ext cx="2785312" cy="41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28" tIns="50914" rIns="101828" bIns="50914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+mn-cs"/>
              </a:rPr>
              <a:t>Культура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15198" y="3835128"/>
            <a:ext cx="4873877" cy="379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28" tIns="50914" rIns="101828" bIns="5091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spc="56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Физическая культура и спорт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410100876"/>
              </p:ext>
            </p:extLst>
          </p:nvPr>
        </p:nvGraphicFramePr>
        <p:xfrm>
          <a:off x="369417" y="4232587"/>
          <a:ext cx="9784375" cy="2884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141047660"/>
              </p:ext>
            </p:extLst>
          </p:nvPr>
        </p:nvGraphicFramePr>
        <p:xfrm>
          <a:off x="272316" y="745450"/>
          <a:ext cx="9784375" cy="3022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082" y="125515"/>
            <a:ext cx="9396889" cy="464952"/>
          </a:xfrm>
        </p:spPr>
        <p:txBody>
          <a:bodyPr rtlCol="0">
            <a:normAutofit/>
          </a:bodyPr>
          <a:lstStyle/>
          <a:p>
            <a:pPr defTabSz="1018276" fontAlgn="auto">
              <a:spcAft>
                <a:spcPts val="0"/>
              </a:spcAft>
              <a:defRPr/>
            </a:pP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Промышленность городского округа город Мегион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97637217"/>
              </p:ext>
            </p:extLst>
          </p:nvPr>
        </p:nvGraphicFramePr>
        <p:xfrm>
          <a:off x="5576186" y="822942"/>
          <a:ext cx="4828451" cy="6557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665814" y="1907828"/>
            <a:ext cx="675325" cy="302877"/>
          </a:xfrm>
          <a:prstGeom prst="rect">
            <a:avLst/>
          </a:prstGeom>
          <a:noFill/>
        </p:spPr>
        <p:txBody>
          <a:bodyPr wrap="none" lIns="101828" tIns="50914" rIns="101828" bIns="5091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3,1%</a:t>
            </a:r>
            <a:endParaRPr lang="ru-RU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65813" y="3235054"/>
            <a:ext cx="636853" cy="302877"/>
          </a:xfrm>
          <a:prstGeom prst="rect">
            <a:avLst/>
          </a:prstGeom>
          <a:noFill/>
        </p:spPr>
        <p:txBody>
          <a:bodyPr wrap="none" lIns="101828" tIns="50914" rIns="101828" bIns="5091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-9,9%</a:t>
            </a:r>
            <a:endParaRPr lang="ru-RU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665814" y="4456238"/>
            <a:ext cx="740431" cy="302877"/>
          </a:xfrm>
          <a:prstGeom prst="rect">
            <a:avLst/>
          </a:prstGeom>
          <a:noFill/>
        </p:spPr>
        <p:txBody>
          <a:bodyPr wrap="square" lIns="101828" tIns="50914" rIns="101828" bIns="5091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-22,8%</a:t>
            </a:r>
            <a:endParaRPr lang="ru-RU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58854" y="5551333"/>
            <a:ext cx="857241" cy="302877"/>
          </a:xfrm>
          <a:prstGeom prst="rect">
            <a:avLst/>
          </a:prstGeom>
          <a:noFill/>
        </p:spPr>
        <p:txBody>
          <a:bodyPr wrap="square" lIns="101828" tIns="50914" rIns="101828" bIns="5091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-1,0%</a:t>
            </a:r>
            <a:endParaRPr lang="ru-RU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80734" y="2610024"/>
            <a:ext cx="1104930" cy="241322"/>
          </a:xfrm>
          <a:prstGeom prst="rect">
            <a:avLst/>
          </a:prstGeom>
          <a:noFill/>
        </p:spPr>
        <p:txBody>
          <a:bodyPr wrap="none" lIns="101828" tIns="50914" rIns="101828" bIns="50914">
            <a:spAutoFit/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 том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3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38818"/>
              </p:ext>
            </p:extLst>
          </p:nvPr>
        </p:nvGraphicFramePr>
        <p:xfrm>
          <a:off x="0" y="642938"/>
          <a:ext cx="5559425" cy="543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575658" y="745451"/>
            <a:ext cx="4822556" cy="502932"/>
          </a:xfrm>
          <a:prstGeom prst="rect">
            <a:avLst/>
          </a:prstGeom>
          <a:noFill/>
        </p:spPr>
        <p:txBody>
          <a:bodyPr lIns="101828" tIns="50914" rIns="101828" bIns="50914">
            <a:spAutoFit/>
          </a:bodyPr>
          <a:lstStyle/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Объём отгруженной продукции</a:t>
            </a:r>
          </a:p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2014-2015 годов</a:t>
            </a:r>
            <a:endParaRPr lang="ru-RU" sz="1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934" y="4986288"/>
            <a:ext cx="52197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январь-сентябрь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года объём отгруженных товаров собственного производства, выполненных работ и услуг собственными силами по полному кругу предприятий составил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26897,2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рублей, что в сопоставимых ценах составляет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90,2% аналогичному показателю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года.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 t="-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206378" y="206203"/>
            <a:ext cx="3244256" cy="299169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113396" tIns="56698" rIns="113396" bIns="56698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+mn-cs"/>
              </a:rPr>
              <a:t>Инвестиции и строительство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6378" y="593800"/>
            <a:ext cx="58782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предварительной оценке объём инвестиций в основной капитал, освоенных крупными предприятиями городского округа город Мегион за январь-сентябрь 2015 года составил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12945,5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рублей, что ниже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аналогичного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 2014 года на 6,16% в сопоставимых ценах.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430" y="3762152"/>
            <a:ext cx="57576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Объём строительства за январь-сентябрь 2015 года составил 2134,7 млн. рублей. За 9 месяцев 2015 года введено в действие  6222,0 м² общей площади жилья, в том числе 7 индивидуальных жилых домов с общей площадью 744,0 м².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Продолжается строительство детских садов: 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260 мест в 11 микрорайоне, на 320 мест в 19 микрорайоне города и спортивного комплекса с ледовой ареной.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310927" y="718816"/>
            <a:ext cx="4069391" cy="233176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13396" tIns="56698" rIns="113396" bIns="56698" anchor="ctr"/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малых предприятий по видам экономической деятельности в течение ряда лет остаётся практически неизменной. 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Сфера торговли и общественного питания в связи с достаточно высокой оборачиваемостью капитала является наиболее </a:t>
            </a:r>
            <a:r>
              <a:rPr lang="ru-RU" alt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востребованными секторами малого бизнеса. </a:t>
            </a:r>
            <a:endParaRPr lang="ru-RU" alt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Наименее развитыми направлениями развития малого и среднего предпринимательства являются сферы </a:t>
            </a:r>
            <a:r>
              <a:rPr lang="ru-RU" alt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предоставления бытовых </a:t>
            </a:r>
            <a:r>
              <a:rPr lang="ru-RU" alt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услуг и мелких производств. </a:t>
            </a:r>
          </a:p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6205525" y="3618136"/>
            <a:ext cx="4069391" cy="309634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13396" tIns="56698" rIns="113396" bIns="56698" anchor="ctr"/>
          <a:lstStyle/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5436518" cy="42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3396" tIns="56698" rIns="113396" bIns="56698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+mn-cs"/>
              </a:rPr>
              <a:t>Малое предпринимательство</a:t>
            </a:r>
          </a:p>
        </p:txBody>
      </p:sp>
      <p:graphicFrame>
        <p:nvGraphicFramePr>
          <p:cNvPr id="7" name="Group 3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858836"/>
              </p:ext>
            </p:extLst>
          </p:nvPr>
        </p:nvGraphicFramePr>
        <p:xfrm>
          <a:off x="1" y="422280"/>
          <a:ext cx="5580534" cy="6816484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628205"/>
                <a:gridCol w="1089333"/>
                <a:gridCol w="1070907"/>
                <a:gridCol w="792089"/>
              </a:tblGrid>
              <a:tr h="993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Январь-сентябрь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2014 года</a:t>
                      </a:r>
                      <a:endParaRPr kumimoji="0" lang="ru-RU" alt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Январь-сентябрь 2015 года</a:t>
                      </a:r>
                      <a:endParaRPr kumimoji="0" lang="ru-RU" alt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64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Субъекты малого предпринимательства, ед.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3694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предприниматели, чел.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2097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2170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564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Наёмные работники у индивидуальных предпринимателей, чел.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890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564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численность занятых на малых и </a:t>
                      </a:r>
                      <a:r>
                        <a:rPr kumimoji="0" lang="ru-RU" altLang="ru-RU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микропредприятиях</a:t>
                      </a: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чел.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4878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4899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564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численность занятых в малом бизнесе, чел.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7840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7959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6547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занятых в малом бизнесе от общего числа занятых в экономике города, %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6839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поступлений налоговых платежей от субъектов малого  предпринимательства в общей сумме налоговых доходов, тыс. рублей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09588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17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527175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36763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4939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511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083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655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87914,9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09588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17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527175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36763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4939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511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083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655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107561,5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09588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17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527175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36763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4939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511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083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655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122,3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564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 виде единого налога на вменённый доход, млн.рублей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34477,5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41742,2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121,1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564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 упрощённой системе налогообложения, </a:t>
                      </a:r>
                      <a:r>
                        <a:rPr kumimoji="0" lang="ru-RU" altLang="ru-RU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млн.рублей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53158,8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64150,6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120,7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564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применение патентной системы налогообложения, млн.рублей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278,6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1668,7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раз</a:t>
                      </a:r>
                    </a:p>
                  </a:txBody>
                  <a:tcPr marL="119206" marR="119206" marT="52949" marB="52949" anchor="ctr" horzOverflow="overflow"/>
                </a:tc>
              </a:tr>
            </a:tbl>
          </a:graphicData>
        </a:graphic>
      </p:graphicFrame>
      <p:sp>
        <p:nvSpPr>
          <p:cNvPr id="10321" name="Rectangle 19"/>
          <p:cNvSpPr>
            <a:spLocks noChangeArrowheads="1"/>
          </p:cNvSpPr>
          <p:nvPr/>
        </p:nvSpPr>
        <p:spPr bwMode="auto">
          <a:xfrm>
            <a:off x="6274024" y="3834160"/>
            <a:ext cx="4016375" cy="302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28" tIns="50914" rIns="101828" bIns="50914" anchor="ctr">
            <a:spAutoFit/>
          </a:bodyPr>
          <a:lstStyle>
            <a:lvl1pPr indent="265113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Основным источником финансирования деятельности сферы малого и среднего предпринимательства по-прежнему остаются личные сбережения предпринимателей. Привлечение заемных и кредитных ресурсов остаётся для  предпринимателей достаточно проблематичным.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На территории городского округа город Мегион   осуществляет деятельность филиал ООО «Окружной Бизнес-Инкубатор», представляющий также Фонд поддержки предпринимательства Югры, Фонд микрофинансирования ХМАО-Югры, Фонд содействия развитию инвестиций ХМАО - Югры.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года органами администрации совместно с Фондом поддержки предпринимательства и обществом с ограниченной ответственностью «Окружной Бизнес-Инкубатор» проводились мероприятия по повышению образовательного уровня предпринимателей, консультации и семинары, субъектам малого и среднего бизнеса предоставлялись целевые займы на льготных условиях, а также выдача поручительств по займам и кредитам перед банками и лизинговыми компаниями.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7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89744"/>
            <a:ext cx="10440988" cy="34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1828" tIns="50914" rIns="101828" bIns="50914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Жилищно-коммунальный комплекс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9160" y="453076"/>
            <a:ext cx="10045410" cy="1641705"/>
          </a:xfrm>
          <a:prstGeom prst="rect">
            <a:avLst/>
          </a:prstGeom>
          <a:noFill/>
          <a:ln/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3">
                <a:shade val="30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1828" tIns="50914" rIns="101828" bIns="50914" anchor="ctr">
            <a:spAutoFit/>
          </a:bodyPr>
          <a:lstStyle>
            <a:lvl1pPr indent="4492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В 2015 году на территории городского округа город Мегион в сфере  жилищно-коммунального хозяйства осуществляют деятельность следующие предприятия: </a:t>
            </a: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-МУП «</a:t>
            </a:r>
            <a:r>
              <a:rPr lang="ru-RU" altLang="ru-RU" sz="1000" dirty="0" err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Тепловодоканал</a:t>
            </a: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» с функциями предоставления услуг по водоснабжению, водоотведению, теплоснабжению;</a:t>
            </a: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подвоз воды, откачка септика, вывоз твердых бытовых отходов;</a:t>
            </a: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-ОАО «Городские электрические сети» с функциями по предоставлению </a:t>
            </a: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услуг передачи </a:t>
            </a: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электроэнергии через линии электропередач, обслуживанию сетей и подстанций, внутридомового электрооборудования и уличного освещения;</a:t>
            </a: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-</a:t>
            </a:r>
            <a: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акционерное общество «Жилищно-коммунальное управление», являющееся управляющей компанией в городе </a:t>
            </a:r>
            <a:r>
              <a:rPr lang="ru-RU" sz="1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Мегионе</a:t>
            </a:r>
            <a: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поселке городского типа Высокий, </a:t>
            </a:r>
            <a: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через </a:t>
            </a:r>
            <a: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 с ограниченной ответственностью «Жилищно-эксплуатационная компания» выполняет работы по содержанию и текущему ремонту жилых помещений, вывозу жидких и твердых бытовых отходов, завозу питьевой воды автотранспортом в неблагоустроенный жилой фонд, содержанию дорог, тротуаров и объектов улично-дорожной сети; благоустройству территории городского округа, утилизации (захоронению) твердых бытовых отходов.</a:t>
            </a:r>
            <a:endParaRPr lang="ru-RU" altLang="ru-RU" sz="1000" dirty="0" smtClean="0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-ОАО «Тюменская </a:t>
            </a:r>
            <a:r>
              <a:rPr lang="ru-RU" altLang="ru-RU" sz="1000" dirty="0" err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энергосбытовая</a:t>
            </a: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компания</a:t>
            </a: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», </a:t>
            </a: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оказывающая услуги по энергоснабжению и реализации электроэнергии. </a:t>
            </a:r>
          </a:p>
        </p:txBody>
      </p:sp>
      <p:sp>
        <p:nvSpPr>
          <p:cNvPr id="14344" name="Прямоугольник 5"/>
          <p:cNvSpPr>
            <a:spLocks noChangeArrowheads="1"/>
          </p:cNvSpPr>
          <p:nvPr/>
        </p:nvSpPr>
        <p:spPr bwMode="auto">
          <a:xfrm>
            <a:off x="89160" y="2189409"/>
            <a:ext cx="10045410" cy="70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ru-RU" altLang="ru-RU" sz="1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итогам </a:t>
            </a:r>
            <a:r>
              <a:rPr lang="ru-RU" altLang="ru-RU" sz="1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 месяцев 2015 </a:t>
            </a:r>
            <a:r>
              <a:rPr lang="ru-RU" altLang="ru-RU" sz="1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года общая сумма задолженности за жилищно-коммунальные услуги всех потребителей </a:t>
            </a:r>
            <a:r>
              <a:rPr lang="ru-RU" altLang="ru-RU" sz="1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перед предприятиями жилищно-коммунального хозяйства, функционирующих на территории городского округа город Мегион, составила 464,9 млн. рублей.</a:t>
            </a:r>
            <a:endParaRPr lang="ru-RU" altLang="ru-RU" sz="13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345" name="Группа 16"/>
          <p:cNvGrpSpPr>
            <a:grpSpLocks/>
          </p:cNvGrpSpPr>
          <p:nvPr/>
        </p:nvGrpSpPr>
        <p:grpSpPr bwMode="auto">
          <a:xfrm>
            <a:off x="6162876" y="3477748"/>
            <a:ext cx="3663218" cy="854877"/>
            <a:chOff x="7483420" y="3221506"/>
            <a:chExt cx="2704771" cy="855863"/>
          </a:xfrm>
        </p:grpSpPr>
        <p:sp>
          <p:nvSpPr>
            <p:cNvPr id="14360" name="Овал 25"/>
            <p:cNvSpPr>
              <a:spLocks/>
            </p:cNvSpPr>
            <p:nvPr/>
          </p:nvSpPr>
          <p:spPr bwMode="auto">
            <a:xfrm>
              <a:off x="7483420" y="3406878"/>
              <a:ext cx="1368679" cy="670491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3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7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2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398,4</a:t>
              </a: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altLang="ru-RU" sz="1100" dirty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млн</a:t>
              </a:r>
              <a:r>
                <a:rPr lang="ru-RU" altLang="ru-RU" sz="1100" dirty="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рублей</a:t>
              </a:r>
              <a:endParaRPr lang="ru-RU" altLang="ru-RU" sz="1100" dirty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61" name="Овал 26"/>
            <p:cNvSpPr>
              <a:spLocks/>
            </p:cNvSpPr>
            <p:nvPr/>
          </p:nvSpPr>
          <p:spPr bwMode="auto">
            <a:xfrm>
              <a:off x="8835280" y="3221506"/>
              <a:ext cx="1352911" cy="676907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3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7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2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464,9  </a:t>
              </a: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ru-RU" altLang="ru-RU" sz="1100" dirty="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млн. рублей</a:t>
              </a:r>
              <a:endParaRPr lang="ru-RU" altLang="ru-RU" sz="1100" dirty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14346" name="Rectangle 5"/>
          <p:cNvSpPr>
            <a:spLocks noChangeArrowheads="1"/>
          </p:cNvSpPr>
          <p:nvPr/>
        </p:nvSpPr>
        <p:spPr bwMode="auto">
          <a:xfrm>
            <a:off x="5631600" y="3008287"/>
            <a:ext cx="4809387" cy="441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1828" tIns="50914" rIns="101828" bIns="50914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11200" indent="-25400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1588" indent="-2540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423988" indent="-2540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1730375" indent="-2540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1875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6447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1019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5591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sz="1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Уровень дебиторской задолженности за жилищно-коммунальные услуги</a:t>
            </a: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6262755" y="5140119"/>
            <a:ext cx="4011613" cy="2221990"/>
          </a:xfrm>
          <a:prstGeom prst="upArrowCallout">
            <a:avLst>
              <a:gd name="adj1" fmla="val 133679"/>
              <a:gd name="adj2" fmla="val 156687"/>
              <a:gd name="adj3" fmla="val 25000"/>
              <a:gd name="adj4" fmla="val 7070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1828" tIns="50914" rIns="101828" bIns="50914">
            <a:spAutoFit/>
          </a:bodyPr>
          <a:lstStyle/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задолженности за жилищно-коммунальные услуги наибольшую долю занимает задолженность населения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составляет 85,8% от всей суммы задолженности. Удельный вес задолженности предприятий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организаций жилищно-коммунального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 в общей сумме составляет 0,1%, муниципальных предприятий,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финансируемых из местного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0,9%, прочих потребителей 13,2%.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51942" y="5479144"/>
            <a:ext cx="5454215" cy="154394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1828" tIns="50914" rIns="101828" bIns="50914">
            <a:spAutoFit/>
          </a:bodyPr>
          <a:lstStyle/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сокращения дебиторской задолженности и взыскания задолженности за жилищно-коммунальные услуги с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ведется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активная работа, направленная на применение методов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оперативно-технического воздействия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информационно-разъяснительной работы,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претензионно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-исковой работы и работы с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коллекторскими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агентствами.</a:t>
            </a: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372196" y="2941676"/>
            <a:ext cx="5890559" cy="2178251"/>
          </a:xfrm>
          <a:prstGeom prst="notchedRightArrow">
            <a:avLst>
              <a:gd name="adj1" fmla="val 63493"/>
              <a:gd name="adj2" fmla="val 48935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1828" tIns="50914" rIns="101828" bIns="50914">
            <a:spAutoFit/>
          </a:bodyPr>
          <a:lstStyle/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уровня дебиторской задолженности имеет тенденцию к увеличению.          </a:t>
            </a: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январь-сентябрь 2015 года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дебиторской задолженности увеличилась на 16,7%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сумме задолженности за услуги ЖКХ, сложившейся за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2014 года.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8202" y="4432485"/>
            <a:ext cx="1285929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2014 года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28149" y="4313367"/>
            <a:ext cx="1285929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2015 года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59348" y="190937"/>
            <a:ext cx="4411925" cy="41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28" tIns="50914" rIns="101828" bIns="50914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+mn-cs"/>
              </a:rPr>
              <a:t>Потребительский рынок</a:t>
            </a:r>
          </a:p>
        </p:txBody>
      </p:sp>
      <p:graphicFrame>
        <p:nvGraphicFramePr>
          <p:cNvPr id="5" name="Group 3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541147"/>
              </p:ext>
            </p:extLst>
          </p:nvPr>
        </p:nvGraphicFramePr>
        <p:xfrm>
          <a:off x="119063" y="809824"/>
          <a:ext cx="6109543" cy="411609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338611"/>
                <a:gridCol w="919659"/>
                <a:gridCol w="908563"/>
                <a:gridCol w="942710"/>
              </a:tblGrid>
              <a:tr h="531222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года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года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6694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предприятий розничной торговли, единиц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356913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marL="382588" marR="0" lvl="0" indent="-382588" algn="l" defTabSz="10175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магазины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204</a:t>
                      </a:r>
                    </a:p>
                  </a:txBody>
                  <a:tcPr marL="104419" marR="104419" marT="49173" marB="49173" anchor="b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104419" marR="104419" marT="49173" marB="49173" anchor="b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104419" marR="104419" marT="49173" marB="49173" anchor="b" horzOverflow="overflow"/>
                </a:tc>
              </a:tr>
              <a:tr h="221988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киоски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221975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павильоны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221988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розничной торговли, млн.рублей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6341,5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9950,4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156,9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356913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предприятиями розничной торговли (магазинами), в % от установленного норматива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142,8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146,1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467814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розничной торговли в расчёте на душу населения, 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112,8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131,6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116,7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221988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предприятий общественного питания, ед.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221988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общественного питания, млн.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1032,7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1228,9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119,0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356913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предприятиями общепита общедоступной сети на 1,0 тыс. жителей, пос. мест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41,3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40,3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356913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общественного питания в расчёте на душу населения,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18400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21918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119,1</a:t>
                      </a:r>
                    </a:p>
                  </a:txBody>
                  <a:tcPr marL="104419" marR="104419" marT="49173" marB="49173" anchor="ctr" horzOverflow="overflow"/>
                </a:tc>
              </a:tr>
            </a:tbl>
          </a:graphicData>
        </a:graphic>
      </p:graphicFrame>
      <p:sp>
        <p:nvSpPr>
          <p:cNvPr id="6" name="Text Box 365"/>
          <p:cNvSpPr txBox="1">
            <a:spLocks noChangeArrowheads="1"/>
          </p:cNvSpPr>
          <p:nvPr/>
        </p:nvSpPr>
        <p:spPr bwMode="auto">
          <a:xfrm>
            <a:off x="6444630" y="3545219"/>
            <a:ext cx="3864418" cy="97998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1828" tIns="50914" rIns="101828" bIns="50914">
            <a:spAutoFit/>
          </a:bodyPr>
          <a:lstStyle/>
          <a:p>
            <a:pPr algn="just" defTabSz="1018276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3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товарооборота </a:t>
            </a:r>
            <a:r>
              <a:rPr lang="ru-RU" alt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 удельный </a:t>
            </a:r>
            <a:r>
              <a:rPr lang="ru-RU" alt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 продовольственных товаров составляет более 50,0%.</a:t>
            </a: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</a:t>
            </a:r>
            <a:r>
              <a:rPr lang="ru-RU" alt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01.10.2015 </a:t>
            </a:r>
            <a:r>
              <a:rPr lang="ru-RU" alt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городском округе </a:t>
            </a:r>
            <a:r>
              <a:rPr lang="ru-RU" alt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</a:t>
            </a:r>
            <a:r>
              <a:rPr lang="ru-RU" alt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241 предприятие розничной торговали и  93 предприятия </a:t>
            </a:r>
            <a:r>
              <a:rPr lang="ru-RU" alt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</a:t>
            </a:r>
            <a:r>
              <a:rPr lang="ru-RU" alt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питания.</a:t>
            </a:r>
            <a:endParaRPr lang="ru-RU" alt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759740"/>
              </p:ext>
            </p:extLst>
          </p:nvPr>
        </p:nvGraphicFramePr>
        <p:xfrm>
          <a:off x="6359911" y="447036"/>
          <a:ext cx="3887788" cy="295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481162"/>
              </p:ext>
            </p:extLst>
          </p:nvPr>
        </p:nvGraphicFramePr>
        <p:xfrm>
          <a:off x="4848227" y="4943475"/>
          <a:ext cx="5592761" cy="229076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703913"/>
                <a:gridCol w="960665"/>
                <a:gridCol w="964092"/>
                <a:gridCol w="964091"/>
              </a:tblGrid>
              <a:tr h="448528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года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года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2939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платных услуг, млн.рублей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1939,8</a:t>
                      </a: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2208,1</a:t>
                      </a: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</a:t>
                      </a:r>
                    </a:p>
                  </a:txBody>
                  <a:tcPr marL="104438" marR="104438" marT="49178" marB="49178" anchor="ctr" horzOverflow="overflow"/>
                </a:tc>
              </a:tr>
              <a:tr h="448614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marL="382588" marR="0" lvl="0" indent="-382588" algn="l" defTabSz="10175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бытовые услуги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175,9</a:t>
                      </a: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196,0</a:t>
                      </a: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111,4</a:t>
                      </a:r>
                    </a:p>
                  </a:txBody>
                  <a:tcPr marL="104438" marR="104438" marT="49178" marB="49178" anchor="ctr" horzOverflow="overflow"/>
                </a:tc>
              </a:tr>
              <a:tr h="448614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платных услуг в расчёте на душу населения,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34506</a:t>
                      </a: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39393</a:t>
                      </a: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</a:p>
                  </a:txBody>
                  <a:tcPr marL="104438" marR="104438" marT="49178" marB="49178" anchor="ctr" horzOverflow="overflow"/>
                </a:tc>
              </a:tr>
              <a:tr h="632068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marL="382588" marR="0" lvl="0" indent="-382588" algn="l" defTabSz="10175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объём бытовых услуг населению в расчёте на одного человека,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3129</a:t>
                      </a:r>
                    </a:p>
                  </a:txBody>
                  <a:tcPr marL="104438" marR="104438" marT="49178" marB="49178" anchor="b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3496</a:t>
                      </a:r>
                    </a:p>
                  </a:txBody>
                  <a:tcPr marL="104438" marR="104438" marT="49178" marB="49178" anchor="b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111,7</a:t>
                      </a:r>
                    </a:p>
                  </a:txBody>
                  <a:tcPr marL="104438" marR="104438" marT="49178" marB="49178" anchor="b" horzOverflow="overflow"/>
                </a:tc>
              </a:tr>
            </a:tbl>
          </a:graphicData>
        </a:graphic>
      </p:graphicFrame>
      <p:sp>
        <p:nvSpPr>
          <p:cNvPr id="11377" name="TextBox 9"/>
          <p:cNvSpPr txBox="1">
            <a:spLocks noChangeArrowheads="1"/>
          </p:cNvSpPr>
          <p:nvPr/>
        </p:nvSpPr>
        <p:spPr bwMode="auto">
          <a:xfrm>
            <a:off x="119063" y="7113588"/>
            <a:ext cx="1397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900">
                <a:latin typeface="Times New Roman" pitchFamily="18" charset="0"/>
                <a:cs typeface="Times New Roman" pitchFamily="18" charset="0"/>
              </a:rPr>
              <a:t>* в сопоставимых ценах</a:t>
            </a:r>
          </a:p>
        </p:txBody>
      </p:sp>
      <p:sp>
        <p:nvSpPr>
          <p:cNvPr id="11378" name="TextBox 10"/>
          <p:cNvSpPr txBox="1">
            <a:spLocks noChangeArrowheads="1"/>
          </p:cNvSpPr>
          <p:nvPr/>
        </p:nvSpPr>
        <p:spPr bwMode="auto">
          <a:xfrm>
            <a:off x="119063" y="5418336"/>
            <a:ext cx="4328393" cy="121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0" hangingPunct="0">
              <a:buClr>
                <a:schemeClr val="accent1"/>
              </a:buClr>
              <a:buFont typeface="Arial" pitchFamily="34" charset="0"/>
              <a:buNone/>
            </a:pP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Основными направлениями развития потребительского рынка является создание условий для удовлетворения спроса населения на потребительские товары и услуги, совершенствование инфраструктуры потребительского рынка, обеспечение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доступности товаров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услуг всем слоям населения.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057876"/>
              </p:ext>
            </p:extLst>
          </p:nvPr>
        </p:nvGraphicFramePr>
        <p:xfrm>
          <a:off x="256015" y="603251"/>
          <a:ext cx="4982369" cy="36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4570" y="89744"/>
            <a:ext cx="5112181" cy="379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28" tIns="50914" rIns="101828" bIns="5091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spc="56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Доходы и расходы местного бюджета</a:t>
            </a:r>
            <a:endParaRPr lang="ru-RU" altLang="ru-RU" b="1" spc="56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12294" name="Прямоугольник 5"/>
          <p:cNvSpPr>
            <a:spLocks noChangeArrowheads="1"/>
          </p:cNvSpPr>
          <p:nvPr/>
        </p:nvSpPr>
        <p:spPr bwMode="auto">
          <a:xfrm>
            <a:off x="258102" y="603251"/>
            <a:ext cx="28400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Структура доходов местного бюджета </a:t>
            </a:r>
          </a:p>
        </p:txBody>
      </p:sp>
      <p:sp>
        <p:nvSpPr>
          <p:cNvPr id="12295" name="Прямоугольник 6"/>
          <p:cNvSpPr>
            <a:spLocks noChangeArrowheads="1"/>
          </p:cNvSpPr>
          <p:nvPr/>
        </p:nvSpPr>
        <p:spPr bwMode="auto">
          <a:xfrm>
            <a:off x="364028" y="4266208"/>
            <a:ext cx="476634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           Основную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часть доходов бюджета городского округа город Мегион составляют безвозмездные поступления от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вышестоящих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уровней бюджетов,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как свидетельство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 о высокой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дотационности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бюджета городского округа. Объём безвозмездных поступлений за три квартала 2015 года, по сравнению с тем же периодом 2014 года, вырос на 16,8%, также выросла их доля в общем объёме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доходов - с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68,9% за январь-сентябрь 2014 года до 72,3%  за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январь-сентябрь 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текущего года.</a:t>
            </a:r>
          </a:p>
          <a:p>
            <a:pPr algn="just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Сумма доходов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с начала года в расчёте на одного жителя составили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51240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рублей, сумма расходов 49376 рублей.</a:t>
            </a:r>
            <a:endParaRPr lang="ru-RU" alt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598056"/>
              </p:ext>
            </p:extLst>
          </p:nvPr>
        </p:nvGraphicFramePr>
        <p:xfrm>
          <a:off x="5003800" y="768350"/>
          <a:ext cx="5210175" cy="215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155308"/>
              </p:ext>
            </p:extLst>
          </p:nvPr>
        </p:nvGraphicFramePr>
        <p:xfrm>
          <a:off x="5248275" y="3185561"/>
          <a:ext cx="4940300" cy="3431606"/>
        </p:xfrm>
        <a:graphic>
          <a:graphicData uri="http://schemas.openxmlformats.org/drawingml/2006/table">
            <a:tbl>
              <a:tblPr/>
              <a:tblGrid>
                <a:gridCol w="2395538"/>
                <a:gridCol w="1333500"/>
                <a:gridCol w="1211262"/>
              </a:tblGrid>
              <a:tr h="2508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Январь-сентябрь 2015 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в общей сумме,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– всего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2768390,9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16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660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расходы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305901,7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3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25481,2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276015,2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267316,1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1450233,2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114175,2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7813,9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134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196678,0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124776,4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52000"/>
            <a:lum/>
          </a:blip>
          <a:srcRect/>
          <a:stretch>
            <a:fillRect t="7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40988" cy="730395"/>
          </a:xfrm>
        </p:spPr>
        <p:txBody>
          <a:bodyPr rtlCol="0">
            <a:normAutofit/>
          </a:bodyPr>
          <a:lstStyle/>
          <a:p>
            <a:pPr defTabSz="1018276" fontAlgn="auto">
              <a:spcAft>
                <a:spcPts val="0"/>
              </a:spcAft>
              <a:defRPr/>
            </a:pP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показателей рынка труда </a:t>
            </a:r>
            <a:b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город Мегион  за 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январь-сентябрь 2014-2015  годов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575902"/>
              </p:ext>
            </p:extLst>
          </p:nvPr>
        </p:nvGraphicFramePr>
        <p:xfrm>
          <a:off x="251942" y="2826048"/>
          <a:ext cx="4968552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867870"/>
              </p:ext>
            </p:extLst>
          </p:nvPr>
        </p:nvGraphicFramePr>
        <p:xfrm>
          <a:off x="251942" y="737816"/>
          <a:ext cx="4968553" cy="187565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664296"/>
                <a:gridCol w="864096"/>
                <a:gridCol w="864096"/>
                <a:gridCol w="576065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2014 года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 месяцев 2015 года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экономически активного населения, человек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занятого в экономике населения, человек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безработицы, % от числа ЭАН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</a:t>
                      </a: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60133"/>
              </p:ext>
            </p:extLst>
          </p:nvPr>
        </p:nvGraphicFramePr>
        <p:xfrm>
          <a:off x="5436518" y="670673"/>
          <a:ext cx="4752528" cy="417159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448272"/>
                <a:gridCol w="864096"/>
                <a:gridCol w="864096"/>
                <a:gridCol w="576064"/>
              </a:tblGrid>
              <a:tr h="495407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</a:t>
                      </a:r>
                      <a:r>
                        <a:rPr lang="ru-RU" sz="1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года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2015 года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0244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Номинальная начисленная среднемесячная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заработная плата работников крупных и средних предприятий </a:t>
                      </a:r>
                    </a:p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 данным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Госстатистики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</a:tr>
              <a:tr h="279280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79280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-добыча полезных ископаемых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73417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79280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-обрабатывающие производства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79280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-строительство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5464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-производство и распределение электроэнергии, газа и воды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79280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-торговля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7928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-транспорт и с вязь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</a:tr>
              <a:tr h="52920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-основные отрасли социальной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сферы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616367670"/>
              </p:ext>
            </p:extLst>
          </p:nvPr>
        </p:nvGraphicFramePr>
        <p:xfrm>
          <a:off x="240532" y="5345666"/>
          <a:ext cx="9937104" cy="1904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942" y="5014639"/>
            <a:ext cx="9887139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показателей по труду по городскому округу город Мегион за январь-сентябрь 2014-2015 годов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90521" y="141504"/>
            <a:ext cx="2785312" cy="41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28" tIns="50914" rIns="101828" bIns="50914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+mn-cs"/>
              </a:rPr>
              <a:t>Образование</a:t>
            </a:r>
          </a:p>
        </p:txBody>
      </p:sp>
      <p:sp>
        <p:nvSpPr>
          <p:cNvPr id="23557" name="Rectangle 9"/>
          <p:cNvSpPr>
            <a:spLocks noChangeArrowheads="1"/>
          </p:cNvSpPr>
          <p:nvPr/>
        </p:nvSpPr>
        <p:spPr bwMode="auto">
          <a:xfrm>
            <a:off x="190521" y="1078463"/>
            <a:ext cx="6053410" cy="156476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just" defTabSz="1018276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Сеть дошкольных образовательных учреждений  городского округа город Мегион включает в себя 13 муниципальных детских садов, в том числе одно структурное подразделение общеобразовательного учреждения, 3 пришкольные группы  на 60 детей, в которых по состоянию на 01.10.2015 воспитываются 3415 детей дошкольного возраста. </a:t>
            </a: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Помимо муниципальных дошкольных образовательных учреждений функционируют 3  коммерческие группы, 1 частный детский сад и 1 группа, созданная индивидуальным предпринимателем  по уходу и присмотру за детьми дошкольного возраста.   </a:t>
            </a: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очередников на эту же дату составляет 2107. Обеспеченность местами в детских дошкольных образовательных учреждениях составляет 81,1% от нормативного зн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ачения.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2757" y="789920"/>
            <a:ext cx="3686290" cy="162631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/>
          <a:p>
            <a:pPr indent="395996"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общего образования городского округа включает в себя 6 муниципальных бюджетных и 2 муниципальных автономных общеобразовательных 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1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5996"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обучающихся на 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01.10.2015 составляет 7174 человека, </a:t>
            </a:r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которых 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5103 </a:t>
            </a:r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71,1% </a:t>
            </a:r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обучаются в первую смену. </a:t>
            </a:r>
            <a:endParaRPr lang="ru-RU" sz="11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5996"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Обеспеченность </a:t>
            </a:r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ученическими местами составляет 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85,5% от нормативного значения.</a:t>
            </a:r>
            <a:endParaRPr lang="ru-RU" sz="11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592673"/>
              </p:ext>
            </p:extLst>
          </p:nvPr>
        </p:nvGraphicFramePr>
        <p:xfrm>
          <a:off x="6551233" y="3186087"/>
          <a:ext cx="3589338" cy="1585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96" name="Rectangle 16"/>
          <p:cNvSpPr>
            <a:spLocks noChangeArrowheads="1"/>
          </p:cNvSpPr>
          <p:nvPr/>
        </p:nvSpPr>
        <p:spPr bwMode="auto">
          <a:xfrm>
            <a:off x="-677863" y="2614613"/>
            <a:ext cx="711201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28" tIns="50914" rIns="101828" bIns="50914" anchor="ctr">
            <a:spAutoFit/>
          </a:bodyPr>
          <a:lstStyle>
            <a:lvl1pPr indent="500063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11200" indent="-25400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1588" indent="-2540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423988" indent="-2540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1730375" indent="-2540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1875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6447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1019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5591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endParaRPr lang="ru-RU" altLang="ru-RU" sz="2000">
              <a:latin typeface="Arial" pitchFamily="34" charset="0"/>
            </a:endParaRPr>
          </a:p>
        </p:txBody>
      </p:sp>
      <p:sp>
        <p:nvSpPr>
          <p:cNvPr id="16397" name="Rectangle 15"/>
          <p:cNvSpPr>
            <a:spLocks noChangeArrowheads="1"/>
          </p:cNvSpPr>
          <p:nvPr/>
        </p:nvSpPr>
        <p:spPr bwMode="auto">
          <a:xfrm>
            <a:off x="6781477" y="4771561"/>
            <a:ext cx="3309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28" tIns="50914" rIns="101828" bIns="50914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11200" indent="-25400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1588" indent="-2540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423988" indent="-2540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1730375" indent="-2540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1875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6447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1019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5591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sz="900" b="1" dirty="0">
                <a:latin typeface="Times New Roman" pitchFamily="18" charset="0"/>
                <a:cs typeface="Times New Roman" pitchFamily="18" charset="0"/>
              </a:rPr>
              <a:t>Численность занимающихся </a:t>
            </a:r>
            <a:endParaRPr lang="ru-RU" alt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sz="900" b="1" dirty="0" smtClean="0">
                <a:latin typeface="Times New Roman" pitchFamily="18" charset="0"/>
                <a:cs typeface="Times New Roman" pitchFamily="18" charset="0"/>
              </a:rPr>
              <a:t>физической культурой и спортом в </a:t>
            </a:r>
            <a:r>
              <a:rPr lang="ru-RU" altLang="ru-RU" sz="900" b="1" dirty="0" err="1" smtClean="0">
                <a:latin typeface="Times New Roman" pitchFamily="18" charset="0"/>
                <a:cs typeface="Times New Roman" pitchFamily="18" charset="0"/>
              </a:rPr>
              <a:t>юношеско</a:t>
            </a:r>
            <a:r>
              <a:rPr lang="ru-RU" altLang="ru-RU" sz="900" b="1" dirty="0" smtClean="0">
                <a:latin typeface="Times New Roman" pitchFamily="18" charset="0"/>
                <a:cs typeface="Times New Roman" pitchFamily="18" charset="0"/>
              </a:rPr>
              <a:t>-спортивных  школах</a:t>
            </a:r>
            <a:endParaRPr lang="ru-RU" alt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8" name="Rectangle 20"/>
          <p:cNvSpPr>
            <a:spLocks noChangeArrowheads="1"/>
          </p:cNvSpPr>
          <p:nvPr/>
        </p:nvSpPr>
        <p:spPr bwMode="auto">
          <a:xfrm>
            <a:off x="0" y="-190500"/>
            <a:ext cx="2063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28" tIns="50914" rIns="101828" bIns="50914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itchFamily="34" charset="0"/>
            </a:endParaRPr>
          </a:p>
        </p:txBody>
      </p:sp>
      <p:graphicFrame>
        <p:nvGraphicFramePr>
          <p:cNvPr id="3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035302"/>
              </p:ext>
            </p:extLst>
          </p:nvPr>
        </p:nvGraphicFramePr>
        <p:xfrm>
          <a:off x="6480646" y="5418336"/>
          <a:ext cx="3822700" cy="134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400" name="Прямоугольник 16"/>
          <p:cNvSpPr>
            <a:spLocks noChangeArrowheads="1"/>
          </p:cNvSpPr>
          <p:nvPr/>
        </p:nvSpPr>
        <p:spPr bwMode="auto">
          <a:xfrm>
            <a:off x="9763125" y="4379913"/>
            <a:ext cx="504825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70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ru-RU" altLang="ru-RU" sz="700">
              <a:latin typeface="Arial" pitchFamily="34" charset="0"/>
            </a:endParaRPr>
          </a:p>
        </p:txBody>
      </p:sp>
      <p:sp>
        <p:nvSpPr>
          <p:cNvPr id="27" name="Пятиугольник 26"/>
          <p:cNvSpPr/>
          <p:nvPr/>
        </p:nvSpPr>
        <p:spPr>
          <a:xfrm>
            <a:off x="187830" y="2989302"/>
            <a:ext cx="6150000" cy="2041815"/>
          </a:xfrm>
          <a:prstGeom prst="homePlate">
            <a:avLst>
              <a:gd name="adj" fmla="val 5580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01.04.2015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городского округа город Мегион функционируют следующие муниципальные </a:t>
            </a:r>
            <a:r>
              <a:rPr lang="ru-RU" sz="105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дополнительного образования в сфере культуры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-Муниципальное бюджетное образовательное учреждение дополнительного образования детей «Детская школа искусств им. </a:t>
            </a:r>
            <a:r>
              <a:rPr lang="ru-RU" sz="10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А.М.Кузьмина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-Муниципальное бюджетное образовательное учреждение дополнительного образования детей «Детская школа искусств №2»;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-Муниципальное бюджетное образовательное учреждение дополнительного образования детей «Детская художественная школа»;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-структурное подразделение муниципального общеобразовательного учреждения «Средняя общеобразовательная школа №4» школа искусств «Камертон».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целью учреждений дополнительного образования в сфере культуры является развитие положительной мотивации детей к познанию и творчеству. </a:t>
            </a:r>
          </a:p>
        </p:txBody>
      </p:sp>
      <p:sp>
        <p:nvSpPr>
          <p:cNvPr id="16404" name="Rectangle 15"/>
          <p:cNvSpPr>
            <a:spLocks noChangeArrowheads="1"/>
          </p:cNvSpPr>
          <p:nvPr/>
        </p:nvSpPr>
        <p:spPr bwMode="auto">
          <a:xfrm>
            <a:off x="6307288" y="2719387"/>
            <a:ext cx="400208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28" tIns="50914" rIns="101828" bIns="50914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11200" indent="-25400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1588" indent="-2540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423988" indent="-2540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1730375" indent="-2540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1875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6447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1019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5591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sz="1100" b="1" dirty="0">
                <a:latin typeface="Times New Roman" pitchFamily="18" charset="0"/>
                <a:cs typeface="Times New Roman" pitchFamily="18" charset="0"/>
              </a:rPr>
              <a:t>Охват детей дополнительным образованием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sz="1100" b="1" dirty="0">
                <a:latin typeface="Times New Roman" pitchFamily="18" charset="0"/>
                <a:cs typeface="Times New Roman" pitchFamily="18" charset="0"/>
              </a:rPr>
              <a:t>в сфере культуры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ru-RU" alt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ятиугольник 28"/>
          <p:cNvSpPr/>
          <p:nvPr/>
        </p:nvSpPr>
        <p:spPr>
          <a:xfrm>
            <a:off x="227940" y="5290673"/>
            <a:ext cx="6030652" cy="1395484"/>
          </a:xfrm>
          <a:prstGeom prst="homePlate">
            <a:avLst>
              <a:gd name="adj" fmla="val 7123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 в сфере физической культуры и спорта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городского округа город Мегион осуществляют: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-муниципальное бюджетное общеобразовательное учреждение дополнительного образования детей «Детско-юношеская спортивная школа №1»;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-муниципальное бюджетное общеобразовательное учреждение дополнительного образования детей «Детско-юношеская спортивная школа №2»;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-муниципальное автономное общеобразовательное учреждение дополнительного образования детей «Детско-юношеская спортивная школа №3».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4773</TotalTime>
  <Words>2368</Words>
  <Application>Microsoft Office PowerPoint</Application>
  <PresentationFormat>Произвольный</PresentationFormat>
  <Paragraphs>451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Динамика численности населения городского округа город Мегион за январь-сентябрь 2014-2015 годов</vt:lpstr>
      <vt:lpstr>Промышленность городского округа город Мегион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показателей рынка труда  городского округа город Мегион  за январь-сентябрь 2014-2015  годов</vt:lpstr>
      <vt:lpstr>Презентация PowerPoint</vt:lpstr>
      <vt:lpstr>Презентация PowerPoint</vt:lpstr>
      <vt:lpstr>Презентация PowerPoint</vt:lpstr>
    </vt:vector>
  </TitlesOfParts>
  <Company>Администрация г.Мегион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оплаты труда по отраслям экономики городского округа город Мегион</dc:title>
  <dc:creator>Суяримбетова Галия Нуримановна</dc:creator>
  <cp:lastModifiedBy>Суяримбетова Галия Нуримановна</cp:lastModifiedBy>
  <cp:revision>469</cp:revision>
  <dcterms:created xsi:type="dcterms:W3CDTF">2015-03-02T11:51:42Z</dcterms:created>
  <dcterms:modified xsi:type="dcterms:W3CDTF">2015-10-28T06:03:39Z</dcterms:modified>
</cp:coreProperties>
</file>