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3"/>
  </p:notesMasterIdLst>
  <p:sldIdLst>
    <p:sldId id="266" r:id="rId2"/>
    <p:sldId id="267" r:id="rId3"/>
    <p:sldId id="274" r:id="rId4"/>
    <p:sldId id="268" r:id="rId5"/>
    <p:sldId id="275" r:id="rId6"/>
    <p:sldId id="276" r:id="rId7"/>
    <p:sldId id="269" r:id="rId8"/>
    <p:sldId id="277" r:id="rId9"/>
    <p:sldId id="278" r:id="rId10"/>
    <p:sldId id="279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31E"/>
    <a:srgbClr val="E7C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4528-8960-4921-818F-7154C969F23C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40FA-95A5-4EA3-BF65-46EB12F89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6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772816"/>
            <a:ext cx="5400600" cy="30963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и комфортным жильем жителей </a:t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Мегион в 2014-2020 годах»</a:t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07504" y="1484784"/>
            <a:ext cx="3312368" cy="5373216"/>
          </a:xfrm>
        </p:spPr>
        <p:txBody>
          <a:bodyPr/>
          <a:lstStyle/>
          <a:p>
            <a:pPr marL="0" indent="0">
              <a:buNone/>
            </a:pPr>
            <a:r>
              <a:rPr lang="ru-RU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–</a:t>
            </a:r>
            <a:r>
              <a:rPr lang="ru-RU" sz="24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E7C9C5"/>
                </a:solidFill>
                <a:latin typeface="Times New Roman"/>
                <a:ea typeface="Times New Roman"/>
              </a:rPr>
              <a:t>Департамент инвестиций и проектного </a:t>
            </a:r>
            <a:r>
              <a:rPr lang="ru-RU" dirty="0" smtClean="0">
                <a:solidFill>
                  <a:srgbClr val="E7C9C5"/>
                </a:solidFill>
                <a:latin typeface="Times New Roman"/>
                <a:ea typeface="Times New Roman"/>
              </a:rPr>
              <a:t>управления</a:t>
            </a:r>
          </a:p>
          <a:p>
            <a:pPr marL="0" indent="0">
              <a:buNone/>
            </a:pPr>
            <a:endParaRPr lang="ru-RU" sz="2400" spc="12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 – </a:t>
            </a:r>
          </a:p>
          <a:p>
            <a:pPr marL="0" indent="0">
              <a:buNone/>
            </a:pPr>
            <a:r>
              <a:rPr lang="ru-RU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собственности;</a:t>
            </a:r>
          </a:p>
          <a:p>
            <a:pPr marL="0" indent="0">
              <a:buNone/>
            </a:pPr>
            <a:r>
              <a:rPr lang="ru-RU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казенное учреждение «Капитальное строительство» </a:t>
            </a:r>
            <a:endParaRPr lang="ru-RU" spc="12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pc="12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19872" y="1484784"/>
            <a:ext cx="5724128" cy="537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spc="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pc="12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80488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4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888379"/>
              </p:ext>
            </p:extLst>
          </p:nvPr>
        </p:nvGraphicFramePr>
        <p:xfrm>
          <a:off x="467544" y="1196752"/>
          <a:ext cx="8352928" cy="3312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5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6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1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69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01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53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наемных домов социального использования на территории городского округа город Мегион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муниципальной собственности администрации города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4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«Ликвидация аварийного жилищного фонда и сокращение очередности на социальный найм за счёт развития фонда наемных домов социального использования с привлечением коллективных инвестиций»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71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28" y="188641"/>
            <a:ext cx="80488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5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3848472"/>
          </a:xfrm>
        </p:spPr>
        <p:txBody>
          <a:bodyPr/>
          <a:lstStyle/>
          <a:p>
            <a:r>
              <a:rPr lang="ru-RU" dirty="0"/>
              <a:t>СПАСИБО </a:t>
            </a:r>
            <a:r>
              <a:rPr lang="ru-RU" dirty="0" smtClean="0"/>
              <a:t> ЗА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ВНИМАНИЕ</a:t>
            </a:r>
            <a:r>
              <a:rPr lang="ru-RU" dirty="0"/>
              <a:t>! 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Public\Pictures\Sample Pictures\dsc_7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88640"/>
            <a:ext cx="244827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708920"/>
            <a:ext cx="24482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5"/>
            <a:ext cx="22322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725145"/>
            <a:ext cx="244826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Public\Pictures\Sample Pictures\0_f0396_bf35f29d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ublic\Pictures\Sample Pictures\586467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37" y="2708919"/>
            <a:ext cx="2255627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6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540" y="411317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и задачи муниципальной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11803"/>
            <a:ext cx="8496943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жилищных условий отдельных категорий граждан, проживающих на территории городского округа город Мегион</a:t>
            </a:r>
          </a:p>
          <a:p>
            <a:pPr algn="just"/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1.Улучшение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жилищных условий молодых семей, проживающих в городском округе город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Мегион 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2.Улучшение жилищных условий следующих категорий граждан: детей-сирот, детей, оставшихся без попечения родителей; ветеранов, инвалидов, семьей, имеющих детей-инвалидов; ветеранов Великой Отечественной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3.Приобретение жилых помещений в целях переселения граждан, проживающих в непригодном для проживания (аварийном) жилье, а также для обеспечения жилыми помещениями граждан, состоящих на учете в качестве нуждающихся в жилых помещениях, предоставляемых по договорам социального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найма  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объемов строительства инженерных сетей, для обеспечения земельных участков под жилищное строительство, инженерной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инфраструктурой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4.Создание дополнительных условий и механизмов, способствующих расселению граждан из строений, приспособленных для проживания расположенных на территории городского округа город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Мегион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5.Улучшение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жилищных условий отдельных категорий граждан, проживающих на территории городского округа город Мегион, признанных нуждающихся в предоставлении жилых помещений по договорам найма жилого помещения жилищного фонда социального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28" y="188641"/>
            <a:ext cx="80488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292573"/>
              </p:ext>
            </p:extLst>
          </p:nvPr>
        </p:nvGraphicFramePr>
        <p:xfrm>
          <a:off x="827584" y="1196752"/>
          <a:ext cx="7945583" cy="5415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4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1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53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59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56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0065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7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количества молодых семей городского округа город Мегион улучшивших свои жилищные условия 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семей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молодых семей улучшивших свои жилищные условия  в общем списке молодых семей состоящих в списках очередности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86,6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86,6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8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количества молодых учителей городского округа город Мегион улучшивших свои жилищные условия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количества ветеранов, инвалидов, семей, имеющих детей инвалидов улучшивших свои жилищные условия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02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детей-сирот, детей, оставшихся без попечения родителей городского округа город Мегион улучшивших свои жилищные условия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75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ветеранов Великой Отечественной войны городского округа город Мегион улучшивших свои жилищные условия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75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граждан, имеющих трех и более детей, получивших социальную поддержку по обеспечению жилыми помещениями взамен предоставления им земельного участка в собственность бесплатно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75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молодых учителей улучшивших свои жилищные условия в общем списке молодых учителей, состоящих в списке очередности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28" y="188641"/>
            <a:ext cx="80488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2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617618"/>
              </p:ext>
            </p:extLst>
          </p:nvPr>
        </p:nvGraphicFramePr>
        <p:xfrm>
          <a:off x="827584" y="1196752"/>
          <a:ext cx="7945583" cy="5567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4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1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53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59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56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0065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7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ветеранов, инвалидов, семей, имеющих детей инвалидов, улучшивших свои жилищные условия в общем списке ветеранов, инвалидов состоящих в списках очередности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площади жилья, предоставленной детям-сиротам, детям, оставшихся без попечения родителей городского округа город Мегион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8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ветеранов Великой Отечественной войны улучшивших свои жилищные условия в общем списке ветеранов Великой Отечественной войны состоящих в списках очередности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деятельности специалиста, занятого исполнением полномочий указанных в пунктах 3.1, 3.2 статьи 2 Закона Ханты-Мансийского автономного округа – Югры от 31.03.2009 № 36-оз «О наделении органов местного самоуправления муниципальных образований Ханты-Мансийского автономного округа – Югры отдельными государственными полномочиями для обеспечения жилыми помещениями отдельных категорий граждан, определенных федеральным законодательством»  (приобретение канцелярских товаров, технических средств). 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02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количества аварийного и непригодного жилья на территории городского округа город Мегион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кв.м.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310,80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224,60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28" y="188641"/>
            <a:ext cx="80488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4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472889"/>
              </p:ext>
            </p:extLst>
          </p:nvPr>
        </p:nvGraphicFramePr>
        <p:xfrm>
          <a:off x="827584" y="1196752"/>
          <a:ext cx="7945583" cy="5241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4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1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53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59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56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0065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98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удельного веса аварийного и непригодного жилья, признанного аварийным и непригодным по состоянию на 31.12.2015 в общем объеме жилищного фонда городского округа город Мегион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939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семей, улучшивших свои жилищные условия, в общей численности семей, состоящих на учете в качестве нуждающихся в жилых помещениях,</a:t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предоставляемых по договорам социального найма по состоянию на 01.04.2013, в том числе граждан, имеющих право на внеочередное предоставление жилья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479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Увеличение объемов строительства инженерных сетей (протяженность трассы), в том числе: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1588,0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Участок тепловых сетей 2д800мм от УТ-4 до ул. 50 лет Октября с переходом ул.Заречная (1 этап)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1 588,0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Участок тепловых сетей 2д800мм от УТ-4 до ул. 50 лет Октября с переходом ул.Заречная (2 этап)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28" y="188641"/>
            <a:ext cx="80488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5475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806318"/>
              </p:ext>
            </p:extLst>
          </p:nvPr>
        </p:nvGraphicFramePr>
        <p:xfrm>
          <a:off x="827584" y="1196752"/>
          <a:ext cx="7945583" cy="4898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4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1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53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59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56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0065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17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и расселение приспособленных для проживания строений на территории городского округа город Мегион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86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приспособленных для проживания строений на территории городского округа город Мегион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479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ввода жилья в год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кв.м.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479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общей площади жилых помещений, приходящейся в среднем на 1 жителя, введенной в действие за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40911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общей площади жилых помещений, приходящейся в среднем на 1 жителя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жилых помещений в наемном доме социального использования по договорам найма жилых помещений жилищного фонда социального использования на территории городского округа город Мегион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28" y="188641"/>
            <a:ext cx="80488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0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652620"/>
              </p:ext>
            </p:extLst>
          </p:nvPr>
        </p:nvGraphicFramePr>
        <p:xfrm>
          <a:off x="467544" y="1196752"/>
          <a:ext cx="8352928" cy="5376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5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6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1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69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01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602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9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молодым семьям, участникам программы, социальных выплат (субсидий)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муниципальной собственности администрации города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908,80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904,90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53,20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41,60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4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Возмещение части затрат в связи с предоставлением учителям общеобразовательных учреждений ипотечного кредита (выдача свидетельства)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716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Возмещение части затрат в связи с предоставлением учителям общеобразовательных учреждений ипотечного кредита (выдача свидетельства)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1 693,70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1 693,70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7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жильем отдельных категорий граждан - ветераны, инвалиды, семьи, имеющие детей-инвалидов. Предоставление субсидий за счет субвенций на приобретение жилых помещений.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9 116,10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9 116,10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1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жильем отдельных категорий граждан в соответствии с Указом Президента РФ от 07.05.2008 №714 «Об обеспечении жильем ветеранов Великой Отечественной войны 1941-1945 годов»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8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1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28" y="188641"/>
            <a:ext cx="80488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5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299426"/>
              </p:ext>
            </p:extLst>
          </p:nvPr>
        </p:nvGraphicFramePr>
        <p:xfrm>
          <a:off x="467544" y="1196752"/>
          <a:ext cx="8352928" cy="5000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5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6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1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69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01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53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гражданам, имеющим трех и более детей, социальной поддержки по обеспечению жилыми помещениями взамен предоставления им земельного участка в собственность бесплатно.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муниципальной собственности администрации города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4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Администрирование по постановке на учет отдельных категорий граждан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16,40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16,40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716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 жилых помещений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7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14 194,50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10 263,60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7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1 754,50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1 265,20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Выплата возмещения за изымаемое жилое помещение в связи со сносом домов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1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оценки жилых помещений, в связи с изъятием земельных участков для муниципальных нужд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1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28" y="188641"/>
            <a:ext cx="80488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3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121030"/>
              </p:ext>
            </p:extLst>
          </p:nvPr>
        </p:nvGraphicFramePr>
        <p:xfrm>
          <a:off x="467544" y="1196752"/>
          <a:ext cx="8352928" cy="5374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5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6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1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69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01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155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инвестору субсидии на возмещение части затрат по переселению граждан, проживающих в непригодных (ветхих, аварийных) для проживания жилых домах и помещениях, приспособленных для проживания (балках) в целях стимулирования реализации проектов развития застроенных территорий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муниципальной собственности администрации города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4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Строительство инженерных сетей, для обеспечения земельных участков под жилищное строительство, инженерной инфраструктурой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Муниципальное казенное учреждение "Капитальное строительство"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16 189,70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16 189,70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8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5 396,60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5 396,60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716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субсидий на приобретение жилых помещений, приобретение жилых помещений для предоставления по договорам коммерческого найма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муниципальной собственности администрации города</a:t>
                      </a:r>
                    </a:p>
                    <a:p>
                      <a:pPr algn="ctr"/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7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1 060,80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15 000,00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7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481,20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1 854,00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Ликвидация приспособленных для проживания строений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1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28" y="188641"/>
            <a:ext cx="80488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38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366</TotalTime>
  <Words>1614</Words>
  <Application>Microsoft Office PowerPoint</Application>
  <PresentationFormat>Экран (4:3)</PresentationFormat>
  <Paragraphs>526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Soho</vt:lpstr>
      <vt:lpstr> Муниципальная программа «Обеспечение доступным и комфортным жильем жителей  городского округа город Мегион в 2014-2020 годах»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Черникова Ольга Анатольевна</dc:creator>
  <cp:lastModifiedBy>Черникова Ольга Анатольевна</cp:lastModifiedBy>
  <cp:revision>39</cp:revision>
  <dcterms:created xsi:type="dcterms:W3CDTF">2017-09-12T10:22:28Z</dcterms:created>
  <dcterms:modified xsi:type="dcterms:W3CDTF">2017-09-21T04:24:30Z</dcterms:modified>
</cp:coreProperties>
</file>