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79" r:id="rId2"/>
    <p:sldId id="276" r:id="rId3"/>
    <p:sldId id="277" r:id="rId4"/>
    <p:sldId id="278" r:id="rId5"/>
    <p:sldId id="271" r:id="rId6"/>
    <p:sldId id="275" r:id="rId7"/>
    <p:sldId id="273" r:id="rId8"/>
    <p:sldId id="266" r:id="rId9"/>
    <p:sldId id="274" r:id="rId10"/>
  </p:sldIdLst>
  <p:sldSz cx="10440988" cy="7380288"/>
  <p:notesSz cx="6735763" cy="9866313"/>
  <p:defaultTextStyle>
    <a:defPPr>
      <a:defRPr lang="ru-RU"/>
    </a:defPPr>
    <a:lvl1pPr algn="l" defTabSz="10175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508000" indent="-50800" algn="l" defTabSz="10175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1017588" indent="-103188" algn="l" defTabSz="10175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527175" indent="-155575" algn="l" defTabSz="10175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2035175" indent="-206375" algn="l" defTabSz="10175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25">
          <p15:clr>
            <a:srgbClr val="A4A3A4"/>
          </p15:clr>
        </p15:guide>
        <p15:guide id="2" pos="32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C3F3"/>
    <a:srgbClr val="A0E8F2"/>
    <a:srgbClr val="7DDDFF"/>
    <a:srgbClr val="29C7FF"/>
    <a:srgbClr val="F3D2B7"/>
    <a:srgbClr val="FFCC99"/>
    <a:srgbClr val="FFCCCC"/>
    <a:srgbClr val="FF5050"/>
    <a:srgbClr val="F6DAF5"/>
    <a:srgbClr val="FBF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1395" autoAdjust="0"/>
  </p:normalViewPr>
  <p:slideViewPr>
    <p:cSldViewPr>
      <p:cViewPr varScale="1">
        <p:scale>
          <a:sx n="70" d="100"/>
          <a:sy n="70" d="100"/>
        </p:scale>
        <p:origin x="269" y="62"/>
      </p:cViewPr>
      <p:guideLst>
        <p:guide orient="horz" pos="2325"/>
        <p:guide pos="328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-3254" y="-91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79420647545329"/>
          <c:y val="3.8986414815393534E-2"/>
          <c:w val="0.82697201017811706"/>
          <c:h val="0.70204018161657999"/>
        </c:manualLayout>
      </c:layout>
      <c:barChart>
        <c:barDir val="bar"/>
        <c:grouping val="stacked"/>
        <c:varyColors val="0"/>
        <c:ser>
          <c:idx val="1"/>
          <c:order val="0"/>
          <c:invertIfNegative val="0"/>
          <c:dLbls>
            <c:dLbl>
              <c:idx val="0"/>
              <c:layout>
                <c:manualLayout>
                  <c:x val="-9.5546895925920257E-3"/>
                  <c:y val="-1.5210088073824643E-2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FB9-400B-BA66-E29087328AED}"/>
                </c:ext>
              </c:extLst>
            </c:dLbl>
            <c:dLbl>
              <c:idx val="1"/>
              <c:layout>
                <c:manualLayout>
                  <c:x val="5.6872379562362997E-3"/>
                  <c:y val="-1.0439798190444997E-2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FB9-400B-BA66-E29087328A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Sheet1!$A$1:$B$1</c:f>
              <c:strCache>
                <c:ptCount val="2"/>
                <c:pt idx="0">
                  <c:v>Январь-Сентябрь 2022 года</c:v>
                </c:pt>
                <c:pt idx="1">
                  <c:v>Январь-Сентябрь 2023 года</c:v>
                </c:pt>
              </c:strCache>
            </c:strRef>
          </c:cat>
          <c:val>
            <c:numRef>
              <c:f>Sheet1!$A$2:$B$2</c:f>
              <c:numCache>
                <c:formatCode>#\ ##0.0</c:formatCode>
                <c:ptCount val="2"/>
                <c:pt idx="0">
                  <c:v>1.2</c:v>
                </c:pt>
                <c:pt idx="1">
                  <c:v>4.5999999999999996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3-2FB9-400B-BA66-E29087328A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8187776"/>
        <c:axId val="168189312"/>
      </c:barChart>
      <c:catAx>
        <c:axId val="1681877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81893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8189312"/>
        <c:scaling>
          <c:orientation val="minMax"/>
        </c:scaling>
        <c:delete val="1"/>
        <c:axPos val="b"/>
        <c:numFmt formatCode="#\ ##0.0" sourceLinked="1"/>
        <c:majorTickMark val="out"/>
        <c:minorTickMark val="none"/>
        <c:tickLblPos val="nextTo"/>
        <c:crossAx val="168187776"/>
        <c:crosses val="autoZero"/>
        <c:crossBetween val="between"/>
      </c:valAx>
      <c:spPr>
        <a:noFill/>
        <a:ln w="19751">
          <a:noFill/>
        </a:ln>
      </c:spPr>
    </c:plotArea>
    <c:plotVisOnly val="1"/>
    <c:dispBlanksAs val="gap"/>
    <c:showDLblsOverMax val="0"/>
  </c:chart>
  <c:txPr>
    <a:bodyPr/>
    <a:lstStyle/>
    <a:p>
      <a:pPr>
        <a:defRPr sz="932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73000"/>
                    <a:satMod val="150000"/>
                  </a:schemeClr>
                </a:gs>
                <a:gs pos="25000">
                  <a:schemeClr val="accent3">
                    <a:tint val="96000"/>
                    <a:shade val="80000"/>
                    <a:satMod val="105000"/>
                  </a:schemeClr>
                </a:gs>
                <a:gs pos="38000">
                  <a:schemeClr val="accent3">
                    <a:tint val="96000"/>
                    <a:shade val="59000"/>
                    <a:satMod val="120000"/>
                  </a:schemeClr>
                </a:gs>
                <a:gs pos="55000">
                  <a:schemeClr val="accent3">
                    <a:shade val="57000"/>
                    <a:satMod val="120000"/>
                  </a:schemeClr>
                </a:gs>
                <a:gs pos="80000">
                  <a:schemeClr val="accent3">
                    <a:shade val="56000"/>
                    <a:satMod val="145000"/>
                  </a:schemeClr>
                </a:gs>
                <a:gs pos="88000">
                  <a:schemeClr val="accent3">
                    <a:shade val="63000"/>
                    <a:satMod val="160000"/>
                  </a:schemeClr>
                </a:gs>
                <a:gs pos="100000">
                  <a:schemeClr val="accent3">
                    <a:tint val="99555"/>
                    <a:satMod val="155000"/>
                  </a:schemeClr>
                </a:gs>
              </a:gsLst>
              <a:lin ang="5400000" scaled="1"/>
            </a:gradFill>
            <a:ln>
              <a:noFill/>
            </a:ln>
            <a:effectLst>
              <a:glow rad="76200">
                <a:schemeClr val="accent3">
                  <a:tint val="30000"/>
                  <a:shade val="95000"/>
                  <a:satMod val="300000"/>
                  <a:alpha val="50000"/>
                </a:schemeClr>
              </a:glow>
            </a:effectLst>
            <a:scene3d>
              <a:camera prst="orthographicFront" fov="0">
                <a:rot lat="0" lon="0" rev="0"/>
              </a:camera>
              <a:lightRig rig="harsh" dir="t">
                <a:rot lat="6000000" lon="6000000" rev="0"/>
              </a:lightRig>
            </a:scene3d>
            <a:sp3d contourW="10000" prstMaterial="metal">
              <a:bevelT w="20000" h="9000" prst="softRound"/>
              <a:contourClr>
                <a:schemeClr val="accent3">
                  <a:shade val="30000"/>
                  <a:satMod val="200000"/>
                </a:schemeClr>
              </a:contourClr>
            </a:sp3d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7B8C-4CB9-AF30-D776DE8900B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tint val="73000"/>
                      <a:satMod val="150000"/>
                    </a:schemeClr>
                  </a:gs>
                  <a:gs pos="25000">
                    <a:schemeClr val="accent6">
                      <a:tint val="96000"/>
                      <a:shade val="80000"/>
                      <a:satMod val="105000"/>
                    </a:schemeClr>
                  </a:gs>
                  <a:gs pos="38000">
                    <a:schemeClr val="accent6">
                      <a:tint val="96000"/>
                      <a:shade val="59000"/>
                      <a:satMod val="120000"/>
                    </a:schemeClr>
                  </a:gs>
                  <a:gs pos="55000">
                    <a:schemeClr val="accent6">
                      <a:shade val="57000"/>
                      <a:satMod val="120000"/>
                    </a:schemeClr>
                  </a:gs>
                  <a:gs pos="80000">
                    <a:schemeClr val="accent6">
                      <a:shade val="56000"/>
                      <a:satMod val="145000"/>
                    </a:schemeClr>
                  </a:gs>
                  <a:gs pos="88000">
                    <a:schemeClr val="accent6">
                      <a:shade val="63000"/>
                      <a:satMod val="160000"/>
                    </a:schemeClr>
                  </a:gs>
                  <a:gs pos="100000">
                    <a:schemeClr val="accent6">
                      <a:tint val="99555"/>
                      <a:satMod val="155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glow rad="76200">
                  <a:schemeClr val="accent6">
                    <a:tint val="30000"/>
                    <a:shade val="95000"/>
                    <a:satMod val="300000"/>
                    <a:alpha val="50000"/>
                  </a:schemeClr>
                </a:glow>
              </a:effectLst>
              <a:scene3d>
                <a:camera prst="orthographicFront" fov="0">
                  <a:rot lat="0" lon="0" rev="0"/>
                </a:camera>
                <a:lightRig rig="harsh" dir="t">
                  <a:rot lat="6000000" lon="6000000" rev="0"/>
                </a:lightRig>
              </a:scene3d>
              <a:sp3d contourW="10000" prstMaterial="metal">
                <a:bevelT w="20000" h="9000" prst="softRound"/>
                <a:contourClr>
                  <a:schemeClr val="accent6">
                    <a:shade val="30000"/>
                    <a:satMod val="20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7B8C-4CB9-AF30-D776DE8900B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tint val="73000"/>
                      <a:satMod val="150000"/>
                    </a:schemeClr>
                  </a:gs>
                  <a:gs pos="25000">
                    <a:schemeClr val="accent1">
                      <a:tint val="96000"/>
                      <a:shade val="80000"/>
                      <a:satMod val="105000"/>
                    </a:schemeClr>
                  </a:gs>
                  <a:gs pos="38000">
                    <a:schemeClr val="accent1">
                      <a:tint val="96000"/>
                      <a:shade val="59000"/>
                      <a:satMod val="120000"/>
                    </a:schemeClr>
                  </a:gs>
                  <a:gs pos="55000">
                    <a:schemeClr val="accent1">
                      <a:shade val="57000"/>
                      <a:satMod val="120000"/>
                    </a:schemeClr>
                  </a:gs>
                  <a:gs pos="80000">
                    <a:schemeClr val="accent1">
                      <a:shade val="56000"/>
                      <a:satMod val="145000"/>
                    </a:schemeClr>
                  </a:gs>
                  <a:gs pos="88000">
                    <a:schemeClr val="accent1">
                      <a:shade val="63000"/>
                      <a:satMod val="160000"/>
                    </a:schemeClr>
                  </a:gs>
                  <a:gs pos="100000">
                    <a:schemeClr val="accent1">
                      <a:tint val="99555"/>
                      <a:satMod val="155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glow rad="76200">
                  <a:schemeClr val="accent1">
                    <a:tint val="30000"/>
                    <a:shade val="95000"/>
                    <a:satMod val="300000"/>
                    <a:alpha val="50000"/>
                  </a:schemeClr>
                </a:glow>
              </a:effectLst>
              <a:scene3d>
                <a:camera prst="orthographicFront" fov="0">
                  <a:rot lat="0" lon="0" rev="0"/>
                </a:camera>
                <a:lightRig rig="harsh" dir="t">
                  <a:rot lat="6000000" lon="6000000" rev="0"/>
                </a:lightRig>
              </a:scene3d>
              <a:sp3d contourW="10000" prstMaterial="metal">
                <a:bevelT w="20000" h="9000" prst="softRound"/>
                <a:contourClr>
                  <a:schemeClr val="accent1">
                    <a:shade val="30000"/>
                    <a:satMod val="20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7B8C-4CB9-AF30-D776DE8900B5}"/>
              </c:ext>
            </c:extLst>
          </c:dPt>
          <c:dLbls>
            <c:dLbl>
              <c:idx val="0"/>
              <c:layout>
                <c:manualLayout>
                  <c:x val="0.13745758285388546"/>
                  <c:y val="-0.1332207101833751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Налоговые доходы                      1060,2</a:t>
                    </a:r>
                  </a:p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млн рублей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8C-4CB9-AF30-D776DE8900B5}"/>
                </c:ext>
              </c:extLst>
            </c:dLbl>
            <c:dLbl>
              <c:idx val="1"/>
              <c:layout>
                <c:manualLayout>
                  <c:x val="0.17648938302411812"/>
                  <c:y val="3.643167466352934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Неналоговые доходы              </a:t>
                    </a:r>
                  </a:p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208,3 </a:t>
                    </a:r>
                  </a:p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млн рублей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B8C-4CB9-AF30-D776DE8900B5}"/>
                </c:ext>
              </c:extLst>
            </c:dLbl>
            <c:dLbl>
              <c:idx val="2"/>
              <c:layout>
                <c:manualLayout>
                  <c:x val="-0.29582597430359808"/>
                  <c:y val="-5.710394974338553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Безвозмездные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 поступления           3 807,2</a:t>
                    </a:r>
                  </a:p>
                  <a:p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млн рублей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.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B8C-4CB9-AF30-D776DE8900B5}"/>
                </c:ext>
              </c:extLst>
            </c:dLbl>
            <c:spPr>
              <a:noFill/>
              <a:ln w="25368">
                <a:noFill/>
              </a:ln>
            </c:spPr>
            <c:txPr>
              <a:bodyPr rot="0" vert="horz"/>
              <a:lstStyle/>
              <a:p>
                <a:pPr>
                  <a:defRPr sz="100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939.1</c:v>
                </c:pt>
                <c:pt idx="1">
                  <c:v>194.2</c:v>
                </c:pt>
                <c:pt idx="2">
                  <c:v>2963.2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8C-4CB9-AF30-D776DE8900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36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99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Показатели </a:t>
            </a:r>
            <a:r>
              <a:rPr lang="ru-RU" dirty="0" smtClean="0"/>
              <a:t>безработицы</a:t>
            </a:r>
            <a:endParaRPr lang="ru-RU" dirty="0"/>
          </a:p>
        </c:rich>
      </c:tx>
      <c:layout>
        <c:manualLayout>
          <c:xMode val="edge"/>
          <c:yMode val="edge"/>
          <c:x val="0.4636745342471526"/>
          <c:y val="3.750059517196501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2073081843789355E-2"/>
          <c:y val="2.0620862622442438E-2"/>
          <c:w val="0.92792686456063089"/>
          <c:h val="0.6854916913993682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Число официально признанных безработными граждан, тыс.человек на конец года</c:v>
                </c:pt>
              </c:strCache>
            </c:strRef>
          </c:tx>
          <c:spPr>
            <a:solidFill>
              <a:srgbClr val="B6933C"/>
            </a:solidFill>
          </c:spPr>
          <c:invertIfNegative val="0"/>
          <c:dLbls>
            <c:dLbl>
              <c:idx val="0"/>
              <c:layout>
                <c:manualLayout>
                  <c:x val="-0.11631801447348762"/>
                  <c:y val="7.9874855174821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C9-4003-8916-A040B0A665DB}"/>
                </c:ext>
              </c:extLst>
            </c:dLbl>
            <c:dLbl>
              <c:idx val="1"/>
              <c:layout>
                <c:manualLayout>
                  <c:x val="-0.12447371747966701"/>
                  <c:y val="0.100030948942180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C9-4003-8916-A040B0A665DB}"/>
                </c:ext>
              </c:extLst>
            </c:dLbl>
            <c:dLbl>
              <c:idx val="2"/>
              <c:layout>
                <c:manualLayout>
                  <c:x val="1.5754605638627954E-4"/>
                  <c:y val="1.19314908162658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C9-4003-8916-A040B0A665DB}"/>
                </c:ext>
              </c:extLst>
            </c:dLbl>
            <c:dLbl>
              <c:idx val="3"/>
              <c:layout>
                <c:manualLayout>
                  <c:x val="-1.0105955572402973E-3"/>
                  <c:y val="1.2863880757435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980170839979814E-2"/>
                      <c:h val="6.23855101371165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9C9-4003-8916-A040B0A665DB}"/>
                </c:ext>
              </c:extLst>
            </c:dLbl>
            <c:dLbl>
              <c:idx val="4"/>
              <c:layout>
                <c:manualLayout>
                  <c:x val="2.6687288041570066E-3"/>
                  <c:y val="1.2211498463994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9C9-4003-8916-A040B0A665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январь-сентябрь 2022 года</c:v>
                </c:pt>
                <c:pt idx="1">
                  <c:v>январь-сентябрь 2023 года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65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9C9-4003-8916-A040B0A665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0866776"/>
        <c:axId val="430872352"/>
      </c:barChar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безработицы, % от числа экономически активного населения</c:v>
                </c:pt>
              </c:strCache>
            </c:strRef>
          </c:tx>
          <c:marker>
            <c:spPr>
              <a:solidFill>
                <a:srgbClr val="BA3655"/>
              </a:solidFill>
              <a:ln>
                <a:solidFill>
                  <a:srgbClr val="C00000"/>
                </a:solidFill>
              </a:ln>
            </c:spPr>
          </c:marker>
          <c:dPt>
            <c:idx val="1"/>
            <c:bubble3D val="0"/>
            <c:spPr>
              <a:ln>
                <a:solidFill>
                  <a:srgbClr val="C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99C9-4003-8916-A040B0A665DB}"/>
              </c:ext>
            </c:extLst>
          </c:dPt>
          <c:dPt>
            <c:idx val="2"/>
            <c:bubble3D val="0"/>
            <c:spPr>
              <a:ln>
                <a:solidFill>
                  <a:srgbClr val="C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99C9-4003-8916-A040B0A665DB}"/>
              </c:ext>
            </c:extLst>
          </c:dPt>
          <c:dPt>
            <c:idx val="3"/>
            <c:bubble3D val="0"/>
            <c:spPr>
              <a:ln>
                <a:solidFill>
                  <a:srgbClr val="C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99C9-4003-8916-A040B0A665DB}"/>
              </c:ext>
            </c:extLst>
          </c:dPt>
          <c:dPt>
            <c:idx val="4"/>
            <c:bubble3D val="0"/>
            <c:spPr>
              <a:ln>
                <a:solidFill>
                  <a:srgbClr val="C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99C9-4003-8916-A040B0A665DB}"/>
              </c:ext>
            </c:extLst>
          </c:dPt>
          <c:dLbls>
            <c:dLbl>
              <c:idx val="0"/>
              <c:layout>
                <c:manualLayout>
                  <c:x val="-6.5859061636829627E-2"/>
                  <c:y val="-7.3181948037519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9C9-4003-8916-A040B0A665DB}"/>
                </c:ext>
              </c:extLst>
            </c:dLbl>
            <c:dLbl>
              <c:idx val="1"/>
              <c:layout>
                <c:manualLayout>
                  <c:x val="-6.548242723988533E-2"/>
                  <c:y val="-7.318194803751963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C9-4003-8916-A040B0A665DB}"/>
                </c:ext>
              </c:extLst>
            </c:dLbl>
            <c:dLbl>
              <c:idx val="2"/>
              <c:layout>
                <c:manualLayout>
                  <c:x val="-3.5232016790353968E-2"/>
                  <c:y val="-4.810103170354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C9-4003-8916-A040B0A665DB}"/>
                </c:ext>
              </c:extLst>
            </c:dLbl>
            <c:dLbl>
              <c:idx val="3"/>
              <c:layout>
                <c:manualLayout>
                  <c:x val="-2.4763003350388474E-2"/>
                  <c:y val="-6.8142681116239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9C9-4003-8916-A040B0A665DB}"/>
                </c:ext>
              </c:extLst>
            </c:dLbl>
            <c:dLbl>
              <c:idx val="4"/>
              <c:layout>
                <c:manualLayout>
                  <c:x val="-2.8367064372967671E-2"/>
                  <c:y val="-6.4134288109401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9C9-4003-8916-A040B0A665DB}"/>
                </c:ext>
              </c:extLst>
            </c:dLbl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январь-сентябрь 2022 года</c:v>
                </c:pt>
                <c:pt idx="1">
                  <c:v>январь-сентябрь 2023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0.2</c:v>
                </c:pt>
                <c:pt idx="1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99C9-4003-8916-A040B0A665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302048"/>
        <c:axId val="140302440"/>
      </c:lineChart>
      <c:catAx>
        <c:axId val="140302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0302440"/>
        <c:crosses val="autoZero"/>
        <c:auto val="1"/>
        <c:lblAlgn val="ctr"/>
        <c:lblOffset val="100"/>
        <c:noMultiLvlLbl val="0"/>
      </c:catAx>
      <c:valAx>
        <c:axId val="140302440"/>
        <c:scaling>
          <c:orientation val="minMax"/>
          <c:max val="0.5"/>
        </c:scaling>
        <c:delete val="0"/>
        <c:axPos val="l"/>
        <c:numFmt formatCode="General" sourceLinked="1"/>
        <c:majorTickMark val="out"/>
        <c:minorTickMark val="none"/>
        <c:tickLblPos val="nextTo"/>
        <c:crossAx val="140302048"/>
        <c:crosses val="autoZero"/>
        <c:crossBetween val="between"/>
      </c:valAx>
      <c:valAx>
        <c:axId val="430872352"/>
        <c:scaling>
          <c:orientation val="minMax"/>
          <c:max val="140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crossAx val="430866776"/>
        <c:crosses val="max"/>
        <c:crossBetween val="between"/>
      </c:valAx>
      <c:catAx>
        <c:axId val="430866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30872352"/>
        <c:crosses val="autoZero"/>
        <c:auto val="1"/>
        <c:lblAlgn val="ctr"/>
        <c:lblOffset val="100"/>
        <c:noMultiLvlLbl val="0"/>
      </c:catAx>
    </c:plotArea>
    <c:legend>
      <c:legendPos val="b"/>
      <c:legendEntry>
        <c:idx val="0"/>
        <c:txPr>
          <a:bodyPr/>
          <a:lstStyle/>
          <a:p>
            <a:pPr>
              <a:defRPr sz="8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800"/>
            </a:pPr>
            <a:endParaRPr lang="ru-RU"/>
          </a:p>
        </c:txPr>
      </c:legendEntry>
      <c:layout>
        <c:manualLayout>
          <c:xMode val="edge"/>
          <c:yMode val="edge"/>
          <c:x val="0"/>
          <c:y val="0.82634429507832452"/>
          <c:w val="1"/>
          <c:h val="0.14327257288872666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A5F111-429C-484C-918B-3400D14B5FA5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175387-B336-4878-B8B6-44119AA67674}">
      <dgm:prSet phldrT="[Текст]"/>
      <dgm:spPr>
        <a:solidFill>
          <a:srgbClr val="C3C3F3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 январь-сентябрь 202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года объем отгруженных товаров собственного производства, выполненных работ и услуг собственными силами   по видам экономической деятельности организаций (без субъектов малого предпринимательства) составил 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10 376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,6  млн рублей, что в действующих ценах составляет 123,1% к аналогичному периоду 2022 года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0F5404-B313-450A-8906-E01AD5C0B87B}" type="parTrans" cxnId="{6D653147-BAF7-4210-B200-25B14E908503}">
      <dgm:prSet/>
      <dgm:spPr/>
      <dgm:t>
        <a:bodyPr/>
        <a:lstStyle/>
        <a:p>
          <a:endParaRPr lang="ru-RU">
            <a:latin typeface="DIN Pro Bold" panose="020B0804020101020102" pitchFamily="34" charset="0"/>
            <a:cs typeface="DIN Pro Bold" panose="020B0804020101020102" pitchFamily="34" charset="0"/>
          </a:endParaRPr>
        </a:p>
      </dgm:t>
    </dgm:pt>
    <dgm:pt modelId="{63FDECEA-CD9A-44C3-9CAC-370B3092CD14}" type="sibTrans" cxnId="{6D653147-BAF7-4210-B200-25B14E908503}">
      <dgm:prSet/>
      <dgm:spPr/>
      <dgm:t>
        <a:bodyPr/>
        <a:lstStyle/>
        <a:p>
          <a:endParaRPr lang="ru-RU">
            <a:latin typeface="DIN Pro Bold" panose="020B0804020101020102" pitchFamily="34" charset="0"/>
            <a:cs typeface="DIN Pro Bold" panose="020B0804020101020102" pitchFamily="34" charset="0"/>
          </a:endParaRPr>
        </a:p>
      </dgm:t>
    </dgm:pt>
    <dgm:pt modelId="{51031308-4962-4AD8-92E5-817E334C5A04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Добыча полезных ископаемых</a:t>
          </a:r>
        </a:p>
        <a:p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мес. 2022 года                </a:t>
          </a:r>
          <a:r>
            <a:rPr lang="ru-RU" sz="14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4 682,2 млн рублей</a:t>
          </a:r>
        </a:p>
        <a:p>
          <a:endParaRPr lang="ru-RU" sz="1400" u="sng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мес. 2023 года              </a:t>
          </a:r>
          <a:r>
            <a:rPr lang="ru-RU" sz="14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6 135,4 млн рублей</a:t>
          </a:r>
          <a:endParaRPr lang="ru-RU" sz="1400" dirty="0">
            <a:latin typeface="DIN Pro Bold" panose="020B0804020101020102" pitchFamily="34" charset="0"/>
            <a:cs typeface="DIN Pro Bold" panose="020B0804020101020102" pitchFamily="34" charset="0"/>
          </a:endParaRPr>
        </a:p>
      </dgm:t>
    </dgm:pt>
    <dgm:pt modelId="{6E2A4B4C-68D9-40B9-ACF8-05D541C7653A}" type="parTrans" cxnId="{8D282CD2-D1A7-4DF7-8093-BC1F8EFEA266}">
      <dgm:prSet/>
      <dgm:spPr/>
      <dgm:t>
        <a:bodyPr/>
        <a:lstStyle/>
        <a:p>
          <a:endParaRPr lang="ru-RU">
            <a:latin typeface="DIN Pro Bold" panose="020B0804020101020102" pitchFamily="34" charset="0"/>
            <a:cs typeface="DIN Pro Bold" panose="020B0804020101020102" pitchFamily="34" charset="0"/>
          </a:endParaRPr>
        </a:p>
      </dgm:t>
    </dgm:pt>
    <dgm:pt modelId="{39AF33CC-D89D-4F0C-8793-27E4AF76ED42}" type="sibTrans" cxnId="{8D282CD2-D1A7-4DF7-8093-BC1F8EFEA266}">
      <dgm:prSet/>
      <dgm:spPr/>
      <dgm:t>
        <a:bodyPr/>
        <a:lstStyle/>
        <a:p>
          <a:endParaRPr lang="ru-RU">
            <a:latin typeface="DIN Pro Bold" panose="020B0804020101020102" pitchFamily="34" charset="0"/>
            <a:cs typeface="DIN Pro Bold" panose="020B0804020101020102" pitchFamily="34" charset="0"/>
          </a:endParaRPr>
        </a:p>
      </dgm:t>
    </dgm:pt>
    <dgm:pt modelId="{CB0B2892-5CAB-4799-9640-3CE209A4076F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Обрабатывающие производства</a:t>
          </a:r>
        </a:p>
        <a:p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мес. 2022 года          </a:t>
          </a:r>
          <a:r>
            <a:rPr lang="ru-RU" sz="14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1 240,7 млн рублей</a:t>
          </a:r>
        </a:p>
        <a:p>
          <a:endParaRPr lang="ru-RU" sz="1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мес. 2023 года        </a:t>
          </a:r>
          <a:r>
            <a:rPr lang="ru-RU" sz="14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1 356,0 млн рублей</a:t>
          </a:r>
          <a:endParaRPr lang="ru-RU" sz="1400" dirty="0">
            <a:latin typeface="DIN Pro Bold" panose="020B0804020101020102" pitchFamily="34" charset="0"/>
            <a:cs typeface="DIN Pro Bold" panose="020B0804020101020102" pitchFamily="34" charset="0"/>
          </a:endParaRPr>
        </a:p>
      </dgm:t>
    </dgm:pt>
    <dgm:pt modelId="{5475DDDA-DA5B-4A0C-BD8A-0A7AAE3A6EEA}" type="parTrans" cxnId="{FE964E9A-BAE5-412E-8F4A-2D33421E802B}">
      <dgm:prSet/>
      <dgm:spPr/>
      <dgm:t>
        <a:bodyPr/>
        <a:lstStyle/>
        <a:p>
          <a:endParaRPr lang="ru-RU">
            <a:latin typeface="DIN Pro Bold" panose="020B0804020101020102" pitchFamily="34" charset="0"/>
            <a:cs typeface="DIN Pro Bold" panose="020B0804020101020102" pitchFamily="34" charset="0"/>
          </a:endParaRPr>
        </a:p>
      </dgm:t>
    </dgm:pt>
    <dgm:pt modelId="{9FFD75C2-F87B-4CBE-86A7-0C6E270F0B95}" type="sibTrans" cxnId="{FE964E9A-BAE5-412E-8F4A-2D33421E802B}">
      <dgm:prSet/>
      <dgm:spPr/>
      <dgm:t>
        <a:bodyPr/>
        <a:lstStyle/>
        <a:p>
          <a:endParaRPr lang="ru-RU">
            <a:latin typeface="DIN Pro Bold" panose="020B0804020101020102" pitchFamily="34" charset="0"/>
            <a:cs typeface="DIN Pro Bold" panose="020B0804020101020102" pitchFamily="34" charset="0"/>
          </a:endParaRPr>
        </a:p>
      </dgm:t>
    </dgm:pt>
    <dgm:pt modelId="{A34B45B2-98B0-4F37-AB7B-27FFAD3C6A98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электроэнергией, газом и паром; кондиционирование воздуха</a:t>
          </a:r>
        </a:p>
        <a:p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мес. 2022 года           </a:t>
          </a:r>
          <a:r>
            <a:rPr lang="ru-RU" sz="14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2 318,9 млн рублей</a:t>
          </a:r>
          <a:endParaRPr lang="ru-RU" sz="1400" u="sng" dirty="0" smtClean="0"/>
        </a:p>
        <a:p>
          <a:endParaRPr lang="ru-RU" sz="1400" u="sng" dirty="0" smtClean="0"/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мес. 2023 года           </a:t>
          </a:r>
          <a:r>
            <a:rPr lang="ru-RU" sz="14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2 676,0 млн рублей</a:t>
          </a:r>
          <a:endParaRPr lang="ru-RU" sz="1400" dirty="0">
            <a:latin typeface="DIN Pro Bold" panose="020B0804020101020102" pitchFamily="34" charset="0"/>
            <a:cs typeface="DIN Pro Bold" panose="020B0804020101020102" pitchFamily="34" charset="0"/>
          </a:endParaRPr>
        </a:p>
      </dgm:t>
    </dgm:pt>
    <dgm:pt modelId="{22EC8ADC-BD27-4531-AFD6-582879606BA2}" type="parTrans" cxnId="{93064591-D207-43C3-8BDF-355F4A046A0A}">
      <dgm:prSet/>
      <dgm:spPr/>
      <dgm:t>
        <a:bodyPr/>
        <a:lstStyle/>
        <a:p>
          <a:endParaRPr lang="ru-RU">
            <a:latin typeface="DIN Pro Bold" panose="020B0804020101020102" pitchFamily="34" charset="0"/>
            <a:cs typeface="DIN Pro Bold" panose="020B0804020101020102" pitchFamily="34" charset="0"/>
          </a:endParaRPr>
        </a:p>
      </dgm:t>
    </dgm:pt>
    <dgm:pt modelId="{76A7F678-B84D-4DE9-B58C-140E3F6D9442}" type="sibTrans" cxnId="{93064591-D207-43C3-8BDF-355F4A046A0A}">
      <dgm:prSet/>
      <dgm:spPr/>
      <dgm:t>
        <a:bodyPr/>
        <a:lstStyle/>
        <a:p>
          <a:endParaRPr lang="ru-RU">
            <a:latin typeface="DIN Pro Bold" panose="020B0804020101020102" pitchFamily="34" charset="0"/>
            <a:cs typeface="DIN Pro Bold" panose="020B0804020101020102" pitchFamily="34" charset="0"/>
          </a:endParaRPr>
        </a:p>
      </dgm:t>
    </dgm:pt>
    <dgm:pt modelId="{69A2F0FD-B089-4F43-9FF9-9C8AE0FB76E9}">
      <dgm:prSet custT="1"/>
      <dgm:spPr>
        <a:solidFill>
          <a:srgbClr val="002060"/>
        </a:solidFill>
      </dgm:spPr>
      <dgm:t>
        <a:bodyPr/>
        <a:lstStyle/>
        <a:p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Водоснабжение, водоотведение, организация сбора и утилизации отходов, деятельность по ликвидации загрязнений</a:t>
          </a:r>
        </a:p>
        <a:p>
          <a:pPr algn="ctr"/>
          <a:endParaRPr lang="ru-RU" sz="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9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E942E2-EA09-4DFD-BD68-901C9C3D33B6}" type="parTrans" cxnId="{5BE389C2-87B2-4341-A7A4-0CC91E0B5024}">
      <dgm:prSet/>
      <dgm:spPr/>
      <dgm:t>
        <a:bodyPr/>
        <a:lstStyle/>
        <a:p>
          <a:endParaRPr lang="ru-RU"/>
        </a:p>
      </dgm:t>
    </dgm:pt>
    <dgm:pt modelId="{BD9939ED-5AA6-4690-B28E-58CB5D17A8CB}" type="sibTrans" cxnId="{5BE389C2-87B2-4341-A7A4-0CC91E0B5024}">
      <dgm:prSet/>
      <dgm:spPr/>
      <dgm:t>
        <a:bodyPr/>
        <a:lstStyle/>
        <a:p>
          <a:endParaRPr lang="ru-RU"/>
        </a:p>
      </dgm:t>
    </dgm:pt>
    <dgm:pt modelId="{5C0B0B74-F17D-46C1-B973-2CF5D234BA34}">
      <dgm:prSet custT="1"/>
      <dgm:spPr>
        <a:solidFill>
          <a:srgbClr val="002060"/>
        </a:solidFill>
      </dgm:spPr>
      <dgm:t>
        <a:bodyPr/>
        <a:lstStyle/>
        <a:p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мес. 2022 года       </a:t>
          </a:r>
          <a:r>
            <a:rPr lang="ru-RU" sz="14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186,3 млн рублей</a:t>
          </a:r>
          <a:endParaRPr lang="ru-RU" sz="1400" u="sng" dirty="0"/>
        </a:p>
      </dgm:t>
    </dgm:pt>
    <dgm:pt modelId="{C13E0693-2BE3-4C68-9745-66D6A16CE4C5}" type="parTrans" cxnId="{ED6E7AAC-C01C-4AB3-A498-90BEBEEE2C8A}">
      <dgm:prSet/>
      <dgm:spPr/>
      <dgm:t>
        <a:bodyPr/>
        <a:lstStyle/>
        <a:p>
          <a:endParaRPr lang="ru-RU"/>
        </a:p>
      </dgm:t>
    </dgm:pt>
    <dgm:pt modelId="{0175692C-1831-4313-8BF9-CC76AFC68FDB}" type="sibTrans" cxnId="{ED6E7AAC-C01C-4AB3-A498-90BEBEEE2C8A}">
      <dgm:prSet/>
      <dgm:spPr/>
      <dgm:t>
        <a:bodyPr/>
        <a:lstStyle/>
        <a:p>
          <a:endParaRPr lang="ru-RU"/>
        </a:p>
      </dgm:t>
    </dgm:pt>
    <dgm:pt modelId="{DA97D4A7-9C26-45B3-8ADA-951C00D83AC6}">
      <dgm:prSet custT="1"/>
      <dgm:spPr>
        <a:solidFill>
          <a:srgbClr val="002060"/>
        </a:solidFill>
      </dgm:spPr>
      <dgm:t>
        <a:bodyPr/>
        <a:lstStyle/>
        <a:p>
          <a:pPr algn="ctr"/>
          <a:endParaRPr lang="ru-RU" sz="1400" u="sng" dirty="0"/>
        </a:p>
      </dgm:t>
    </dgm:pt>
    <dgm:pt modelId="{0A54973A-26AA-4541-8F1A-8F2A24D4D054}" type="parTrans" cxnId="{10B6B348-12F3-4C84-9E35-5BF018DD2E45}">
      <dgm:prSet/>
      <dgm:spPr/>
      <dgm:t>
        <a:bodyPr/>
        <a:lstStyle/>
        <a:p>
          <a:endParaRPr lang="ru-RU"/>
        </a:p>
      </dgm:t>
    </dgm:pt>
    <dgm:pt modelId="{C2EBB5AC-DF59-48A8-88AB-F5ED07A9575F}" type="sibTrans" cxnId="{10B6B348-12F3-4C84-9E35-5BF018DD2E45}">
      <dgm:prSet/>
      <dgm:spPr/>
      <dgm:t>
        <a:bodyPr/>
        <a:lstStyle/>
        <a:p>
          <a:endParaRPr lang="ru-RU"/>
        </a:p>
      </dgm:t>
    </dgm:pt>
    <dgm:pt modelId="{8782BAD8-3307-42B5-B716-5DB1C2398F07}">
      <dgm:prSet custT="1"/>
      <dgm:spPr>
        <a:solidFill>
          <a:srgbClr val="002060"/>
        </a:solidFill>
      </dgm:spPr>
      <dgm:t>
        <a:bodyPr/>
        <a:lstStyle/>
        <a:p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мес. 2023 года       </a:t>
          </a:r>
          <a:r>
            <a:rPr lang="ru-RU" sz="14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209,2 млн рублей</a:t>
          </a:r>
          <a:endParaRPr lang="ru-RU" sz="1400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45A7FB-3907-42F3-9323-1E27B610A352}" type="parTrans" cxnId="{9491EA26-AC7A-4193-AC01-E6878E9BC541}">
      <dgm:prSet/>
      <dgm:spPr/>
      <dgm:t>
        <a:bodyPr/>
        <a:lstStyle/>
        <a:p>
          <a:endParaRPr lang="ru-RU"/>
        </a:p>
      </dgm:t>
    </dgm:pt>
    <dgm:pt modelId="{E16B730D-16E5-40C6-BE75-217957A5FD3A}" type="sibTrans" cxnId="{9491EA26-AC7A-4193-AC01-E6878E9BC541}">
      <dgm:prSet/>
      <dgm:spPr/>
      <dgm:t>
        <a:bodyPr/>
        <a:lstStyle/>
        <a:p>
          <a:endParaRPr lang="ru-RU"/>
        </a:p>
      </dgm:t>
    </dgm:pt>
    <dgm:pt modelId="{17804AD1-6B49-49AE-9187-563B2F8022B2}" type="pres">
      <dgm:prSet presAssocID="{29A5F111-429C-484C-918B-3400D14B5FA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FD308E-31ED-4224-BF93-0408E767F34F}" type="pres">
      <dgm:prSet presAssocID="{E3175387-B336-4878-B8B6-44119AA67674}" presName="roof" presStyleLbl="dkBgShp" presStyleIdx="0" presStyleCnt="2" custLinFactNeighborX="319" custLinFactNeighborY="-3643"/>
      <dgm:spPr/>
      <dgm:t>
        <a:bodyPr/>
        <a:lstStyle/>
        <a:p>
          <a:endParaRPr lang="ru-RU"/>
        </a:p>
      </dgm:t>
    </dgm:pt>
    <dgm:pt modelId="{A9D922E1-25EB-4E29-86E1-19FEC8DC794C}" type="pres">
      <dgm:prSet presAssocID="{E3175387-B336-4878-B8B6-44119AA67674}" presName="pillars" presStyleCnt="0"/>
      <dgm:spPr/>
    </dgm:pt>
    <dgm:pt modelId="{03491561-5BD3-450E-B9E0-5D1938C7EFEB}" type="pres">
      <dgm:prSet presAssocID="{E3175387-B336-4878-B8B6-44119AA67674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EEE03-7E9B-4CBB-9F1F-2B41CE641D01}" type="pres">
      <dgm:prSet presAssocID="{CB0B2892-5CAB-4799-9640-3CE209A4076F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16FACC-D0E0-42C8-A83B-B9B7289CAC5D}" type="pres">
      <dgm:prSet presAssocID="{A34B45B2-98B0-4F37-AB7B-27FFAD3C6A98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B09083-A992-42D8-982D-79066862D509}" type="pres">
      <dgm:prSet presAssocID="{69A2F0FD-B089-4F43-9FF9-9C8AE0FB76E9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27A7AF-4BC1-4993-BCDD-5CE21BC63C1D}" type="pres">
      <dgm:prSet presAssocID="{E3175387-B336-4878-B8B6-44119AA67674}" presName="base" presStyleLbl="dkBgShp" presStyleIdx="1" presStyleCnt="2"/>
      <dgm:spPr>
        <a:solidFill>
          <a:srgbClr val="C3C3F3"/>
        </a:solidFill>
      </dgm:spPr>
    </dgm:pt>
  </dgm:ptLst>
  <dgm:cxnLst>
    <dgm:cxn modelId="{145AE129-4554-481A-81E9-630A634D89D9}" type="presOf" srcId="{E3175387-B336-4878-B8B6-44119AA67674}" destId="{BDFD308E-31ED-4224-BF93-0408E767F34F}" srcOrd="0" destOrd="0" presId="urn:microsoft.com/office/officeart/2005/8/layout/hList3"/>
    <dgm:cxn modelId="{10B6B348-12F3-4C84-9E35-5BF018DD2E45}" srcId="{69A2F0FD-B089-4F43-9FF9-9C8AE0FB76E9}" destId="{DA97D4A7-9C26-45B3-8ADA-951C00D83AC6}" srcOrd="1" destOrd="0" parTransId="{0A54973A-26AA-4541-8F1A-8F2A24D4D054}" sibTransId="{C2EBB5AC-DF59-48A8-88AB-F5ED07A9575F}"/>
    <dgm:cxn modelId="{4C507073-9AA7-4822-8424-44A720E61C28}" type="presOf" srcId="{CB0B2892-5CAB-4799-9640-3CE209A4076F}" destId="{A83EEE03-7E9B-4CBB-9F1F-2B41CE641D01}" srcOrd="0" destOrd="0" presId="urn:microsoft.com/office/officeart/2005/8/layout/hList3"/>
    <dgm:cxn modelId="{DBD9A591-5FDC-43DB-8F53-4DD058223ED9}" type="presOf" srcId="{51031308-4962-4AD8-92E5-817E334C5A04}" destId="{03491561-5BD3-450E-B9E0-5D1938C7EFEB}" srcOrd="0" destOrd="0" presId="urn:microsoft.com/office/officeart/2005/8/layout/hList3"/>
    <dgm:cxn modelId="{6D653147-BAF7-4210-B200-25B14E908503}" srcId="{29A5F111-429C-484C-918B-3400D14B5FA5}" destId="{E3175387-B336-4878-B8B6-44119AA67674}" srcOrd="0" destOrd="0" parTransId="{100F5404-B313-450A-8906-E01AD5C0B87B}" sibTransId="{63FDECEA-CD9A-44C3-9CAC-370B3092CD14}"/>
    <dgm:cxn modelId="{4316A88C-6470-49DF-80D6-60A6B2E22B70}" type="presOf" srcId="{5C0B0B74-F17D-46C1-B973-2CF5D234BA34}" destId="{22B09083-A992-42D8-982D-79066862D509}" srcOrd="0" destOrd="1" presId="urn:microsoft.com/office/officeart/2005/8/layout/hList3"/>
    <dgm:cxn modelId="{FE964E9A-BAE5-412E-8F4A-2D33421E802B}" srcId="{E3175387-B336-4878-B8B6-44119AA67674}" destId="{CB0B2892-5CAB-4799-9640-3CE209A4076F}" srcOrd="1" destOrd="0" parTransId="{5475DDDA-DA5B-4A0C-BD8A-0A7AAE3A6EEA}" sibTransId="{9FFD75C2-F87B-4CBE-86A7-0C6E270F0B95}"/>
    <dgm:cxn modelId="{8D282CD2-D1A7-4DF7-8093-BC1F8EFEA266}" srcId="{E3175387-B336-4878-B8B6-44119AA67674}" destId="{51031308-4962-4AD8-92E5-817E334C5A04}" srcOrd="0" destOrd="0" parTransId="{6E2A4B4C-68D9-40B9-ACF8-05D541C7653A}" sibTransId="{39AF33CC-D89D-4F0C-8793-27E4AF76ED42}"/>
    <dgm:cxn modelId="{93064591-D207-43C3-8BDF-355F4A046A0A}" srcId="{E3175387-B336-4878-B8B6-44119AA67674}" destId="{A34B45B2-98B0-4F37-AB7B-27FFAD3C6A98}" srcOrd="2" destOrd="0" parTransId="{22EC8ADC-BD27-4531-AFD6-582879606BA2}" sibTransId="{76A7F678-B84D-4DE9-B58C-140E3F6D9442}"/>
    <dgm:cxn modelId="{E96B5432-C57B-4383-A149-E8746D7C5E01}" type="presOf" srcId="{DA97D4A7-9C26-45B3-8ADA-951C00D83AC6}" destId="{22B09083-A992-42D8-982D-79066862D509}" srcOrd="0" destOrd="2" presId="urn:microsoft.com/office/officeart/2005/8/layout/hList3"/>
    <dgm:cxn modelId="{78645E71-8875-467B-A8D0-F7C8694EEBEA}" type="presOf" srcId="{8782BAD8-3307-42B5-B716-5DB1C2398F07}" destId="{22B09083-A992-42D8-982D-79066862D509}" srcOrd="0" destOrd="3" presId="urn:microsoft.com/office/officeart/2005/8/layout/hList3"/>
    <dgm:cxn modelId="{CEF892FF-2820-4D27-A198-B28A469B86BE}" type="presOf" srcId="{A34B45B2-98B0-4F37-AB7B-27FFAD3C6A98}" destId="{9116FACC-D0E0-42C8-A83B-B9B7289CAC5D}" srcOrd="0" destOrd="0" presId="urn:microsoft.com/office/officeart/2005/8/layout/hList3"/>
    <dgm:cxn modelId="{5BE389C2-87B2-4341-A7A4-0CC91E0B5024}" srcId="{E3175387-B336-4878-B8B6-44119AA67674}" destId="{69A2F0FD-B089-4F43-9FF9-9C8AE0FB76E9}" srcOrd="3" destOrd="0" parTransId="{18E942E2-EA09-4DFD-BD68-901C9C3D33B6}" sibTransId="{BD9939ED-5AA6-4690-B28E-58CB5D17A8CB}"/>
    <dgm:cxn modelId="{ED6E7AAC-C01C-4AB3-A498-90BEBEEE2C8A}" srcId="{69A2F0FD-B089-4F43-9FF9-9C8AE0FB76E9}" destId="{5C0B0B74-F17D-46C1-B973-2CF5D234BA34}" srcOrd="0" destOrd="0" parTransId="{C13E0693-2BE3-4C68-9745-66D6A16CE4C5}" sibTransId="{0175692C-1831-4313-8BF9-CC76AFC68FDB}"/>
    <dgm:cxn modelId="{9491EA26-AC7A-4193-AC01-E6878E9BC541}" srcId="{69A2F0FD-B089-4F43-9FF9-9C8AE0FB76E9}" destId="{8782BAD8-3307-42B5-B716-5DB1C2398F07}" srcOrd="2" destOrd="0" parTransId="{9345A7FB-3907-42F3-9323-1E27B610A352}" sibTransId="{E16B730D-16E5-40C6-BE75-217957A5FD3A}"/>
    <dgm:cxn modelId="{86B829CA-B836-491F-BC60-FF2B1AD1833E}" type="presOf" srcId="{29A5F111-429C-484C-918B-3400D14B5FA5}" destId="{17804AD1-6B49-49AE-9187-563B2F8022B2}" srcOrd="0" destOrd="0" presId="urn:microsoft.com/office/officeart/2005/8/layout/hList3"/>
    <dgm:cxn modelId="{DF777015-A9BA-4492-805E-3BB1173049BA}" type="presOf" srcId="{69A2F0FD-B089-4F43-9FF9-9C8AE0FB76E9}" destId="{22B09083-A992-42D8-982D-79066862D509}" srcOrd="0" destOrd="0" presId="urn:microsoft.com/office/officeart/2005/8/layout/hList3"/>
    <dgm:cxn modelId="{8F50CEF2-1348-47FD-B949-8080AAC7B678}" type="presParOf" srcId="{17804AD1-6B49-49AE-9187-563B2F8022B2}" destId="{BDFD308E-31ED-4224-BF93-0408E767F34F}" srcOrd="0" destOrd="0" presId="urn:microsoft.com/office/officeart/2005/8/layout/hList3"/>
    <dgm:cxn modelId="{B56A8375-A3BA-48EC-8B07-1519276F07E8}" type="presParOf" srcId="{17804AD1-6B49-49AE-9187-563B2F8022B2}" destId="{A9D922E1-25EB-4E29-86E1-19FEC8DC794C}" srcOrd="1" destOrd="0" presId="urn:microsoft.com/office/officeart/2005/8/layout/hList3"/>
    <dgm:cxn modelId="{9F227319-7CCB-4195-9835-EC9449F873A5}" type="presParOf" srcId="{A9D922E1-25EB-4E29-86E1-19FEC8DC794C}" destId="{03491561-5BD3-450E-B9E0-5D1938C7EFEB}" srcOrd="0" destOrd="0" presId="urn:microsoft.com/office/officeart/2005/8/layout/hList3"/>
    <dgm:cxn modelId="{32565510-B495-4410-B456-FE51692B07D7}" type="presParOf" srcId="{A9D922E1-25EB-4E29-86E1-19FEC8DC794C}" destId="{A83EEE03-7E9B-4CBB-9F1F-2B41CE641D01}" srcOrd="1" destOrd="0" presId="urn:microsoft.com/office/officeart/2005/8/layout/hList3"/>
    <dgm:cxn modelId="{196AB10F-C43F-4851-98F9-2BC97B7D42C3}" type="presParOf" srcId="{A9D922E1-25EB-4E29-86E1-19FEC8DC794C}" destId="{9116FACC-D0E0-42C8-A83B-B9B7289CAC5D}" srcOrd="2" destOrd="0" presId="urn:microsoft.com/office/officeart/2005/8/layout/hList3"/>
    <dgm:cxn modelId="{F1BE06E2-D311-4736-9C57-E1635E29AD7A}" type="presParOf" srcId="{A9D922E1-25EB-4E29-86E1-19FEC8DC794C}" destId="{22B09083-A992-42D8-982D-79066862D509}" srcOrd="3" destOrd="0" presId="urn:microsoft.com/office/officeart/2005/8/layout/hList3"/>
    <dgm:cxn modelId="{9872330E-AF70-4F0C-AA2D-03712ABD9033}" type="presParOf" srcId="{17804AD1-6B49-49AE-9187-563B2F8022B2}" destId="{0527A7AF-4BC1-4993-BCDD-5CE21BC63C1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FD308E-31ED-4224-BF93-0408E767F34F}">
      <dsp:nvSpPr>
        <dsp:cNvPr id="0" name=""/>
        <dsp:cNvSpPr/>
      </dsp:nvSpPr>
      <dsp:spPr>
        <a:xfrm>
          <a:off x="0" y="0"/>
          <a:ext cx="6864706" cy="1641782"/>
        </a:xfrm>
        <a:prstGeom prst="rect">
          <a:avLst/>
        </a:prstGeom>
        <a:solidFill>
          <a:srgbClr val="C3C3F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 январь-сентябрь 202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года объем отгруженных товаров собственного производства, выполненных работ и услуг собственными силами   по видам экономической деятельности организаций (без субъектов малого предпринимательства) составил </a:t>
          </a:r>
          <a:r>
            <a: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10 376</a:t>
          </a: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,6  млн рублей, что в действующих ценах составляет 123,1% к аналогичному периоду 2022 года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6864706" cy="1641782"/>
      </dsp:txXfrm>
    </dsp:sp>
    <dsp:sp modelId="{03491561-5BD3-450E-B9E0-5D1938C7EFEB}">
      <dsp:nvSpPr>
        <dsp:cNvPr id="0" name=""/>
        <dsp:cNvSpPr/>
      </dsp:nvSpPr>
      <dsp:spPr>
        <a:xfrm>
          <a:off x="0" y="1641782"/>
          <a:ext cx="1716176" cy="3447743"/>
        </a:xfrm>
        <a:prstGeom prst="rect">
          <a:avLst/>
        </a:prstGeom>
        <a:solidFill>
          <a:schemeClr val="accent5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Добыча полезных ископаемых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мес. 2022 года                </a:t>
          </a:r>
          <a:r>
            <a:rPr lang="ru-RU" sz="14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4 682,2 млн рублей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u="sng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мес. 2023 года              </a:t>
          </a:r>
          <a:r>
            <a:rPr lang="ru-RU" sz="14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6 135,4 млн рублей</a:t>
          </a:r>
          <a:endParaRPr lang="ru-RU" sz="1400" kern="1200" dirty="0">
            <a:latin typeface="DIN Pro Bold" panose="020B0804020101020102" pitchFamily="34" charset="0"/>
            <a:cs typeface="DIN Pro Bold" panose="020B0804020101020102" pitchFamily="34" charset="0"/>
          </a:endParaRPr>
        </a:p>
      </dsp:txBody>
      <dsp:txXfrm>
        <a:off x="0" y="1641782"/>
        <a:ext cx="1716176" cy="3447743"/>
      </dsp:txXfrm>
    </dsp:sp>
    <dsp:sp modelId="{A83EEE03-7E9B-4CBB-9F1F-2B41CE641D01}">
      <dsp:nvSpPr>
        <dsp:cNvPr id="0" name=""/>
        <dsp:cNvSpPr/>
      </dsp:nvSpPr>
      <dsp:spPr>
        <a:xfrm>
          <a:off x="1716176" y="1641782"/>
          <a:ext cx="1716176" cy="3447743"/>
        </a:xfrm>
        <a:prstGeom prst="rect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Обрабатывающие производства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мес. 2022 года          </a:t>
          </a:r>
          <a:r>
            <a:rPr lang="ru-RU" sz="14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1 240,7 млн рублей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мес. 2023 года        </a:t>
          </a:r>
          <a:r>
            <a:rPr lang="ru-RU" sz="14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1 356,0 млн рублей</a:t>
          </a:r>
          <a:endParaRPr lang="ru-RU" sz="1400" kern="1200" dirty="0">
            <a:latin typeface="DIN Pro Bold" panose="020B0804020101020102" pitchFamily="34" charset="0"/>
            <a:cs typeface="DIN Pro Bold" panose="020B0804020101020102" pitchFamily="34" charset="0"/>
          </a:endParaRPr>
        </a:p>
      </dsp:txBody>
      <dsp:txXfrm>
        <a:off x="1716176" y="1641782"/>
        <a:ext cx="1716176" cy="3447743"/>
      </dsp:txXfrm>
    </dsp:sp>
    <dsp:sp modelId="{9116FACC-D0E0-42C8-A83B-B9B7289CAC5D}">
      <dsp:nvSpPr>
        <dsp:cNvPr id="0" name=""/>
        <dsp:cNvSpPr/>
      </dsp:nvSpPr>
      <dsp:spPr>
        <a:xfrm>
          <a:off x="3432353" y="1641782"/>
          <a:ext cx="1716176" cy="3447743"/>
        </a:xfrm>
        <a:prstGeom prst="rect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электроэнергией, газом и паром; кондиционирование воздуха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мес. 2022 года           </a:t>
          </a:r>
          <a:r>
            <a:rPr lang="ru-RU" sz="14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2 318,9 млн рублей</a:t>
          </a:r>
          <a:endParaRPr lang="ru-RU" sz="1400" u="sng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u="sng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мес. 2023 года           </a:t>
          </a:r>
          <a:r>
            <a:rPr lang="ru-RU" sz="14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2 676,0 млн рублей</a:t>
          </a:r>
          <a:endParaRPr lang="ru-RU" sz="1400" kern="1200" dirty="0">
            <a:latin typeface="DIN Pro Bold" panose="020B0804020101020102" pitchFamily="34" charset="0"/>
            <a:cs typeface="DIN Pro Bold" panose="020B0804020101020102" pitchFamily="34" charset="0"/>
          </a:endParaRPr>
        </a:p>
      </dsp:txBody>
      <dsp:txXfrm>
        <a:off x="3432353" y="1641782"/>
        <a:ext cx="1716176" cy="3447743"/>
      </dsp:txXfrm>
    </dsp:sp>
    <dsp:sp modelId="{22B09083-A992-42D8-982D-79066862D509}">
      <dsp:nvSpPr>
        <dsp:cNvPr id="0" name=""/>
        <dsp:cNvSpPr/>
      </dsp:nvSpPr>
      <dsp:spPr>
        <a:xfrm>
          <a:off x="5148529" y="1641782"/>
          <a:ext cx="1716176" cy="3447743"/>
        </a:xfrm>
        <a:prstGeom prst="rect">
          <a:avLst/>
        </a:prstGeom>
        <a:solidFill>
          <a:srgbClr val="00206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Водоснабжение, водоотведение, организация сбора и утилизации отходов, деятельность по ликвидации загрязнений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мес. 2022 года       </a:t>
          </a:r>
          <a:r>
            <a:rPr lang="ru-RU" sz="14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186,3 млн рублей</a:t>
          </a:r>
          <a:endParaRPr lang="ru-RU" sz="1400" u="sng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u="sng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мес. 2023 года       </a:t>
          </a:r>
          <a:r>
            <a:rPr lang="ru-RU" sz="14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209,2 млн рублей</a:t>
          </a:r>
          <a:endParaRPr lang="ru-RU" sz="1400" u="sng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8529" y="1641782"/>
        <a:ext cx="1716176" cy="3447743"/>
      </dsp:txXfrm>
    </dsp:sp>
    <dsp:sp modelId="{0527A7AF-4BC1-4993-BCDD-5CE21BC63C1D}">
      <dsp:nvSpPr>
        <dsp:cNvPr id="0" name=""/>
        <dsp:cNvSpPr/>
      </dsp:nvSpPr>
      <dsp:spPr>
        <a:xfrm>
          <a:off x="0" y="5089525"/>
          <a:ext cx="6864706" cy="383082"/>
        </a:xfrm>
        <a:prstGeom prst="rect">
          <a:avLst/>
        </a:prstGeom>
        <a:solidFill>
          <a:srgbClr val="C3C3F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0.33319</cdr:x>
      <cdr:y>0.29434</cdr:y>
    </cdr:from>
    <cdr:to>
      <cdr:x>0.66681</cdr:x>
      <cdr:y>0.70333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1536061" y="931103"/>
          <a:ext cx="1538042" cy="129379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0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3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endParaRPr lang="ru-RU" sz="1400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5 075,7</a:t>
          </a:r>
          <a:endParaRPr lang="ru-RU" sz="1400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 рублей</a:t>
          </a:r>
          <a:endParaRPr lang="ru-RU" sz="12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18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18276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A148A50-4C58-4CC5-94F1-BACD5A812638}" type="datetimeFigureOut">
              <a:rPr lang="ru-RU"/>
              <a:pPr>
                <a:defRPr/>
              </a:pPr>
              <a:t>26.10.2023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50888" y="739775"/>
            <a:ext cx="5233987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18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18276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1AE742-A81D-4F56-89D4-BEE085705D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94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0175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8000" algn="l" defTabSz="10175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7588" algn="l" defTabSz="10175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7175" algn="l" defTabSz="10175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5175" algn="l" defTabSz="10175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5690" algn="l" defTabSz="10182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4828" algn="l" defTabSz="10182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3965" algn="l" defTabSz="10182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3103" algn="l" defTabSz="10182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AE742-A81D-4F56-89D4-BEE085705D82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200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AE742-A81D-4F56-89D4-BEE085705D82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859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AE742-A81D-4F56-89D4-BEE085705D8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276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AE742-A81D-4F56-89D4-BEE085705D82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806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AE742-A81D-4F56-89D4-BEE085705D82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866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161415"/>
            <a:ext cx="10440988" cy="3218873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0440988" cy="416141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854304"/>
            <a:ext cx="10440988" cy="246009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722067"/>
            <a:ext cx="10440988" cy="549421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2839" y="5437335"/>
            <a:ext cx="6436565" cy="949299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509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4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3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018941-D0A2-470C-9DB3-C5C5F483F7D5}" type="datetimeFigureOut">
              <a:rPr lang="ru-RU" smtClean="0"/>
              <a:pPr>
                <a:defRPr/>
              </a:pPr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AE5D69-FF7B-4235-99A2-208B9E66AB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3548" y="3370838"/>
            <a:ext cx="8193105" cy="1929730"/>
          </a:xfrm>
          <a:effectLst/>
        </p:spPr>
        <p:txBody>
          <a:bodyPr>
            <a:noAutofit/>
          </a:bodyPr>
          <a:lstStyle>
            <a:lvl1pPr marL="712793" indent="-509138"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75206" y="787230"/>
            <a:ext cx="7308692" cy="373934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446E4D-EC63-44B2-9DC5-A682B4DF6FCA}" type="datetimeFigureOut">
              <a:rPr lang="ru-RU" smtClean="0"/>
              <a:pPr>
                <a:defRPr/>
              </a:pPr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3B2B24-20F7-4F8C-8325-2A3565AB5C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17408" y="405192"/>
            <a:ext cx="2349222" cy="5637278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95607" y="787230"/>
            <a:ext cx="5514275" cy="52674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C83CD1-22E4-4361-A838-0FEB9685A308}" type="datetimeFigureOut">
              <a:rPr lang="ru-RU" smtClean="0"/>
              <a:pPr>
                <a:defRPr/>
              </a:pPr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4E30E-192A-4465-ACBC-C06659E396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F055AD-8B47-4DCA-B42A-078F37DCC900}" type="datetimeFigureOut">
              <a:rPr lang="ru-RU" smtClean="0"/>
              <a:pPr>
                <a:defRPr/>
              </a:pPr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513466-8F08-4501-8384-792D30F976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05123" y="787231"/>
            <a:ext cx="7308692" cy="3739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161415"/>
            <a:ext cx="10440988" cy="3218873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440988" cy="416141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54304"/>
            <a:ext cx="10440988" cy="246009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722067"/>
            <a:ext cx="10440988" cy="549421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584" y="2338111"/>
            <a:ext cx="6812980" cy="2607902"/>
          </a:xfrm>
          <a:effectLst/>
        </p:spPr>
        <p:txBody>
          <a:bodyPr anchor="b"/>
          <a:lstStyle>
            <a:lvl1pPr algn="r">
              <a:defRPr sz="51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9301" y="4958407"/>
            <a:ext cx="6817351" cy="899087"/>
          </a:xfrm>
        </p:spPr>
        <p:txBody>
          <a:bodyPr anchor="t"/>
          <a:lstStyle>
            <a:lvl1pPr marL="0" indent="0" algn="r">
              <a:buNone/>
              <a:defRPr sz="2200">
                <a:solidFill>
                  <a:schemeClr val="tx2"/>
                </a:solidFill>
              </a:defRPr>
            </a:lvl1pPr>
            <a:lvl2pPr marL="5091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2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74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65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56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48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3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31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E93060-3CD6-43F5-9083-050EF71ED146}" type="datetimeFigureOut">
              <a:rPr lang="ru-RU" smtClean="0"/>
              <a:pPr>
                <a:defRPr/>
              </a:pPr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AFFF1-76F3-40E9-8109-E6F27D7A92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79FACB-B914-4FC5-B6A4-57A6D1C20A72}" type="datetimeFigureOut">
              <a:rPr lang="ru-RU" smtClean="0"/>
              <a:pPr>
                <a:defRPr/>
              </a:pPr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D00485-AF5E-4ADA-86B7-6654FC8D2C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05122" y="787230"/>
            <a:ext cx="3821402" cy="3739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304022" y="787231"/>
            <a:ext cx="3821402" cy="3739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5123" y="787231"/>
            <a:ext cx="3821402" cy="688485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7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09138" indent="0">
              <a:buNone/>
              <a:defRPr sz="2200" b="1"/>
            </a:lvl2pPr>
            <a:lvl3pPr marL="1018276" indent="0">
              <a:buNone/>
              <a:defRPr sz="2000" b="1"/>
            </a:lvl3pPr>
            <a:lvl4pPr marL="1527414" indent="0">
              <a:buNone/>
              <a:defRPr sz="1800" b="1"/>
            </a:lvl4pPr>
            <a:lvl5pPr marL="2036552" indent="0">
              <a:buNone/>
              <a:defRPr sz="1800" b="1"/>
            </a:lvl5pPr>
            <a:lvl6pPr marL="2545690" indent="0">
              <a:buNone/>
              <a:defRPr sz="1800" b="1"/>
            </a:lvl6pPr>
            <a:lvl7pPr marL="3054828" indent="0">
              <a:buNone/>
              <a:defRPr sz="1800" b="1"/>
            </a:lvl7pPr>
            <a:lvl8pPr marL="3563965" indent="0">
              <a:buNone/>
              <a:defRPr sz="1800" b="1"/>
            </a:lvl8pPr>
            <a:lvl9pPr marL="4073103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20478" y="1506972"/>
            <a:ext cx="3821402" cy="295211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6477" y="787231"/>
            <a:ext cx="3821402" cy="688485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7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09138" indent="0">
              <a:buNone/>
              <a:defRPr sz="2200" b="1"/>
            </a:lvl2pPr>
            <a:lvl3pPr marL="1018276" indent="0">
              <a:buNone/>
              <a:defRPr sz="2000" b="1"/>
            </a:lvl3pPr>
            <a:lvl4pPr marL="1527414" indent="0">
              <a:buNone/>
              <a:defRPr sz="1800" b="1"/>
            </a:lvl4pPr>
            <a:lvl5pPr marL="2036552" indent="0">
              <a:buNone/>
              <a:defRPr sz="1800" b="1"/>
            </a:lvl5pPr>
            <a:lvl6pPr marL="2545690" indent="0">
              <a:buNone/>
              <a:defRPr sz="1800" b="1"/>
            </a:lvl6pPr>
            <a:lvl7pPr marL="3054828" indent="0">
              <a:buNone/>
              <a:defRPr sz="1800" b="1"/>
            </a:lvl7pPr>
            <a:lvl8pPr marL="3563965" indent="0">
              <a:buNone/>
              <a:defRPr sz="1800" b="1"/>
            </a:lvl8pPr>
            <a:lvl9pPr marL="4073103" indent="0">
              <a:buNone/>
              <a:defRPr sz="1800" b="1"/>
            </a:lvl9pPr>
          </a:lstStyle>
          <a:p>
            <a:pPr marL="0" lvl="0" indent="0" algn="ctr" defTabSz="1018276" rtl="0" eaLnBrk="1" latinLnBrk="0" hangingPunct="1">
              <a:spcBef>
                <a:spcPct val="20000"/>
              </a:spcBef>
              <a:spcAft>
                <a:spcPts val="334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03877" y="1505579"/>
            <a:ext cx="3821402" cy="295211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F1D260-937F-4E1E-A16E-BB9076C598E2}" type="datetimeFigureOut">
              <a:rPr lang="ru-RU" smtClean="0"/>
              <a:pPr>
                <a:defRPr/>
              </a:pPr>
              <a:t>26.10.2023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1842C-B9BF-46F4-BD80-ED29B5610A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20D8B6-3601-478B-8677-2BF3A16705EC}" type="datetimeFigureOut">
              <a:rPr lang="ru-RU" smtClean="0"/>
              <a:pPr>
                <a:defRPr/>
              </a:pPr>
              <a:t>26.10.2023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75ADA-4AD5-43EE-9761-CB4BE94491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A2376E-F690-4BBB-B1FD-8B5C33908D73}" type="datetimeFigureOut">
              <a:rPr lang="ru-RU" smtClean="0"/>
              <a:pPr>
                <a:defRPr/>
              </a:pPr>
              <a:t>26.10.2023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F2CC1-9645-476D-9664-8A7A58CA27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113" y="2378093"/>
            <a:ext cx="4151829" cy="1354337"/>
          </a:xfrm>
          <a:effectLst/>
        </p:spPr>
        <p:txBody>
          <a:bodyPr anchor="b">
            <a:noAutofit/>
          </a:bodyPr>
          <a:lstStyle>
            <a:lvl1pPr marL="254569" indent="-254569" algn="l">
              <a:defRPr sz="31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5061" y="787231"/>
            <a:ext cx="4586870" cy="52675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8352" y="3764186"/>
            <a:ext cx="3869309" cy="2302458"/>
          </a:xfrm>
        </p:spPr>
        <p:txBody>
          <a:bodyPr/>
          <a:lstStyle>
            <a:lvl1pPr marL="0" indent="0">
              <a:buNone/>
              <a:defRPr sz="1600"/>
            </a:lvl1pPr>
            <a:lvl2pPr marL="509138" indent="0">
              <a:buNone/>
              <a:defRPr sz="1300"/>
            </a:lvl2pPr>
            <a:lvl3pPr marL="1018276" indent="0">
              <a:buNone/>
              <a:defRPr sz="1100"/>
            </a:lvl3pPr>
            <a:lvl4pPr marL="1527414" indent="0">
              <a:buNone/>
              <a:defRPr sz="1000"/>
            </a:lvl4pPr>
            <a:lvl5pPr marL="2036552" indent="0">
              <a:buNone/>
              <a:defRPr sz="1000"/>
            </a:lvl5pPr>
            <a:lvl6pPr marL="2545690" indent="0">
              <a:buNone/>
              <a:defRPr sz="1000"/>
            </a:lvl6pPr>
            <a:lvl7pPr marL="3054828" indent="0">
              <a:buNone/>
              <a:defRPr sz="1000"/>
            </a:lvl7pPr>
            <a:lvl8pPr marL="3563965" indent="0">
              <a:buNone/>
              <a:defRPr sz="1000"/>
            </a:lvl8pPr>
            <a:lvl9pPr marL="40731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DBDF49-62F5-476C-90B4-B11FF4B8233E}" type="datetimeFigureOut">
              <a:rPr lang="ru-RU" smtClean="0"/>
              <a:pPr>
                <a:defRPr/>
              </a:pPr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213E54-076F-4807-B379-F586129DC4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161415"/>
            <a:ext cx="10440988" cy="3218873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0440988" cy="416141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854304"/>
            <a:ext cx="10440988" cy="246009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722067"/>
            <a:ext cx="10440988" cy="549421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09935" y="1230048"/>
            <a:ext cx="4698445" cy="3366012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200"/>
            </a:lvl1pPr>
            <a:lvl2pPr marL="509138" indent="0">
              <a:buNone/>
              <a:defRPr sz="3100"/>
            </a:lvl2pPr>
            <a:lvl3pPr marL="1018276" indent="0">
              <a:buNone/>
              <a:defRPr sz="2700"/>
            </a:lvl3pPr>
            <a:lvl4pPr marL="1527414" indent="0">
              <a:buNone/>
              <a:defRPr sz="2200"/>
            </a:lvl4pPr>
            <a:lvl5pPr marL="2036552" indent="0">
              <a:buNone/>
              <a:defRPr sz="2200"/>
            </a:lvl5pPr>
            <a:lvl6pPr marL="2545690" indent="0">
              <a:buNone/>
              <a:defRPr sz="2200"/>
            </a:lvl6pPr>
            <a:lvl7pPr marL="3054828" indent="0">
              <a:buNone/>
              <a:defRPr sz="2200"/>
            </a:lvl7pPr>
            <a:lvl8pPr marL="3563965" indent="0">
              <a:buNone/>
              <a:defRPr sz="2200"/>
            </a:lvl8pPr>
            <a:lvl9pPr marL="4073103" indent="0">
              <a:buNone/>
              <a:defRPr sz="2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2407" y="1087442"/>
            <a:ext cx="4218088" cy="2327750"/>
          </a:xfrm>
        </p:spPr>
        <p:txBody>
          <a:bodyPr anchor="b"/>
          <a:lstStyle>
            <a:lvl1pPr marL="203655" indent="-203655">
              <a:buFont typeface="Georgia" pitchFamily="18" charset="0"/>
              <a:buChar char="*"/>
              <a:defRPr sz="1800"/>
            </a:lvl1pPr>
            <a:lvl2pPr marL="509138" indent="0">
              <a:buNone/>
              <a:defRPr sz="1300"/>
            </a:lvl2pPr>
            <a:lvl3pPr marL="1018276" indent="0">
              <a:buNone/>
              <a:defRPr sz="1100"/>
            </a:lvl3pPr>
            <a:lvl4pPr marL="1527414" indent="0">
              <a:buNone/>
              <a:defRPr sz="1000"/>
            </a:lvl4pPr>
            <a:lvl5pPr marL="2036552" indent="0">
              <a:buNone/>
              <a:defRPr sz="1000"/>
            </a:lvl5pPr>
            <a:lvl6pPr marL="2545690" indent="0">
              <a:buNone/>
              <a:defRPr sz="1000"/>
            </a:lvl6pPr>
            <a:lvl7pPr marL="3054828" indent="0">
              <a:buNone/>
              <a:defRPr sz="1000"/>
            </a:lvl7pPr>
            <a:lvl8pPr marL="3563965" indent="0">
              <a:buNone/>
              <a:defRPr sz="1000"/>
            </a:lvl8pPr>
            <a:lvl9pPr marL="40731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CB5298-AFBB-4624-BAB7-63786C994315}" type="datetimeFigureOut">
              <a:rPr lang="ru-RU" smtClean="0"/>
              <a:pPr>
                <a:defRPr/>
              </a:pPr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82F16-007B-418A-9543-0E23980E6D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424" y="4804420"/>
            <a:ext cx="7288981" cy="1230048"/>
          </a:xfrm>
        </p:spPr>
        <p:txBody>
          <a:bodyPr anchor="b">
            <a:noAutofit/>
          </a:bodyPr>
          <a:lstStyle>
            <a:lvl1pPr algn="l">
              <a:defRPr sz="51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494214"/>
            <a:ext cx="10440988" cy="1886074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440988" cy="549421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4055289"/>
            <a:ext cx="10440988" cy="246009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722067"/>
            <a:ext cx="10440988" cy="549421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47650" y="4705141"/>
            <a:ext cx="7436248" cy="1230048"/>
          </a:xfrm>
          <a:prstGeom prst="rect">
            <a:avLst/>
          </a:prstGeom>
          <a:effectLst/>
        </p:spPr>
        <p:txBody>
          <a:bodyPr vert="horz" lIns="101828" tIns="50914" rIns="101828" bIns="50914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5123" y="788027"/>
            <a:ext cx="7308692" cy="3739346"/>
          </a:xfrm>
          <a:prstGeom prst="rect">
            <a:avLst/>
          </a:prstGeom>
        </p:spPr>
        <p:txBody>
          <a:bodyPr vert="horz" lIns="101828" tIns="50914" rIns="101828" bIns="5091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47667" y="6642260"/>
            <a:ext cx="2871272" cy="392932"/>
          </a:xfrm>
          <a:prstGeom prst="rect">
            <a:avLst/>
          </a:prstGeom>
        </p:spPr>
        <p:txBody>
          <a:bodyPr vert="horz" lIns="101828" tIns="50914" rIns="101828" bIns="50914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3FCDC87C-45EF-42AB-9077-BDBD38AC74BF}" type="datetimeFigureOut">
              <a:rPr lang="ru-RU" smtClean="0"/>
              <a:pPr>
                <a:defRPr/>
              </a:pPr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2049" y="6642260"/>
            <a:ext cx="3828363" cy="392932"/>
          </a:xfrm>
          <a:prstGeom prst="rect">
            <a:avLst/>
          </a:prstGeom>
        </p:spPr>
        <p:txBody>
          <a:bodyPr vert="horz" lIns="101828" tIns="50914" rIns="101828" bIns="50914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0411" y="6642260"/>
            <a:ext cx="2088198" cy="392932"/>
          </a:xfrm>
          <a:prstGeom prst="rect">
            <a:avLst/>
          </a:prstGeom>
        </p:spPr>
        <p:txBody>
          <a:bodyPr vert="horz" lIns="101828" tIns="50914" rIns="101828" bIns="50914" rtlCol="0" anchor="ctr"/>
          <a:lstStyle>
            <a:lvl1pPr algn="ct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9F4ECE8D-7B33-4502-A436-6848D8E0447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56397" indent="-356397" algn="r" defTabSz="101827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1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4569" indent="-203655" algn="l" defTabSz="1018276" rtl="0" eaLnBrk="1" latinLnBrk="0" hangingPunct="1">
        <a:spcBef>
          <a:spcPct val="20000"/>
        </a:spcBef>
        <a:spcAft>
          <a:spcPts val="33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10966" indent="-203655" algn="l" defTabSz="1018276" rtl="0" eaLnBrk="1" latinLnBrk="0" hangingPunct="1">
        <a:spcBef>
          <a:spcPct val="20000"/>
        </a:spcBef>
        <a:spcAft>
          <a:spcPts val="33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16448" indent="-203655" algn="l" defTabSz="1018276" rtl="0" eaLnBrk="1" latinLnBrk="0" hangingPunct="1">
        <a:spcBef>
          <a:spcPct val="20000"/>
        </a:spcBef>
        <a:spcAft>
          <a:spcPts val="33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21931" indent="-203655" algn="l" defTabSz="1018276" rtl="0" eaLnBrk="1" latinLnBrk="0" hangingPunct="1">
        <a:spcBef>
          <a:spcPct val="20000"/>
        </a:spcBef>
        <a:spcAft>
          <a:spcPts val="33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7779" indent="-203655" algn="l" defTabSz="1018276" rtl="0" eaLnBrk="1" latinLnBrk="0" hangingPunct="1">
        <a:spcBef>
          <a:spcPct val="20000"/>
        </a:spcBef>
        <a:spcAft>
          <a:spcPts val="33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53262" indent="-203655" algn="l" defTabSz="1018276" rtl="0" eaLnBrk="1" latinLnBrk="0" hangingPunct="1">
        <a:spcBef>
          <a:spcPct val="20000"/>
        </a:spcBef>
        <a:spcAft>
          <a:spcPts val="33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189293" indent="-203655" algn="l" defTabSz="1018276" rtl="0" eaLnBrk="1" latinLnBrk="0" hangingPunct="1">
        <a:spcBef>
          <a:spcPct val="20000"/>
        </a:spcBef>
        <a:spcAft>
          <a:spcPts val="33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45690" indent="-203655" algn="l" defTabSz="1018276" rtl="0" eaLnBrk="1" latinLnBrk="0" hangingPunct="1">
        <a:spcBef>
          <a:spcPct val="20000"/>
        </a:spcBef>
        <a:spcAft>
          <a:spcPts val="33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881721" indent="-203655" algn="l" defTabSz="1018276" rtl="0" eaLnBrk="1" latinLnBrk="0" hangingPunct="1">
        <a:spcBef>
          <a:spcPct val="20000"/>
        </a:spcBef>
        <a:spcAft>
          <a:spcPts val="33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2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138" algn="l" defTabSz="10182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276" algn="l" defTabSz="10182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414" algn="l" defTabSz="10182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552" algn="l" defTabSz="10182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5690" algn="l" defTabSz="10182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4828" algn="l" defTabSz="10182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3965" algn="l" defTabSz="10182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3103" algn="l" defTabSz="10182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18.png"/><Relationship Id="rId5" Type="http://schemas.microsoft.com/office/2007/relationships/hdphoto" Target="../media/hdphoto6.wdp"/><Relationship Id="rId15" Type="http://schemas.microsoft.com/office/2007/relationships/hdphoto" Target="../media/hdphoto10.wdp"/><Relationship Id="rId10" Type="http://schemas.microsoft.com/office/2007/relationships/hdphoto" Target="../media/hdphoto8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793" y="2285417"/>
            <a:ext cx="10440990" cy="2304256"/>
          </a:xfrm>
          <a:prstGeom prst="rect">
            <a:avLst/>
          </a:prstGeom>
          <a:gradFill>
            <a:gsLst>
              <a:gs pos="70000">
                <a:schemeClr val="accent2"/>
              </a:gs>
              <a:gs pos="100000">
                <a:srgbClr val="60D5C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9"/>
          </a:p>
        </p:txBody>
      </p:sp>
      <p:sp>
        <p:nvSpPr>
          <p:cNvPr id="5" name="Прямоугольник 4"/>
          <p:cNvSpPr/>
          <p:nvPr/>
        </p:nvSpPr>
        <p:spPr>
          <a:xfrm>
            <a:off x="795" y="2461797"/>
            <a:ext cx="10440988" cy="195149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ИТОГИ СОЦИАЛЬНО-ЭКОНОМИЧЕСКОГО РАЗВИТИЯ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ГОРОДА МЕГИОНА ХМАО-ЮГРЫ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ЗА 3 КВАРТАЛ 2023 ГОДА</a:t>
            </a:r>
            <a:endParaRPr lang="ru-RU" sz="2800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1">
                    <a:lumMod val="5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809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8" y="4482232"/>
            <a:ext cx="4413605" cy="3310203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2" y="-33952"/>
            <a:ext cx="10440990" cy="477343"/>
            <a:chOff x="-2" y="277039"/>
            <a:chExt cx="10440990" cy="477343"/>
          </a:xfrm>
        </p:grpSpPr>
        <p:sp>
          <p:nvSpPr>
            <p:cNvPr id="3" name="Прямоугольник 2"/>
            <p:cNvSpPr/>
            <p:nvPr/>
          </p:nvSpPr>
          <p:spPr>
            <a:xfrm flipH="1">
              <a:off x="-2" y="312036"/>
              <a:ext cx="10440990" cy="442346"/>
            </a:xfrm>
            <a:prstGeom prst="rect">
              <a:avLst/>
            </a:prstGeom>
            <a:gradFill>
              <a:gsLst>
                <a:gs pos="70000">
                  <a:schemeClr val="accent2"/>
                </a:gs>
                <a:gs pos="100000">
                  <a:srgbClr val="60D5C5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19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322947" y="277039"/>
              <a:ext cx="1895071" cy="46166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2400" b="1" i="1" dirty="0" smtClean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1">
                        <a:lumMod val="50000"/>
                      </a:schemeClr>
                    </a:outerShdw>
                  </a:effectLst>
                  <a:latin typeface="DIN Pro Bold" panose="020B0804020101020102" pitchFamily="34" charset="0"/>
                  <a:cs typeface="DIN Pro Bold" panose="020B0804020101020102" pitchFamily="34" charset="0"/>
                </a:rPr>
                <a:t>Демография</a:t>
              </a:r>
              <a:endParaRPr lang="ru-RU" sz="2400" b="1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1">
                      <a:lumMod val="50000"/>
                    </a:schemeClr>
                  </a:outerShdw>
                </a:effectLst>
                <a:latin typeface="DIN Pro Bold" panose="020B0804020101020102" pitchFamily="34" charset="0"/>
                <a:cs typeface="DIN Pro Bold" panose="020B0804020101020102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50246" y="502702"/>
            <a:ext cx="4363679" cy="1750998"/>
            <a:chOff x="350246" y="801510"/>
            <a:chExt cx="4676562" cy="210756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350246" y="1025848"/>
              <a:ext cx="3646112" cy="1883226"/>
              <a:chOff x="350246" y="1025848"/>
              <a:chExt cx="3646112" cy="1883226"/>
            </a:xfrm>
          </p:grpSpPr>
          <p:sp>
            <p:nvSpPr>
              <p:cNvPr id="9" name="Прямоугольный треугольник 8"/>
              <p:cNvSpPr/>
              <p:nvPr/>
            </p:nvSpPr>
            <p:spPr>
              <a:xfrm flipH="1">
                <a:off x="395958" y="1025848"/>
                <a:ext cx="3600400" cy="1872208"/>
              </a:xfrm>
              <a:prstGeom prst="rtTriangl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ый треугольник 5"/>
              <p:cNvSpPr/>
              <p:nvPr/>
            </p:nvSpPr>
            <p:spPr>
              <a:xfrm flipH="1">
                <a:off x="350246" y="1889944"/>
                <a:ext cx="3636404" cy="1019130"/>
              </a:xfrm>
              <a:prstGeom prst="rtTriangl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2847927" y="2320118"/>
              <a:ext cx="1204621" cy="4815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январь-сентябрь </a:t>
              </a:r>
            </a:p>
            <a:p>
              <a:pPr algn="ctr"/>
              <a:r>
                <a:rPr lang="ru-RU" sz="10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2022 года</a:t>
              </a:r>
              <a:endParaRPr lang="ru-RU" sz="10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878259" y="1480103"/>
              <a:ext cx="1204621" cy="4815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январь-сентябрь </a:t>
              </a:r>
            </a:p>
            <a:p>
              <a:pPr algn="ctr"/>
              <a:r>
                <a:rPr lang="ru-RU" sz="10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2023 года</a:t>
              </a:r>
              <a:endParaRPr lang="ru-RU" sz="1000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996358" y="2005354"/>
              <a:ext cx="1030450" cy="629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349 человек</a:t>
              </a:r>
              <a:endParaRPr lang="ru-RU" sz="14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986650" y="1082037"/>
              <a:ext cx="1030450" cy="629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323</a:t>
              </a:r>
            </a:p>
            <a:p>
              <a:pPr algn="ctr"/>
              <a:r>
                <a:rPr lang="ru-RU" sz="14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человека</a:t>
              </a:r>
              <a:endParaRPr lang="ru-RU" sz="14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737704" y="801510"/>
              <a:ext cx="15327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000000"/>
                  </a:solidFill>
                  <a:latin typeface="DIN Pro Bold" panose="020B0804020101020102" pitchFamily="34" charset="0"/>
                  <a:ea typeface="Times New Roman" panose="02020603050405020304" pitchFamily="18" charset="0"/>
                  <a:cs typeface="DIN Pro Bold" panose="020B0804020101020102" pitchFamily="34" charset="0"/>
                </a:rPr>
                <a:t>РОДИЛОСЬ</a:t>
              </a:r>
              <a:endParaRPr lang="ru-RU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823349" y="512302"/>
            <a:ext cx="4413629" cy="1730823"/>
            <a:chOff x="350246" y="825793"/>
            <a:chExt cx="4730094" cy="2083281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350246" y="1025848"/>
              <a:ext cx="3646112" cy="1883226"/>
              <a:chOff x="350246" y="1025848"/>
              <a:chExt cx="3646112" cy="1883226"/>
            </a:xfrm>
          </p:grpSpPr>
          <p:sp>
            <p:nvSpPr>
              <p:cNvPr id="21" name="Прямоугольный треугольник 20"/>
              <p:cNvSpPr/>
              <p:nvPr/>
            </p:nvSpPr>
            <p:spPr>
              <a:xfrm flipH="1">
                <a:off x="395958" y="1025848"/>
                <a:ext cx="3600400" cy="1872208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ый треугольник 21"/>
              <p:cNvSpPr/>
              <p:nvPr/>
            </p:nvSpPr>
            <p:spPr>
              <a:xfrm flipH="1">
                <a:off x="350246" y="1889944"/>
                <a:ext cx="3636404" cy="1019130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2847927" y="2320119"/>
              <a:ext cx="1204621" cy="4815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bg1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январь-сентябрь </a:t>
              </a:r>
            </a:p>
            <a:p>
              <a:pPr algn="ctr"/>
              <a:r>
                <a:rPr lang="ru-RU" sz="1000" dirty="0" smtClean="0">
                  <a:solidFill>
                    <a:schemeClr val="bg1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2022 года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856483" y="1487362"/>
              <a:ext cx="1204621" cy="4815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bg1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январь-сентябрь </a:t>
              </a:r>
            </a:p>
            <a:p>
              <a:pPr algn="ctr"/>
              <a:r>
                <a:rPr lang="ru-RU" sz="1000" dirty="0" smtClean="0">
                  <a:solidFill>
                    <a:schemeClr val="bg1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2023 года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909736" y="2005354"/>
              <a:ext cx="1170604" cy="629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277</a:t>
              </a:r>
            </a:p>
            <a:p>
              <a:pPr algn="ctr"/>
              <a:r>
                <a:rPr lang="ru-RU" sz="14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 человек</a:t>
              </a:r>
              <a:endParaRPr lang="ru-RU" sz="1400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986650" y="1082036"/>
              <a:ext cx="1030450" cy="629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299</a:t>
              </a:r>
            </a:p>
            <a:p>
              <a:pPr algn="ctr"/>
              <a:r>
                <a:rPr lang="ru-RU" sz="14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человек</a:t>
              </a:r>
              <a:endParaRPr lang="ru-RU" sz="1400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767843" y="825793"/>
              <a:ext cx="11993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УМЕРЛО</a:t>
              </a:r>
              <a:endParaRPr lang="ru-RU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825367" y="3114080"/>
            <a:ext cx="4363679" cy="1564614"/>
            <a:chOff x="350246" y="1025848"/>
            <a:chExt cx="4676562" cy="1883226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350246" y="1025848"/>
              <a:ext cx="3646112" cy="1883226"/>
              <a:chOff x="350246" y="1025848"/>
              <a:chExt cx="3646112" cy="1883226"/>
            </a:xfrm>
          </p:grpSpPr>
          <p:sp>
            <p:nvSpPr>
              <p:cNvPr id="30" name="Прямоугольный треугольник 29"/>
              <p:cNvSpPr/>
              <p:nvPr/>
            </p:nvSpPr>
            <p:spPr>
              <a:xfrm flipH="1">
                <a:off x="395958" y="1025848"/>
                <a:ext cx="3600400" cy="1872208"/>
              </a:xfrm>
              <a:prstGeom prst="rtTriangl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ый треугольник 30"/>
              <p:cNvSpPr/>
              <p:nvPr/>
            </p:nvSpPr>
            <p:spPr>
              <a:xfrm flipH="1">
                <a:off x="350246" y="1889944"/>
                <a:ext cx="3636404" cy="1019130"/>
              </a:xfrm>
              <a:prstGeom prst="rt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" name="Прямоугольник 24"/>
            <p:cNvSpPr/>
            <p:nvPr/>
          </p:nvSpPr>
          <p:spPr>
            <a:xfrm>
              <a:off x="2847927" y="2320119"/>
              <a:ext cx="1204621" cy="4815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bg1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январь-сентябрь </a:t>
              </a:r>
            </a:p>
            <a:p>
              <a:pPr algn="ctr"/>
              <a:r>
                <a:rPr lang="ru-RU" sz="1000" dirty="0" smtClean="0">
                  <a:solidFill>
                    <a:schemeClr val="bg1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2022 года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856482" y="1499591"/>
              <a:ext cx="1204621" cy="4815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bg1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январь-сентябрь </a:t>
              </a:r>
            </a:p>
            <a:p>
              <a:pPr algn="ctr"/>
              <a:r>
                <a:rPr lang="ru-RU" sz="1000" dirty="0" smtClean="0">
                  <a:solidFill>
                    <a:schemeClr val="bg1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2023 года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996358" y="2005354"/>
              <a:ext cx="1030450" cy="629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1086 человек</a:t>
              </a:r>
              <a:endParaRPr lang="ru-RU" sz="1400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986650" y="1082036"/>
              <a:ext cx="1030450" cy="629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1245 человек</a:t>
              </a:r>
              <a:endParaRPr lang="ru-RU" sz="1400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24781" y="3114080"/>
            <a:ext cx="4501719" cy="1564614"/>
            <a:chOff x="350246" y="1025848"/>
            <a:chExt cx="4824500" cy="1883226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350246" y="1025848"/>
              <a:ext cx="3646112" cy="1883226"/>
              <a:chOff x="350246" y="1025848"/>
              <a:chExt cx="3646112" cy="1883226"/>
            </a:xfrm>
          </p:grpSpPr>
          <p:sp>
            <p:nvSpPr>
              <p:cNvPr id="39" name="Прямоугольный треугольник 38"/>
              <p:cNvSpPr/>
              <p:nvPr/>
            </p:nvSpPr>
            <p:spPr>
              <a:xfrm flipH="1">
                <a:off x="395958" y="1025848"/>
                <a:ext cx="3600400" cy="1872208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ый треугольник 39"/>
              <p:cNvSpPr/>
              <p:nvPr/>
            </p:nvSpPr>
            <p:spPr>
              <a:xfrm flipH="1">
                <a:off x="350246" y="1889944"/>
                <a:ext cx="3636404" cy="1019130"/>
              </a:xfrm>
              <a:prstGeom prst="rt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4" name="Прямоугольник 33"/>
            <p:cNvSpPr/>
            <p:nvPr/>
          </p:nvSpPr>
          <p:spPr>
            <a:xfrm>
              <a:off x="2847927" y="2356806"/>
              <a:ext cx="1204621" cy="4815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январь-сентябрь </a:t>
              </a:r>
            </a:p>
            <a:p>
              <a:pPr algn="ctr"/>
              <a:r>
                <a:rPr lang="ru-RU" sz="10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2022 года</a:t>
              </a:r>
              <a:endParaRPr lang="ru-RU" sz="1000" dirty="0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856483" y="1475133"/>
              <a:ext cx="1204621" cy="4815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январь-сентябрь </a:t>
              </a:r>
            </a:p>
            <a:p>
              <a:pPr algn="ctr"/>
              <a:r>
                <a:rPr lang="ru-RU" sz="10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2023 года</a:t>
              </a:r>
              <a:endParaRPr lang="ru-RU" sz="1000" dirty="0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3996357" y="2005354"/>
              <a:ext cx="1178389" cy="629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1004</a:t>
              </a:r>
            </a:p>
            <a:p>
              <a:pPr algn="ctr"/>
              <a:r>
                <a:rPr lang="ru-RU" sz="14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человека</a:t>
              </a:r>
              <a:endParaRPr lang="ru-RU" sz="1400" dirty="0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986650" y="1082036"/>
              <a:ext cx="1188096" cy="629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1343</a:t>
              </a:r>
            </a:p>
            <a:p>
              <a:pPr algn="ctr"/>
              <a:r>
                <a:rPr lang="ru-RU" sz="1400" dirty="0" smtClean="0">
                  <a:solidFill>
                    <a:srgbClr val="000000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человека</a:t>
              </a:r>
              <a:endParaRPr lang="ru-RU" sz="1400" dirty="0"/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6728798" y="2538016"/>
            <a:ext cx="31165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ВЫБЫЛО из территории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02779" y="2540454"/>
            <a:ext cx="35506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ПРИБЫЛО на территорию</a:t>
            </a:r>
            <a:endParaRPr lang="ru-RU" dirty="0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20" y="810351"/>
            <a:ext cx="1862909" cy="137951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86" l="0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794" y="790961"/>
            <a:ext cx="2428611" cy="151113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02" r="992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81" y="2397688"/>
            <a:ext cx="2309087" cy="230908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471" l="8155" r="92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429" y="2907768"/>
            <a:ext cx="3272953" cy="2152746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258115" y="4754383"/>
            <a:ext cx="2958444" cy="400110"/>
          </a:xfrm>
          <a:prstGeom prst="rect">
            <a:avLst/>
          </a:prstGeom>
          <a:solidFill>
            <a:srgbClr val="A0E8F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Структура населения</a:t>
            </a:r>
            <a:endParaRPr lang="ru-RU" dirty="0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35" y="4664439"/>
            <a:ext cx="5626570" cy="3250907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8351046" y="5243853"/>
            <a:ext cx="15872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Трудоспособное </a:t>
            </a: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население</a:t>
            </a:r>
            <a:endParaRPr lang="ru-RU" sz="1400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8140670" y="6638101"/>
            <a:ext cx="164500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Младше </a:t>
            </a: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трудоспособного </a:t>
            </a: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возраста</a:t>
            </a:r>
            <a:endParaRPr lang="ru-RU" sz="1400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4319106" y="6134993"/>
            <a:ext cx="164500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Старше </a:t>
            </a: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трудоспособного </a:t>
            </a: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возраста</a:t>
            </a:r>
            <a:endParaRPr lang="ru-RU" sz="1400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7175103" y="6459831"/>
            <a:ext cx="65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 smtClean="0">
                <a:solidFill>
                  <a:srgbClr val="000000"/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22,5%</a:t>
            </a:r>
            <a:endParaRPr lang="ru-RU" sz="18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5676495" y="5786712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 smtClean="0">
                <a:solidFill>
                  <a:srgbClr val="000000"/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17,2%</a:t>
            </a:r>
            <a:endParaRPr lang="ru-RU" sz="18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6888095" y="5150044"/>
            <a:ext cx="673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 smtClean="0">
                <a:solidFill>
                  <a:srgbClr val="000000"/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60,3%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4466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74" y="3146812"/>
            <a:ext cx="3056955" cy="195075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flipH="1">
            <a:off x="3084" y="119226"/>
            <a:ext cx="10440990" cy="442346"/>
          </a:xfrm>
          <a:prstGeom prst="rect">
            <a:avLst/>
          </a:prstGeom>
          <a:gradFill>
            <a:gsLst>
              <a:gs pos="70000">
                <a:schemeClr val="accent2"/>
              </a:gs>
              <a:gs pos="100000">
                <a:srgbClr val="60D5C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1">
                      <a:lumMod val="50000"/>
                    </a:schemeClr>
                  </a:outerShdw>
                </a:effectLst>
                <a:latin typeface="DIN Pro Bold" panose="020B0804020101020102" pitchFamily="34" charset="0"/>
                <a:cs typeface="DIN Pro Bold" panose="020B0804020101020102" pitchFamily="34" charset="0"/>
              </a:rPr>
              <a:t>Промышленность</a:t>
            </a:r>
            <a:endParaRPr lang="ru-RU" sz="2400" b="1" i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1">
                    <a:lumMod val="50000"/>
                  </a:schemeClr>
                </a:outerShdw>
              </a:effectLst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11208178"/>
              </p:ext>
            </p:extLst>
          </p:nvPr>
        </p:nvGraphicFramePr>
        <p:xfrm>
          <a:off x="3420294" y="1241872"/>
          <a:ext cx="686470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" y="5370101"/>
            <a:ext cx="2952329" cy="19682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" y="1025848"/>
            <a:ext cx="3025547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61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925" y="564066"/>
            <a:ext cx="5822685" cy="892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предварительной оценке, объем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 в основной капитал, освоенных крупными и средними предприятиями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Мегиона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январь-сентябрь 2023 года составил</a:t>
            </a:r>
            <a:r>
              <a:rPr lang="en-US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26 378,8 млн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рублей,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183,2% к соответствующему периоду 20</a:t>
            </a:r>
            <a:r>
              <a:rPr lang="en-US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года.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925" y="3996093"/>
            <a:ext cx="5822685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январь-сентябрь 2023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на территории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Мегиона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введено в действие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жилых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 общей жилой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0,4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кв. м.  и 1 многоквартирный дом жилой площадью 4,2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тыс.кв.м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 концу года ожидаемый ввод жилья составит 30,6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кв. 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418" y="3086988"/>
            <a:ext cx="5822391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выполненных работ по виду экономической деятельности «Строительство»  за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январь-сентябрь 2023 года составил 3 900,9 млн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103,6% в действующих ценах к уровню 2022 года.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788438"/>
              </p:ext>
            </p:extLst>
          </p:nvPr>
        </p:nvGraphicFramePr>
        <p:xfrm>
          <a:off x="76626" y="4903065"/>
          <a:ext cx="5853984" cy="2662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23950" y="5917727"/>
            <a:ext cx="4539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в.м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2123" y="1563339"/>
            <a:ext cx="5846914" cy="1729609"/>
            <a:chOff x="294176" y="4582115"/>
            <a:chExt cx="5371235" cy="2013740"/>
          </a:xfrm>
        </p:grpSpPr>
        <p:sp>
          <p:nvSpPr>
            <p:cNvPr id="13" name="Прямоугольник 12"/>
            <p:cNvSpPr/>
            <p:nvPr/>
          </p:nvSpPr>
          <p:spPr>
            <a:xfrm flipH="1">
              <a:off x="294176" y="4582115"/>
              <a:ext cx="5348978" cy="1625788"/>
            </a:xfrm>
            <a:prstGeom prst="rect">
              <a:avLst/>
            </a:prstGeom>
            <a:gradFill>
              <a:gsLst>
                <a:gs pos="70000">
                  <a:srgbClr val="248FDB"/>
                </a:gs>
                <a:gs pos="100000">
                  <a:srgbClr val="60D5C5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16433" y="4607088"/>
              <a:ext cx="5348978" cy="1988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300" dirty="0">
                  <a:solidFill>
                    <a:schemeClr val="bg1"/>
                  </a:solidFill>
                  <a:latin typeface="DINPro-Bold" panose="020B0804020101020102" pitchFamily="34" charset="0"/>
                  <a:cs typeface="DINPro-Bold" panose="020B0804020101020102" pitchFamily="34" charset="0"/>
                </a:rPr>
                <a:t> </a:t>
              </a:r>
              <a:r>
                <a:rPr lang="ru-RU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составе вложений в основной капитал по видам экономической деятельности (по крупным и средним организациям) лидируют инвестиции по виду экономической деятельности «Добыча полезных ископаемых). Основным источником инвестиций в основной капитал являются собственные средства предприятий. Инвестиции за счет собственных средств предприятий в основном направлены на развитие, строительство и поддержание производственных мощностей.</a:t>
              </a:r>
              <a:endParaRPr lang="ru-RU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ru-RU" sz="1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	</a:t>
              </a:r>
              <a:endPara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 flipH="1">
            <a:off x="13244" y="38056"/>
            <a:ext cx="10440990" cy="442346"/>
          </a:xfrm>
          <a:prstGeom prst="rect">
            <a:avLst/>
          </a:prstGeom>
          <a:gradFill>
            <a:gsLst>
              <a:gs pos="70000">
                <a:schemeClr val="accent2"/>
              </a:gs>
              <a:gs pos="100000">
                <a:srgbClr val="60D5C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1">
                      <a:lumMod val="50000"/>
                    </a:schemeClr>
                  </a:outerShdw>
                </a:effectLst>
                <a:latin typeface="DIN Pro Bold" panose="020B0804020101020102" pitchFamily="34" charset="0"/>
                <a:cs typeface="DIN Pro Bold" panose="020B0804020101020102" pitchFamily="34" charset="0"/>
              </a:rPr>
              <a:t>Инвестиции и строительство</a:t>
            </a:r>
            <a:endParaRPr lang="ru-RU" sz="2400" b="1" i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1">
                    <a:lumMod val="50000"/>
                  </a:schemeClr>
                </a:outerShdw>
              </a:effectLst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6102330" y="4311496"/>
            <a:ext cx="4662780" cy="2793150"/>
            <a:chOff x="6146740" y="2250783"/>
            <a:chExt cx="4045980" cy="5135738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6146740" y="2250783"/>
              <a:ext cx="3679144" cy="5135738"/>
            </a:xfrm>
            <a:prstGeom prst="roundRect">
              <a:avLst>
                <a:gd name="adj" fmla="val 12668"/>
              </a:avLst>
            </a:prstGeom>
            <a:solidFill>
              <a:srgbClr val="DCC5E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pPr marL="245786"/>
              <a:endPara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6241204" y="2374014"/>
              <a:ext cx="3368656" cy="49516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360000" algn="just"/>
              <a:r>
                <a:rPr lang="ru-RU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2023 году по оценке объем инвестиций в основной капитал составит 33 171,7 млн рублей, или 135,1% в действующих ценах к уровню 2022 года.</a:t>
              </a:r>
            </a:p>
            <a:p>
              <a:pPr indent="360000" algn="just"/>
              <a:r>
                <a:rPr lang="ru-RU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Основными задачами на 2023 год в области инвестиционной политики будут являться наращивание объемов, обеспечение сбалансированности и качества инвестиций, привлечение дополнительных средств в рамках реализации федеральных, окружных и муниципальных программ. Реализация данных направлений в инвестиционной сфере будет способствовать устойчивости экономики города.</a:t>
              </a:r>
              <a:endParaRPr lang="ru-RU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339530" y="5491537"/>
              <a:ext cx="3853190" cy="5659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360000" algn="just"/>
              <a:endPara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60" y="1180770"/>
            <a:ext cx="4163568" cy="23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5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539974" y="3762152"/>
            <a:ext cx="8692648" cy="3286796"/>
            <a:chOff x="200254" y="1835249"/>
            <a:chExt cx="8692648" cy="3286796"/>
          </a:xfrm>
        </p:grpSpPr>
        <p:sp>
          <p:nvSpPr>
            <p:cNvPr id="2" name="Блок-схема: ручной ввод 4"/>
            <p:cNvSpPr/>
            <p:nvPr/>
          </p:nvSpPr>
          <p:spPr>
            <a:xfrm>
              <a:off x="2446689" y="1835249"/>
              <a:ext cx="1751436" cy="1361028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7320"/>
                <a:gd name="connsiteX1" fmla="*/ 10000 w 10000"/>
                <a:gd name="connsiteY1" fmla="*/ 0 h 17320"/>
                <a:gd name="connsiteX2" fmla="*/ 10000 w 10000"/>
                <a:gd name="connsiteY2" fmla="*/ 10000 h 17320"/>
                <a:gd name="connsiteX3" fmla="*/ 61 w 10000"/>
                <a:gd name="connsiteY3" fmla="*/ 17320 h 17320"/>
                <a:gd name="connsiteX4" fmla="*/ 0 w 10000"/>
                <a:gd name="connsiteY4" fmla="*/ 2000 h 17320"/>
                <a:gd name="connsiteX0" fmla="*/ 185 w 9941"/>
                <a:gd name="connsiteY0" fmla="*/ 13824 h 17320"/>
                <a:gd name="connsiteX1" fmla="*/ 9941 w 9941"/>
                <a:gd name="connsiteY1" fmla="*/ 0 h 17320"/>
                <a:gd name="connsiteX2" fmla="*/ 9941 w 9941"/>
                <a:gd name="connsiteY2" fmla="*/ 10000 h 17320"/>
                <a:gd name="connsiteX3" fmla="*/ 2 w 9941"/>
                <a:gd name="connsiteY3" fmla="*/ 17320 h 17320"/>
                <a:gd name="connsiteX4" fmla="*/ 185 w 9941"/>
                <a:gd name="connsiteY4" fmla="*/ 13824 h 17320"/>
                <a:gd name="connsiteX0" fmla="*/ 186 w 10000"/>
                <a:gd name="connsiteY0" fmla="*/ 7982 h 10000"/>
                <a:gd name="connsiteX1" fmla="*/ 10000 w 10000"/>
                <a:gd name="connsiteY1" fmla="*/ 0 h 10000"/>
                <a:gd name="connsiteX2" fmla="*/ 9939 w 10000"/>
                <a:gd name="connsiteY2" fmla="*/ 5666 h 10000"/>
                <a:gd name="connsiteX3" fmla="*/ 2 w 10000"/>
                <a:gd name="connsiteY3" fmla="*/ 10000 h 10000"/>
                <a:gd name="connsiteX4" fmla="*/ 186 w 10000"/>
                <a:gd name="connsiteY4" fmla="*/ 7982 h 10000"/>
                <a:gd name="connsiteX0" fmla="*/ 186 w 10042"/>
                <a:gd name="connsiteY0" fmla="*/ 7982 h 10000"/>
                <a:gd name="connsiteX1" fmla="*/ 10000 w 10042"/>
                <a:gd name="connsiteY1" fmla="*/ 0 h 10000"/>
                <a:gd name="connsiteX2" fmla="*/ 10039 w 10042"/>
                <a:gd name="connsiteY2" fmla="*/ 5666 h 10000"/>
                <a:gd name="connsiteX3" fmla="*/ 2 w 10042"/>
                <a:gd name="connsiteY3" fmla="*/ 10000 h 10000"/>
                <a:gd name="connsiteX4" fmla="*/ 186 w 10042"/>
                <a:gd name="connsiteY4" fmla="*/ 7982 h 10000"/>
                <a:gd name="connsiteX0" fmla="*/ 186 w 10042"/>
                <a:gd name="connsiteY0" fmla="*/ 7982 h 10000"/>
                <a:gd name="connsiteX1" fmla="*/ 10000 w 10042"/>
                <a:gd name="connsiteY1" fmla="*/ 0 h 10000"/>
                <a:gd name="connsiteX2" fmla="*/ 10039 w 10042"/>
                <a:gd name="connsiteY2" fmla="*/ 5754 h 10000"/>
                <a:gd name="connsiteX3" fmla="*/ 2 w 10042"/>
                <a:gd name="connsiteY3" fmla="*/ 10000 h 10000"/>
                <a:gd name="connsiteX4" fmla="*/ 186 w 10042"/>
                <a:gd name="connsiteY4" fmla="*/ 798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42" h="10000">
                  <a:moveTo>
                    <a:pt x="186" y="7982"/>
                  </a:moveTo>
                  <a:lnTo>
                    <a:pt x="10000" y="0"/>
                  </a:lnTo>
                  <a:cubicBezTo>
                    <a:pt x="9980" y="1889"/>
                    <a:pt x="10059" y="3865"/>
                    <a:pt x="10039" y="5754"/>
                  </a:cubicBezTo>
                  <a:lnTo>
                    <a:pt x="2" y="10000"/>
                  </a:lnTo>
                  <a:cubicBezTo>
                    <a:pt x="-18" y="7051"/>
                    <a:pt x="206" y="10930"/>
                    <a:pt x="186" y="798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4141662" y="1835249"/>
              <a:ext cx="4751240" cy="788827"/>
              <a:chOff x="4156410" y="1215828"/>
              <a:chExt cx="6538917" cy="788827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4197649" y="1215828"/>
                <a:ext cx="6444915" cy="78882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4156410" y="1293180"/>
                <a:ext cx="5937250" cy="5847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ru-RU" sz="16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Упрощенная система </a:t>
                </a:r>
              </a:p>
              <a:p>
                <a:r>
                  <a:rPr lang="ru-RU" sz="16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налогообложения</a:t>
                </a:r>
                <a:endPara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7127678" y="1284210"/>
                <a:ext cx="356764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 мес. 202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года </a:t>
                </a:r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147</a:t>
                </a:r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,4 </a:t>
                </a:r>
                <a:r>
                  <a:rPr lang="ru-R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млн </a:t>
                </a:r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рублей</a:t>
                </a:r>
              </a:p>
              <a:p>
                <a:pPr algn="ctr"/>
                <a:endPara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 мес.202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года – 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135,4</a:t>
                </a:r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млн рублей</a:t>
                </a:r>
                <a:endPara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Блок-схема: ручной ввод 4"/>
            <p:cNvSpPr/>
            <p:nvPr/>
          </p:nvSpPr>
          <p:spPr>
            <a:xfrm>
              <a:off x="2449023" y="3028543"/>
              <a:ext cx="1711671" cy="785858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7320"/>
                <a:gd name="connsiteX1" fmla="*/ 10000 w 10000"/>
                <a:gd name="connsiteY1" fmla="*/ 0 h 17320"/>
                <a:gd name="connsiteX2" fmla="*/ 10000 w 10000"/>
                <a:gd name="connsiteY2" fmla="*/ 10000 h 17320"/>
                <a:gd name="connsiteX3" fmla="*/ 61 w 10000"/>
                <a:gd name="connsiteY3" fmla="*/ 17320 h 17320"/>
                <a:gd name="connsiteX4" fmla="*/ 0 w 10000"/>
                <a:gd name="connsiteY4" fmla="*/ 2000 h 17320"/>
                <a:gd name="connsiteX0" fmla="*/ 185 w 9941"/>
                <a:gd name="connsiteY0" fmla="*/ 13824 h 17320"/>
                <a:gd name="connsiteX1" fmla="*/ 9941 w 9941"/>
                <a:gd name="connsiteY1" fmla="*/ 0 h 17320"/>
                <a:gd name="connsiteX2" fmla="*/ 9941 w 9941"/>
                <a:gd name="connsiteY2" fmla="*/ 10000 h 17320"/>
                <a:gd name="connsiteX3" fmla="*/ 2 w 9941"/>
                <a:gd name="connsiteY3" fmla="*/ 17320 h 17320"/>
                <a:gd name="connsiteX4" fmla="*/ 185 w 9941"/>
                <a:gd name="connsiteY4" fmla="*/ 13824 h 17320"/>
                <a:gd name="connsiteX0" fmla="*/ 186 w 10000"/>
                <a:gd name="connsiteY0" fmla="*/ 3431 h 10000"/>
                <a:gd name="connsiteX1" fmla="*/ 10000 w 10000"/>
                <a:gd name="connsiteY1" fmla="*/ 0 h 10000"/>
                <a:gd name="connsiteX2" fmla="*/ 10000 w 10000"/>
                <a:gd name="connsiteY2" fmla="*/ 5774 h 10000"/>
                <a:gd name="connsiteX3" fmla="*/ 2 w 10000"/>
                <a:gd name="connsiteY3" fmla="*/ 10000 h 10000"/>
                <a:gd name="connsiteX4" fmla="*/ 186 w 10000"/>
                <a:gd name="connsiteY4" fmla="*/ 3431 h 10000"/>
                <a:gd name="connsiteX0" fmla="*/ 0 w 9814"/>
                <a:gd name="connsiteY0" fmla="*/ 3431 h 5774"/>
                <a:gd name="connsiteX1" fmla="*/ 9814 w 9814"/>
                <a:gd name="connsiteY1" fmla="*/ 0 h 5774"/>
                <a:gd name="connsiteX2" fmla="*/ 9814 w 9814"/>
                <a:gd name="connsiteY2" fmla="*/ 5774 h 5774"/>
                <a:gd name="connsiteX3" fmla="*/ 185 w 9814"/>
                <a:gd name="connsiteY3" fmla="*/ 5449 h 5774"/>
                <a:gd name="connsiteX4" fmla="*/ 0 w 9814"/>
                <a:gd name="connsiteY4" fmla="*/ 3431 h 5774"/>
                <a:gd name="connsiteX0" fmla="*/ 0 w 10000"/>
                <a:gd name="connsiteY0" fmla="*/ 4816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189 w 10000"/>
                <a:gd name="connsiteY3" fmla="*/ 9437 h 10000"/>
                <a:gd name="connsiteX4" fmla="*/ 0 w 10000"/>
                <a:gd name="connsiteY4" fmla="*/ 481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4816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189" y="9437"/>
                  </a:lnTo>
                  <a:cubicBezTo>
                    <a:pt x="168" y="4330"/>
                    <a:pt x="20" y="9922"/>
                    <a:pt x="0" y="481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4137957" y="3022567"/>
              <a:ext cx="4682937" cy="788827"/>
              <a:chOff x="4131834" y="3434644"/>
              <a:chExt cx="6444915" cy="788827"/>
            </a:xfrm>
          </p:grpSpPr>
          <p:sp>
            <p:nvSpPr>
              <p:cNvPr id="9" name="Прямоугольник 8"/>
              <p:cNvSpPr/>
              <p:nvPr/>
            </p:nvSpPr>
            <p:spPr>
              <a:xfrm>
                <a:off x="4131834" y="3434644"/>
                <a:ext cx="6444915" cy="78882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4210132" y="3526157"/>
                <a:ext cx="341601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Единый налог на вмененный доход</a:t>
                </a:r>
                <a:endPara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7108201" y="3514221"/>
                <a:ext cx="346854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 мес. 2022 </a:t>
                </a:r>
                <a:r>
                  <a:rPr lang="ru-R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года </a:t>
                </a:r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0,1 </a:t>
                </a:r>
                <a:r>
                  <a:rPr lang="ru-R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млн </a:t>
                </a:r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рублей</a:t>
                </a:r>
              </a:p>
              <a:p>
                <a:pPr algn="ctr"/>
                <a:endPara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 мес. 202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года </a:t>
                </a:r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0,0</a:t>
                </a:r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млн рублей</a:t>
                </a:r>
                <a:endPara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Блок-схема: ручной ввод 4"/>
            <p:cNvSpPr/>
            <p:nvPr/>
          </p:nvSpPr>
          <p:spPr>
            <a:xfrm>
              <a:off x="2191645" y="3906168"/>
              <a:ext cx="1988862" cy="1215877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7320"/>
                <a:gd name="connsiteX1" fmla="*/ 10000 w 10000"/>
                <a:gd name="connsiteY1" fmla="*/ 0 h 17320"/>
                <a:gd name="connsiteX2" fmla="*/ 10000 w 10000"/>
                <a:gd name="connsiteY2" fmla="*/ 10000 h 17320"/>
                <a:gd name="connsiteX3" fmla="*/ 61 w 10000"/>
                <a:gd name="connsiteY3" fmla="*/ 17320 h 17320"/>
                <a:gd name="connsiteX4" fmla="*/ 0 w 10000"/>
                <a:gd name="connsiteY4" fmla="*/ 2000 h 17320"/>
                <a:gd name="connsiteX0" fmla="*/ 185 w 9941"/>
                <a:gd name="connsiteY0" fmla="*/ 13824 h 17320"/>
                <a:gd name="connsiteX1" fmla="*/ 9941 w 9941"/>
                <a:gd name="connsiteY1" fmla="*/ 0 h 17320"/>
                <a:gd name="connsiteX2" fmla="*/ 9941 w 9941"/>
                <a:gd name="connsiteY2" fmla="*/ 10000 h 17320"/>
                <a:gd name="connsiteX3" fmla="*/ 2 w 9941"/>
                <a:gd name="connsiteY3" fmla="*/ 17320 h 17320"/>
                <a:gd name="connsiteX4" fmla="*/ 185 w 9941"/>
                <a:gd name="connsiteY4" fmla="*/ 13824 h 17320"/>
                <a:gd name="connsiteX0" fmla="*/ 431 w 9999"/>
                <a:gd name="connsiteY0" fmla="*/ 0 h 13071"/>
                <a:gd name="connsiteX1" fmla="*/ 9999 w 9999"/>
                <a:gd name="connsiteY1" fmla="*/ 3071 h 13071"/>
                <a:gd name="connsiteX2" fmla="*/ 9999 w 9999"/>
                <a:gd name="connsiteY2" fmla="*/ 8845 h 13071"/>
                <a:gd name="connsiteX3" fmla="*/ 1 w 9999"/>
                <a:gd name="connsiteY3" fmla="*/ 13071 h 13071"/>
                <a:gd name="connsiteX4" fmla="*/ 431 w 9999"/>
                <a:gd name="connsiteY4" fmla="*/ 0 h 13071"/>
                <a:gd name="connsiteX0" fmla="*/ 1720 w 11289"/>
                <a:gd name="connsiteY0" fmla="*/ 101 h 6868"/>
                <a:gd name="connsiteX1" fmla="*/ 11289 w 11289"/>
                <a:gd name="connsiteY1" fmla="*/ 2450 h 6868"/>
                <a:gd name="connsiteX2" fmla="*/ 11289 w 11289"/>
                <a:gd name="connsiteY2" fmla="*/ 6868 h 6868"/>
                <a:gd name="connsiteX3" fmla="*/ 0 w 11289"/>
                <a:gd name="connsiteY3" fmla="*/ 733 h 6868"/>
                <a:gd name="connsiteX4" fmla="*/ 1720 w 11289"/>
                <a:gd name="connsiteY4" fmla="*/ 101 h 6868"/>
                <a:gd name="connsiteX0" fmla="*/ 1524 w 10054"/>
                <a:gd name="connsiteY0" fmla="*/ 148 h 9879"/>
                <a:gd name="connsiteX1" fmla="*/ 10000 w 10054"/>
                <a:gd name="connsiteY1" fmla="*/ 3568 h 9879"/>
                <a:gd name="connsiteX2" fmla="*/ 10054 w 10054"/>
                <a:gd name="connsiteY2" fmla="*/ 9879 h 9879"/>
                <a:gd name="connsiteX3" fmla="*/ 0 w 10054"/>
                <a:gd name="connsiteY3" fmla="*/ 1068 h 9879"/>
                <a:gd name="connsiteX4" fmla="*/ 1524 w 10054"/>
                <a:gd name="connsiteY4" fmla="*/ 148 h 9879"/>
                <a:gd name="connsiteX0" fmla="*/ 1516 w 10033"/>
                <a:gd name="connsiteY0" fmla="*/ 150 h 10074"/>
                <a:gd name="connsiteX1" fmla="*/ 9946 w 10033"/>
                <a:gd name="connsiteY1" fmla="*/ 3612 h 10074"/>
                <a:gd name="connsiteX2" fmla="*/ 10033 w 10033"/>
                <a:gd name="connsiteY2" fmla="*/ 10074 h 10074"/>
                <a:gd name="connsiteX3" fmla="*/ 0 w 10033"/>
                <a:gd name="connsiteY3" fmla="*/ 1081 h 10074"/>
                <a:gd name="connsiteX4" fmla="*/ 1516 w 10033"/>
                <a:gd name="connsiteY4" fmla="*/ 150 h 10074"/>
                <a:gd name="connsiteX0" fmla="*/ 1516 w 10147"/>
                <a:gd name="connsiteY0" fmla="*/ 150 h 10074"/>
                <a:gd name="connsiteX1" fmla="*/ 10146 w 10147"/>
                <a:gd name="connsiteY1" fmla="*/ 3783 h 10074"/>
                <a:gd name="connsiteX2" fmla="*/ 10033 w 10147"/>
                <a:gd name="connsiteY2" fmla="*/ 10074 h 10074"/>
                <a:gd name="connsiteX3" fmla="*/ 0 w 10147"/>
                <a:gd name="connsiteY3" fmla="*/ 1081 h 10074"/>
                <a:gd name="connsiteX4" fmla="*/ 1516 w 10147"/>
                <a:gd name="connsiteY4" fmla="*/ 150 h 10074"/>
                <a:gd name="connsiteX0" fmla="*/ 1516 w 10050"/>
                <a:gd name="connsiteY0" fmla="*/ 150 h 10074"/>
                <a:gd name="connsiteX1" fmla="*/ 10046 w 10050"/>
                <a:gd name="connsiteY1" fmla="*/ 3612 h 10074"/>
                <a:gd name="connsiteX2" fmla="*/ 10033 w 10050"/>
                <a:gd name="connsiteY2" fmla="*/ 10074 h 10074"/>
                <a:gd name="connsiteX3" fmla="*/ 0 w 10050"/>
                <a:gd name="connsiteY3" fmla="*/ 1081 h 10074"/>
                <a:gd name="connsiteX4" fmla="*/ 1516 w 10050"/>
                <a:gd name="connsiteY4" fmla="*/ 150 h 10074"/>
                <a:gd name="connsiteX0" fmla="*/ 1516 w 10048"/>
                <a:gd name="connsiteY0" fmla="*/ 150 h 10174"/>
                <a:gd name="connsiteX1" fmla="*/ 10046 w 10048"/>
                <a:gd name="connsiteY1" fmla="*/ 3612 h 10174"/>
                <a:gd name="connsiteX2" fmla="*/ 9989 w 10048"/>
                <a:gd name="connsiteY2" fmla="*/ 10174 h 10174"/>
                <a:gd name="connsiteX3" fmla="*/ 0 w 10048"/>
                <a:gd name="connsiteY3" fmla="*/ 1081 h 10174"/>
                <a:gd name="connsiteX4" fmla="*/ 1516 w 10048"/>
                <a:gd name="connsiteY4" fmla="*/ 150 h 1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48" h="10174">
                  <a:moveTo>
                    <a:pt x="1516" y="150"/>
                  </a:moveTo>
                  <a:lnTo>
                    <a:pt x="10046" y="3612"/>
                  </a:lnTo>
                  <a:cubicBezTo>
                    <a:pt x="10064" y="5741"/>
                    <a:pt x="9971" y="8044"/>
                    <a:pt x="9989" y="10174"/>
                  </a:cubicBezTo>
                  <a:lnTo>
                    <a:pt x="0" y="1081"/>
                  </a:lnTo>
                  <a:cubicBezTo>
                    <a:pt x="-18" y="-2244"/>
                    <a:pt x="1533" y="3473"/>
                    <a:pt x="1516" y="15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4153579" y="4331688"/>
              <a:ext cx="4700985" cy="790357"/>
              <a:chOff x="4099011" y="5699818"/>
              <a:chExt cx="6469754" cy="790357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4099011" y="5701348"/>
                <a:ext cx="6444915" cy="78882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4104385" y="5699818"/>
                <a:ext cx="294949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Стоимость патента в связи с применением УСН</a:t>
                </a:r>
                <a:endParaRPr lang="ru-RU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7152980" y="5780105"/>
                <a:ext cx="341578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 мес. 2022 </a:t>
                </a:r>
                <a:r>
                  <a:rPr lang="ru-R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года </a:t>
                </a:r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4,</a:t>
                </a:r>
                <a:r>
                  <a:rPr lang="ru-R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млн </a:t>
                </a:r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рублей</a:t>
                </a:r>
              </a:p>
              <a:p>
                <a:pPr algn="ctr"/>
                <a:endPara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 мес. 202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года </a:t>
                </a:r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2,1</a:t>
                </a:r>
                <a:r>
                  <a:rPr lang="ru-RU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млн рублей</a:t>
                </a:r>
                <a:endPara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2" name="Группа 21"/>
            <p:cNvGrpSpPr/>
            <p:nvPr/>
          </p:nvGrpSpPr>
          <p:grpSpPr>
            <a:xfrm>
              <a:off x="200254" y="2308355"/>
              <a:ext cx="2520280" cy="2278423"/>
              <a:chOff x="200254" y="2308355"/>
              <a:chExt cx="2520280" cy="2278423"/>
            </a:xfrm>
          </p:grpSpPr>
          <p:grpSp>
            <p:nvGrpSpPr>
              <p:cNvPr id="18" name="Группа 17"/>
              <p:cNvGrpSpPr/>
              <p:nvPr/>
            </p:nvGrpSpPr>
            <p:grpSpPr>
              <a:xfrm>
                <a:off x="343916" y="2308355"/>
                <a:ext cx="2307227" cy="2278423"/>
                <a:chOff x="2299781" y="112119"/>
                <a:chExt cx="2307227" cy="2278423"/>
              </a:xfrm>
              <a:solidFill>
                <a:schemeClr val="accent1"/>
              </a:solidFill>
              <a:scene3d>
                <a:camera prst="orthographicFront"/>
                <a:lightRig rig="threePt" dir="t"/>
              </a:scene3d>
            </p:grpSpPr>
            <p:sp>
              <p:nvSpPr>
                <p:cNvPr id="19" name="Овал 18"/>
                <p:cNvSpPr/>
                <p:nvPr/>
              </p:nvSpPr>
              <p:spPr>
                <a:xfrm>
                  <a:off x="2299781" y="112119"/>
                  <a:ext cx="2307227" cy="2278423"/>
                </a:xfrm>
                <a:prstGeom prst="ellipse">
                  <a:avLst/>
                </a:prstGeom>
                <a:grpFill/>
                <a:sp3d>
                  <a:bevelT w="152400" h="50800" prst="softRound"/>
                </a:sp3d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20" name="Овал 4"/>
                <p:cNvSpPr txBox="1"/>
                <p:nvPr/>
              </p:nvSpPr>
              <p:spPr>
                <a:xfrm>
                  <a:off x="2299781" y="341780"/>
                  <a:ext cx="2188738" cy="767041"/>
                </a:xfrm>
                <a:prstGeom prst="rect">
                  <a:avLst/>
                </a:prstGeom>
                <a:noFill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622300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ru-RU" sz="1400" kern="1200" dirty="0" smtClean="0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Объем налоговых поступлений в бюджет города от субъектов МСП</a:t>
                  </a:r>
                </a:p>
              </p:txBody>
            </p:sp>
          </p:grpSp>
          <p:sp>
            <p:nvSpPr>
              <p:cNvPr id="21" name="Прямоугольник 20"/>
              <p:cNvSpPr/>
              <p:nvPr/>
            </p:nvSpPr>
            <p:spPr>
              <a:xfrm>
                <a:off x="200254" y="3276268"/>
                <a:ext cx="252028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 мес. 2022 </a:t>
                </a:r>
                <a:r>
                  <a:rPr lang="ru-RU" sz="12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года </a:t>
                </a:r>
                <a:endParaRPr lang="ru-RU" sz="12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ru-RU" sz="1200" u="sng" dirty="0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151,7 </a:t>
                </a:r>
                <a:r>
                  <a:rPr lang="ru-RU" sz="1200" u="sng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млн </a:t>
                </a:r>
                <a:r>
                  <a:rPr lang="ru-RU" sz="1200" u="sng" dirty="0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рублей</a:t>
                </a:r>
              </a:p>
              <a:p>
                <a:pPr algn="ctr"/>
                <a:endParaRPr lang="ru-RU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ru-RU" sz="1200" dirty="0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 мес. 202</a:t>
                </a:r>
                <a:r>
                  <a:rPr lang="en-US" sz="1200" dirty="0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1200" dirty="0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года </a:t>
                </a:r>
                <a:endParaRPr lang="ru-RU" sz="12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ru-RU" sz="1200" u="sng" dirty="0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1200" u="sng" dirty="0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37,5</a:t>
                </a:r>
                <a:r>
                  <a:rPr lang="ru-RU" sz="1200" u="sng" dirty="0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u="sng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млн рублей</a:t>
                </a:r>
                <a:endParaRPr lang="ru-RU" sz="1200" u="sng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" name="Скругленный прямоугольник 23"/>
          <p:cNvSpPr/>
          <p:nvPr/>
        </p:nvSpPr>
        <p:spPr>
          <a:xfrm>
            <a:off x="116136" y="677196"/>
            <a:ext cx="5752430" cy="17168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13396" tIns="56698" rIns="113396" bIns="56698" anchor="ctr"/>
          <a:lstStyle/>
          <a:p>
            <a:pPr algn="just" defTabSz="1018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Структура </a:t>
            </a:r>
            <a:r>
              <a:rPr lang="ru-RU" alt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малых предприятий по видам экономической деятельности в течение ряда лет остаётся практически неизменной. </a:t>
            </a:r>
          </a:p>
          <a:p>
            <a:pPr algn="just" defTabSz="1018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Сфера </a:t>
            </a:r>
            <a:r>
              <a:rPr lang="ru-RU" alt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торговли и общественного питания в связи с достаточно </a:t>
            </a:r>
            <a:r>
              <a:rPr lang="ru-RU" alt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высоким оборотом </a:t>
            </a:r>
            <a:r>
              <a:rPr lang="ru-RU" alt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капитала является наиболее востребованной в малом бизнесе. </a:t>
            </a:r>
          </a:p>
          <a:p>
            <a:pPr algn="just" defTabSz="1018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Наименее </a:t>
            </a:r>
            <a:r>
              <a:rPr lang="ru-RU" alt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развитыми направлениями развития малого и среднего предпринимательства являются сферы бытовых услуг и мелких производств. </a:t>
            </a: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388062" y="2703399"/>
            <a:ext cx="9664865" cy="841486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01828" tIns="50914" rIns="101828" bIns="50914" anchor="ctr">
            <a:spAutoFit/>
          </a:bodyPr>
          <a:lstStyle>
            <a:lvl1pPr indent="265113">
              <a:spcBef>
                <a:spcPct val="20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3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17588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17588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17588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17588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Основным источником финансирования деятельности сферы малого и среднего предпринимательства по-прежнему остаются личные сбережения предпринимателей. Привлечение заемных и кредитных ресурсов остается для  предпринимателей достаточно проблематичным.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Одним из эффективных механизмов поддержки и развития малого и среднего предпринимательства является реализация программы «Поддержка и развитие малого и среднего предпринимательства на территории города Мегиона в 2019-2025 годах».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156598" y="706393"/>
            <a:ext cx="4032448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состоянию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01.10.202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Мегиона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зарегистрировано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395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микро-, малых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средних предприятий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214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предпринимателей.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оценке общая численность занятых в малом и среднем бизнесе составляет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6,2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человек, или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17,7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общего числа занятых в экономике города (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5,3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человек). </a:t>
            </a:r>
          </a:p>
        </p:txBody>
      </p:sp>
      <p:sp>
        <p:nvSpPr>
          <p:cNvPr id="30" name="Прямоугольник 29"/>
          <p:cNvSpPr/>
          <p:nvPr/>
        </p:nvSpPr>
        <p:spPr>
          <a:xfrm flipH="1">
            <a:off x="0" y="86897"/>
            <a:ext cx="10440990" cy="442346"/>
          </a:xfrm>
          <a:prstGeom prst="rect">
            <a:avLst/>
          </a:prstGeom>
          <a:gradFill>
            <a:gsLst>
              <a:gs pos="70000">
                <a:schemeClr val="accent2"/>
              </a:gs>
              <a:gs pos="100000">
                <a:srgbClr val="60D5C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1">
                      <a:lumMod val="50000"/>
                    </a:schemeClr>
                  </a:outerShdw>
                </a:effectLst>
                <a:latin typeface="DIN Pro Bold" panose="020B0804020101020102" pitchFamily="34" charset="0"/>
                <a:cs typeface="DIN Pro Bold" panose="020B0804020101020102" pitchFamily="34" charset="0"/>
              </a:rPr>
              <a:t>Малое предпринимательство</a:t>
            </a:r>
            <a:endParaRPr lang="ru-RU" sz="2400" b="1" i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1">
                    <a:lumMod val="50000"/>
                  </a:schemeClr>
                </a:outerShdw>
              </a:effectLst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91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16"/>
          <p:cNvGrpSpPr>
            <a:grpSpLocks/>
          </p:cNvGrpSpPr>
          <p:nvPr/>
        </p:nvGrpSpPr>
        <p:grpSpPr bwMode="auto">
          <a:xfrm>
            <a:off x="755998" y="4322790"/>
            <a:ext cx="2730800" cy="505849"/>
            <a:chOff x="7380690" y="3388774"/>
            <a:chExt cx="2756576" cy="964647"/>
          </a:xfrm>
        </p:grpSpPr>
        <p:sp>
          <p:nvSpPr>
            <p:cNvPr id="22" name="Овал 25"/>
            <p:cNvSpPr>
              <a:spLocks/>
            </p:cNvSpPr>
            <p:nvPr/>
          </p:nvSpPr>
          <p:spPr bwMode="auto">
            <a:xfrm>
              <a:off x="7380690" y="3388774"/>
              <a:ext cx="1368679" cy="964647"/>
            </a:xfrm>
            <a:prstGeom prst="ellipse">
              <a:avLst/>
            </a:prstGeom>
            <a:noFill/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31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7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017588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017588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017588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017588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altLang="ru-RU" sz="1000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627,1</a:t>
              </a:r>
              <a:r>
                <a:rPr lang="ru-RU" altLang="ru-RU" sz="1000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                  млн рублей</a:t>
              </a:r>
              <a:endParaRPr lang="ru-RU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3" name="Овал 26"/>
            <p:cNvSpPr>
              <a:spLocks/>
            </p:cNvSpPr>
            <p:nvPr/>
          </p:nvSpPr>
          <p:spPr bwMode="auto">
            <a:xfrm>
              <a:off x="8849863" y="3388774"/>
              <a:ext cx="1287403" cy="964647"/>
            </a:xfrm>
            <a:prstGeom prst="ellipse">
              <a:avLst/>
            </a:prstGeom>
            <a:noFill/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31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7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017588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017588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017588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017588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altLang="ru-RU" sz="1000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728,7</a:t>
              </a:r>
              <a:r>
                <a:rPr lang="ru-RU" altLang="ru-RU" sz="1000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</a:p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ru-RU" altLang="ru-RU" sz="1000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млн рублей</a:t>
              </a:r>
              <a:endParaRPr lang="ru-RU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-164957" y="3819858"/>
            <a:ext cx="4809387" cy="50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1828" tIns="50914" rIns="101828" bIns="50914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11200" indent="-254000">
              <a:spcBef>
                <a:spcPct val="20000"/>
              </a:spcBef>
              <a:buFont typeface="Arial" pitchFamily="34" charset="0"/>
              <a:buChar char="–"/>
              <a:defRPr sz="3100">
                <a:solidFill>
                  <a:schemeClr val="tx1"/>
                </a:solidFill>
                <a:latin typeface="Calibri" pitchFamily="34" charset="0"/>
              </a:defRPr>
            </a:lvl2pPr>
            <a:lvl3pPr marL="1271588" indent="-25400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423988" indent="-25400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4pPr>
            <a:lvl5pPr marL="1730375" indent="-254000">
              <a:spcBef>
                <a:spcPct val="20000"/>
              </a:spcBef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187575" indent="-254000" defTabSz="1017588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6pPr>
            <a:lvl7pPr marL="2644775" indent="-254000" defTabSz="1017588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7pPr>
            <a:lvl8pPr marL="3101975" indent="-254000" defTabSz="1017588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8pPr>
            <a:lvl9pPr marL="3559175" indent="-254000" defTabSz="1017588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sz="1300" b="1" dirty="0">
                <a:latin typeface="Times New Roman" pitchFamily="18" charset="0"/>
                <a:cs typeface="Times New Roman" pitchFamily="18" charset="0"/>
              </a:rPr>
              <a:t>Уровень дебиторской задолженности </a:t>
            </a:r>
            <a:r>
              <a:rPr lang="ru-RU" altLang="ru-RU" sz="13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за </a:t>
            </a:r>
            <a:r>
              <a:rPr lang="ru-RU" altLang="ru-RU" sz="1300" b="1" dirty="0">
                <a:latin typeface="Times New Roman" pitchFamily="18" charset="0"/>
                <a:cs typeface="Times New Roman" pitchFamily="18" charset="0"/>
              </a:rPr>
              <a:t>жилищно-коммунальные услуги</a:t>
            </a:r>
          </a:p>
        </p:txBody>
      </p:sp>
      <p:sp>
        <p:nvSpPr>
          <p:cNvPr id="25" name="Выноска со стрелкой вверх 24"/>
          <p:cNvSpPr/>
          <p:nvPr/>
        </p:nvSpPr>
        <p:spPr>
          <a:xfrm>
            <a:off x="106072" y="5530442"/>
            <a:ext cx="4011613" cy="577380"/>
          </a:xfrm>
          <a:prstGeom prst="upArrowCallout">
            <a:avLst>
              <a:gd name="adj1" fmla="val 133679"/>
              <a:gd name="adj2" fmla="val 156687"/>
              <a:gd name="adj3" fmla="val 25000"/>
              <a:gd name="adj4" fmla="val 70708"/>
            </a:avLst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1828" tIns="50914" rIns="101828" bIns="50914">
            <a:spAutoFit/>
          </a:bodyPr>
          <a:lstStyle/>
          <a:p>
            <a:pPr algn="just" defTabSz="1018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структуре задолженности за жилищно-коммунальные услуги наибольшую долю занимает задолженность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122069" y="6262817"/>
            <a:ext cx="4522361" cy="1135317"/>
          </a:xfrm>
          <a:prstGeom prst="flowChartAlternateProcess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01828" tIns="50914" rIns="101828" bIns="50914">
            <a:spAutoFit/>
          </a:bodyPr>
          <a:lstStyle/>
          <a:p>
            <a:pPr algn="just" defTabSz="1018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сокращения дебиторской задолженности за жилищно-коммунальные услуги ведется активная работа, направленная на применение методов оперативно-технического воздействия, информационно-разъяснительной работы и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претензионно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-исковой работы.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3990" y="4812430"/>
            <a:ext cx="1316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18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Январь-сентябрь </a:t>
            </a:r>
          </a:p>
          <a:p>
            <a:pPr algn="ctr" defTabSz="1018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99103" y="4825444"/>
            <a:ext cx="125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018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Январь-сентябрь </a:t>
            </a:r>
          </a:p>
          <a:p>
            <a:pPr lvl="0" algn="ctr" defTabSz="1018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года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88640" y="3177897"/>
            <a:ext cx="4455790" cy="5842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alt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итогам </a:t>
            </a:r>
            <a:r>
              <a:rPr lang="ru-RU" alt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январь-сентябрь 202</a:t>
            </a:r>
            <a:r>
              <a:rPr lang="en-US" alt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года общая </a:t>
            </a:r>
            <a:r>
              <a:rPr lang="ru-RU" alt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сумма дебиторской задолженности за жилищно-коммунальные услуги всех потребителей составляет </a:t>
            </a:r>
            <a:r>
              <a:rPr lang="ru-RU" alt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728,73 </a:t>
            </a:r>
            <a:r>
              <a:rPr lang="ru-RU" alt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alt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alt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32123" y="5276735"/>
            <a:ext cx="870551" cy="323533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4,9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4350" y="5291178"/>
            <a:ext cx="870551" cy="323533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77,1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0" name="Группа 149"/>
          <p:cNvGrpSpPr/>
          <p:nvPr/>
        </p:nvGrpSpPr>
        <p:grpSpPr>
          <a:xfrm>
            <a:off x="238106" y="508316"/>
            <a:ext cx="9727281" cy="2472702"/>
            <a:chOff x="238106" y="599756"/>
            <a:chExt cx="9727281" cy="2472702"/>
          </a:xfrm>
        </p:grpSpPr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238106" y="599756"/>
              <a:ext cx="9727281" cy="2472702"/>
            </a:xfrm>
            <a:prstGeom prst="rect">
              <a:avLst/>
            </a:prstGeom>
            <a:noFill/>
            <a:ln/>
            <a:scene3d>
              <a:camera prst="orthographicFront">
                <a:rot lat="0" lon="0" rev="0"/>
              </a:camera>
              <a:lightRig rig="glow" dir="t">
                <a:rot lat="0" lon="0" rev="1800000"/>
              </a:lightRig>
            </a:scene3d>
            <a:sp3d contourW="10160" prstMaterial="dkEdge">
              <a:bevelT w="20320" h="19050" prst="angle"/>
              <a:contourClr>
                <a:schemeClr val="accent3">
                  <a:shade val="30000"/>
                  <a:satMod val="150000"/>
                </a:schemeClr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101828" tIns="50914" rIns="101828" bIns="50914" anchor="ctr">
              <a:spAutoFit/>
            </a:bodyPr>
            <a:lstStyle>
              <a:lvl1pPr indent="449263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B5AE53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48058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9pPr>
            </a:lstStyle>
            <a:p>
              <a:pPr indent="263525" algn="just" defTabSz="1018276" eaLnBrk="1" fontAlgn="auto" hangingPunct="1"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ru-RU" altLang="ru-RU" sz="1400" dirty="0" smtClean="0">
                  <a:solidFill>
                    <a:schemeClr val="tx1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На территории города Мегиона в сфере  жилищно-коммунального хозяйства осуществляют деятельность следующие предприятия: </a:t>
              </a:r>
            </a:p>
            <a:p>
              <a:pPr indent="263525" algn="just" defTabSz="1018276" eaLnBrk="1" fontAlgn="auto" hangingPunct="1"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ru-RU" altLang="ru-RU" sz="1400" dirty="0" smtClean="0">
                  <a:solidFill>
                    <a:schemeClr val="tx1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муниципальное унитарное предприятие «Тепловодоканал», которое осуществляет водоснабжение, водоотведение, теплоснабжение, подвоз воды</a:t>
              </a:r>
              <a:r>
                <a:rPr lang="ru-RU" altLang="ru-RU" sz="1400" dirty="0">
                  <a:solidFill>
                    <a:schemeClr val="tx1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;</a:t>
              </a:r>
              <a:endParaRPr lang="ru-RU" alt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  <a:p>
              <a:pPr indent="263525" algn="just" defTabSz="1018276" eaLnBrk="1" fontAlgn="auto" hangingPunct="1"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ru-RU" altLang="ru-RU" sz="1400" dirty="0" smtClean="0">
                  <a:solidFill>
                    <a:schemeClr val="tx1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акционерное общество «Городские электрические сети», осуществляющее передачу электроэнергии, обслуживание сетей и подстанций, внутридомового электрооборудования и систему уличного освещения;</a:t>
              </a:r>
            </a:p>
            <a:p>
              <a:pPr indent="263525" algn="just" defTabSz="1018276" eaLnBrk="1" fontAlgn="auto" hangingPunct="1"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ru-RU" sz="1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открытое акционерное общество «Жилищно-коммунальное управление», которое осуществляет содержание и текущий ремонт жилых помещений, вывоз жидких и твердых бытовых отходов, завоз питьевой воды в неблагоустроенный жилой фонд, содержание дорог, тротуаров и дорожных знаков, благоустройство территории, утилизацию (захоронение) твердых бытовых отходов.</a:t>
              </a:r>
              <a:endParaRPr lang="ru-RU" alt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  <a:p>
              <a:pPr lvl="0" indent="263525" algn="just" defTabSz="1018276" eaLnBrk="1" fontAlgn="auto" hangingPunct="1">
                <a:spcBef>
                  <a:spcPct val="0"/>
                </a:spcBef>
                <a:spcAft>
                  <a:spcPts val="0"/>
                </a:spcAft>
                <a:buClrTx/>
                <a:buNone/>
                <a:defRPr/>
              </a:pPr>
              <a:r>
                <a:rPr lang="ru-RU" altLang="ru-RU" sz="1400" dirty="0" smtClean="0">
                  <a:solidFill>
                    <a:schemeClr val="tx1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а</a:t>
              </a:r>
              <a:r>
                <a:rPr lang="ru-RU" altLang="ru-RU" sz="14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anose="02020603050405020304" pitchFamily="18" charset="0"/>
                </a:rPr>
                <a:t>кционерное </a:t>
              </a:r>
              <a:r>
                <a:rPr lang="ru-RU" altLang="ru-RU" sz="14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anose="02020603050405020304" pitchFamily="18" charset="0"/>
                </a:rPr>
                <a:t>общество «</a:t>
              </a:r>
              <a:r>
                <a:rPr lang="ru-RU" altLang="ru-RU" sz="14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anose="02020603050405020304" pitchFamily="18" charset="0"/>
                </a:rPr>
                <a:t>Газпром </a:t>
              </a:r>
              <a:r>
                <a:rPr lang="ru-RU" altLang="ru-RU" sz="1400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anose="02020603050405020304" pitchFamily="18" charset="0"/>
                </a:rPr>
                <a:t>энергосбыт</a:t>
              </a:r>
              <a:r>
                <a:rPr lang="ru-RU" altLang="ru-RU" sz="14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anose="02020603050405020304" pitchFamily="18" charset="0"/>
                </a:rPr>
                <a:t>Тюмень» осуществляет услуги </a:t>
              </a:r>
              <a:r>
                <a:rPr lang="ru-RU" altLang="ru-RU" sz="14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anose="02020603050405020304" pitchFamily="18" charset="0"/>
                </a:rPr>
                <a:t> по энергоснабжению</a:t>
              </a:r>
              <a:r>
                <a:rPr lang="ru-RU" altLang="ru-RU" sz="14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40" name="Капля 39"/>
            <p:cNvSpPr/>
            <p:nvPr/>
          </p:nvSpPr>
          <p:spPr>
            <a:xfrm rot="2708270">
              <a:off x="255558" y="1075130"/>
              <a:ext cx="262769" cy="261739"/>
            </a:xfrm>
            <a:prstGeom prst="teardrop">
              <a:avLst>
                <a:gd name="adj" fmla="val 112748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Капля 40"/>
            <p:cNvSpPr/>
            <p:nvPr/>
          </p:nvSpPr>
          <p:spPr>
            <a:xfrm rot="2708270">
              <a:off x="246119" y="1512562"/>
              <a:ext cx="262769" cy="261739"/>
            </a:xfrm>
            <a:prstGeom prst="teardrop">
              <a:avLst>
                <a:gd name="adj" fmla="val 112748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Капля 41"/>
            <p:cNvSpPr/>
            <p:nvPr/>
          </p:nvSpPr>
          <p:spPr>
            <a:xfrm rot="2708270">
              <a:off x="242696" y="1930632"/>
              <a:ext cx="262769" cy="261739"/>
            </a:xfrm>
            <a:prstGeom prst="teardrop">
              <a:avLst>
                <a:gd name="adj" fmla="val 112748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Капля 42"/>
            <p:cNvSpPr/>
            <p:nvPr/>
          </p:nvSpPr>
          <p:spPr>
            <a:xfrm rot="2708270">
              <a:off x="242696" y="2765473"/>
              <a:ext cx="262769" cy="261739"/>
            </a:xfrm>
            <a:prstGeom prst="teardrop">
              <a:avLst>
                <a:gd name="adj" fmla="val 112748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7" name="Прямоугольник 96"/>
          <p:cNvSpPr/>
          <p:nvPr/>
        </p:nvSpPr>
        <p:spPr>
          <a:xfrm>
            <a:off x="5202980" y="4801518"/>
            <a:ext cx="4695969" cy="249624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111" y="3453241"/>
            <a:ext cx="4829689" cy="1993962"/>
          </a:xfrm>
          <a:prstGeom prst="rect">
            <a:avLst/>
          </a:prstGeom>
        </p:spPr>
      </p:pic>
      <p:sp>
        <p:nvSpPr>
          <p:cNvPr id="99" name="Прямоугольник 98"/>
          <p:cNvSpPr/>
          <p:nvPr/>
        </p:nvSpPr>
        <p:spPr>
          <a:xfrm>
            <a:off x="5294634" y="2970064"/>
            <a:ext cx="47255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DINPro-Bold" panose="020B0804020101020102" pitchFamily="34" charset="0"/>
                <a:cs typeface="DINPro-Bold" panose="020B0804020101020102" pitchFamily="34" charset="0"/>
              </a:rPr>
              <a:t>Доля площади жилфонда, обеспеченного всеми видами благоустройства, в общем объеме </a:t>
            </a:r>
            <a:r>
              <a:rPr lang="ru-RU" sz="1200" dirty="0" smtClean="0">
                <a:latin typeface="DINPro-Bold" panose="020B0804020101020102" pitchFamily="34" charset="0"/>
                <a:cs typeface="DINPro-Bold" panose="020B0804020101020102" pitchFamily="34" charset="0"/>
              </a:rPr>
              <a:t>жилфонда составляет </a:t>
            </a:r>
          </a:p>
          <a:p>
            <a:pPr algn="ctr"/>
            <a:r>
              <a:rPr lang="en-US" sz="1400" dirty="0" smtClean="0">
                <a:latin typeface="DINPro-Bold" panose="020B0804020101020102" pitchFamily="34" charset="0"/>
                <a:cs typeface="DINPro-Bold" panose="020B0804020101020102" pitchFamily="34" charset="0"/>
              </a:rPr>
              <a:t>80,1</a:t>
            </a:r>
            <a:r>
              <a:rPr lang="ru-RU" sz="1400" dirty="0" smtClean="0">
                <a:latin typeface="DINPro-Bold" panose="020B0804020101020102" pitchFamily="34" charset="0"/>
                <a:cs typeface="DINPro-Bold" panose="020B0804020101020102" pitchFamily="34" charset="0"/>
              </a:rPr>
              <a:t>%</a:t>
            </a:r>
            <a:endParaRPr lang="ru-RU" sz="1400" dirty="0">
              <a:latin typeface="DINPro-Bold" panose="020B0804020101020102" pitchFamily="34" charset="0"/>
              <a:cs typeface="DINPro-Bold" panose="020B0804020101020102" pitchFamily="34" charset="0"/>
            </a:endParaRPr>
          </a:p>
        </p:txBody>
      </p:sp>
      <p:grpSp>
        <p:nvGrpSpPr>
          <p:cNvPr id="100" name="Группа 99"/>
          <p:cNvGrpSpPr/>
          <p:nvPr/>
        </p:nvGrpSpPr>
        <p:grpSpPr>
          <a:xfrm>
            <a:off x="5183029" y="4825444"/>
            <a:ext cx="4751745" cy="2516320"/>
            <a:chOff x="6327253" y="3175340"/>
            <a:chExt cx="5260768" cy="3470643"/>
          </a:xfrm>
        </p:grpSpPr>
        <p:grpSp>
          <p:nvGrpSpPr>
            <p:cNvPr id="101" name="Группа 100"/>
            <p:cNvGrpSpPr/>
            <p:nvPr/>
          </p:nvGrpSpPr>
          <p:grpSpPr>
            <a:xfrm>
              <a:off x="6851355" y="5733320"/>
              <a:ext cx="4280331" cy="503570"/>
              <a:chOff x="6851355" y="5733320"/>
              <a:chExt cx="4280331" cy="503570"/>
            </a:xfrm>
          </p:grpSpPr>
          <p:grpSp>
            <p:nvGrpSpPr>
              <p:cNvPr id="144" name="Группа 143"/>
              <p:cNvGrpSpPr/>
              <p:nvPr/>
            </p:nvGrpSpPr>
            <p:grpSpPr>
              <a:xfrm>
                <a:off x="6851355" y="5733320"/>
                <a:ext cx="4280331" cy="494344"/>
                <a:chOff x="6798190" y="4468036"/>
                <a:chExt cx="4280331" cy="494344"/>
              </a:xfrm>
            </p:grpSpPr>
            <p:grpSp>
              <p:nvGrpSpPr>
                <p:cNvPr id="146" name="Группа 145"/>
                <p:cNvGrpSpPr/>
                <p:nvPr/>
              </p:nvGrpSpPr>
              <p:grpSpPr>
                <a:xfrm>
                  <a:off x="7332616" y="4485805"/>
                  <a:ext cx="3745905" cy="476575"/>
                  <a:chOff x="7332616" y="4485805"/>
                  <a:chExt cx="3745905" cy="476575"/>
                </a:xfrm>
              </p:grpSpPr>
              <p:sp>
                <p:nvSpPr>
                  <p:cNvPr id="148" name="Прямоугольник 147"/>
                  <p:cNvSpPr/>
                  <p:nvPr/>
                </p:nvSpPr>
                <p:spPr>
                  <a:xfrm>
                    <a:off x="9809240" y="4485805"/>
                    <a:ext cx="1269281" cy="47657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fontAlgn="b"/>
                    <a:r>
                      <a:rPr lang="ru-RU" sz="1000" dirty="0"/>
                      <a:t>горячим </a:t>
                    </a:r>
                    <a:endParaRPr lang="ru-RU" sz="1000" dirty="0" smtClean="0"/>
                  </a:p>
                  <a:p>
                    <a:pPr fontAlgn="b"/>
                    <a:r>
                      <a:rPr lang="ru-RU" sz="1000" dirty="0" smtClean="0"/>
                      <a:t>водоснабжением</a:t>
                    </a:r>
                    <a:endParaRPr lang="ru-RU" sz="1000" dirty="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9" name="Прямоугольник 148"/>
                  <p:cNvSpPr/>
                  <p:nvPr/>
                </p:nvSpPr>
                <p:spPr>
                  <a:xfrm>
                    <a:off x="7332616" y="4595254"/>
                    <a:ext cx="1914745" cy="232093"/>
                  </a:xfrm>
                  <a:prstGeom prst="rect">
                    <a:avLst/>
                  </a:prstGeom>
                  <a:blipFill>
                    <a:blip r:embed="rId6"/>
                    <a:tile tx="0" ty="0" sx="100000" sy="100000" flip="none" algn="tl"/>
                  </a:blip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000"/>
                  </a:p>
                </p:txBody>
              </p:sp>
            </p:grpSp>
            <p:sp>
              <p:nvSpPr>
                <p:cNvPr id="147" name="Прямоугольник 146"/>
                <p:cNvSpPr/>
                <p:nvPr/>
              </p:nvSpPr>
              <p:spPr>
                <a:xfrm>
                  <a:off x="6798190" y="4468036"/>
                  <a:ext cx="669426" cy="4245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 smtClean="0">
                      <a:latin typeface="DINPro-Bold" panose="020B0804020101020102" pitchFamily="34" charset="0"/>
                      <a:cs typeface="DINPro-Bold" panose="020B0804020101020102" pitchFamily="34" charset="0"/>
                    </a:rPr>
                    <a:t>80,1</a:t>
                  </a:r>
                  <a:endParaRPr lang="ru-RU" sz="1400" dirty="0">
                    <a:latin typeface="DINPro-Bold" panose="020B0804020101020102" pitchFamily="34" charset="0"/>
                    <a:cs typeface="DINPro-Bold" panose="020B0804020101020102" pitchFamily="34" charset="0"/>
                  </a:endParaRPr>
                </a:p>
              </p:txBody>
            </p:sp>
          </p:grpSp>
          <p:pic>
            <p:nvPicPr>
              <p:cNvPr id="145" name="Рисунок 14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1864" l="577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4039" y="5761889"/>
                <a:ext cx="475001" cy="475001"/>
              </a:xfrm>
              <a:prstGeom prst="rect">
                <a:avLst/>
              </a:prstGeom>
            </p:spPr>
          </p:pic>
        </p:grpSp>
        <p:grpSp>
          <p:nvGrpSpPr>
            <p:cNvPr id="102" name="Группа 101"/>
            <p:cNvGrpSpPr/>
            <p:nvPr/>
          </p:nvGrpSpPr>
          <p:grpSpPr>
            <a:xfrm>
              <a:off x="6470569" y="4778203"/>
              <a:ext cx="5117452" cy="481835"/>
              <a:chOff x="6470569" y="4778203"/>
              <a:chExt cx="5117452" cy="481835"/>
            </a:xfrm>
          </p:grpSpPr>
          <p:grpSp>
            <p:nvGrpSpPr>
              <p:cNvPr id="138" name="Группа 137"/>
              <p:cNvGrpSpPr/>
              <p:nvPr/>
            </p:nvGrpSpPr>
            <p:grpSpPr>
              <a:xfrm>
                <a:off x="6470569" y="4778203"/>
                <a:ext cx="5117452" cy="477877"/>
                <a:chOff x="6417404" y="3736212"/>
                <a:chExt cx="5117452" cy="477877"/>
              </a:xfrm>
            </p:grpSpPr>
            <p:grpSp>
              <p:nvGrpSpPr>
                <p:cNvPr id="140" name="Группа 139"/>
                <p:cNvGrpSpPr/>
                <p:nvPr/>
              </p:nvGrpSpPr>
              <p:grpSpPr>
                <a:xfrm>
                  <a:off x="6924384" y="3736212"/>
                  <a:ext cx="4610472" cy="476575"/>
                  <a:chOff x="6924384" y="4101982"/>
                  <a:chExt cx="4610472" cy="476575"/>
                </a:xfrm>
              </p:grpSpPr>
              <p:sp>
                <p:nvSpPr>
                  <p:cNvPr id="142" name="Прямоугольник 141"/>
                  <p:cNvSpPr/>
                  <p:nvPr/>
                </p:nvSpPr>
                <p:spPr>
                  <a:xfrm>
                    <a:off x="9789950" y="4101982"/>
                    <a:ext cx="1744906" cy="47657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fontAlgn="b"/>
                    <a:r>
                      <a:rPr lang="ru-RU" sz="1000" dirty="0"/>
                      <a:t>напольными </a:t>
                    </a:r>
                    <a:endParaRPr lang="ru-RU" sz="1000" dirty="0" smtClean="0"/>
                  </a:p>
                  <a:p>
                    <a:pPr fontAlgn="b"/>
                    <a:r>
                      <a:rPr lang="ru-RU" sz="1000" dirty="0" smtClean="0"/>
                      <a:t>электрическими </a:t>
                    </a:r>
                    <a:r>
                      <a:rPr lang="ru-RU" sz="1000" dirty="0"/>
                      <a:t>плитами</a:t>
                    </a:r>
                    <a:endParaRPr lang="ru-RU" sz="1000" dirty="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3" name="Прямоугольник 142"/>
                  <p:cNvSpPr/>
                  <p:nvPr/>
                </p:nvSpPr>
                <p:spPr>
                  <a:xfrm>
                    <a:off x="6924384" y="4236973"/>
                    <a:ext cx="2322977" cy="232093"/>
                  </a:xfrm>
                  <a:prstGeom prst="rect">
                    <a:avLst/>
                  </a:prstGeom>
                  <a:blipFill>
                    <a:blip r:embed="rId6"/>
                    <a:tile tx="0" ty="0" sx="100000" sy="100000" flip="none" algn="tl"/>
                  </a:blip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000"/>
                  </a:p>
                </p:txBody>
              </p:sp>
            </p:grpSp>
            <p:sp>
              <p:nvSpPr>
                <p:cNvPr id="141" name="Прямоугольник 140"/>
                <p:cNvSpPr/>
                <p:nvPr/>
              </p:nvSpPr>
              <p:spPr>
                <a:xfrm>
                  <a:off x="6417404" y="3789586"/>
                  <a:ext cx="669425" cy="4245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 smtClean="0">
                      <a:latin typeface="DINPro-Bold" panose="020B0804020101020102" pitchFamily="34" charset="0"/>
                      <a:cs typeface="DINPro-Bold" panose="020B0804020101020102" pitchFamily="34" charset="0"/>
                    </a:rPr>
                    <a:t>98,5</a:t>
                  </a:r>
                  <a:endParaRPr lang="ru-RU" sz="1400" dirty="0">
                    <a:latin typeface="DINPro-Bold" panose="020B0804020101020102" pitchFamily="34" charset="0"/>
                    <a:cs typeface="DINPro-Bold" panose="020B0804020101020102" pitchFamily="34" charset="0"/>
                  </a:endParaRPr>
                </a:p>
              </p:txBody>
            </p:sp>
          </p:grpSp>
          <p:pic>
            <p:nvPicPr>
              <p:cNvPr id="139" name="Рисунок 13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9925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4254" y="4837784"/>
                <a:ext cx="422254" cy="422254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03" name="Группа 102"/>
            <p:cNvGrpSpPr/>
            <p:nvPr/>
          </p:nvGrpSpPr>
          <p:grpSpPr>
            <a:xfrm>
              <a:off x="6358534" y="3692882"/>
              <a:ext cx="4550913" cy="424502"/>
              <a:chOff x="6358534" y="3692882"/>
              <a:chExt cx="4550913" cy="424502"/>
            </a:xfrm>
          </p:grpSpPr>
          <p:grpSp>
            <p:nvGrpSpPr>
              <p:cNvPr id="132" name="Группа 131"/>
              <p:cNvGrpSpPr/>
              <p:nvPr/>
            </p:nvGrpSpPr>
            <p:grpSpPr>
              <a:xfrm>
                <a:off x="6358534" y="3692882"/>
                <a:ext cx="4550913" cy="424502"/>
                <a:chOff x="6305369" y="3044298"/>
                <a:chExt cx="4550913" cy="424502"/>
              </a:xfrm>
            </p:grpSpPr>
            <p:grpSp>
              <p:nvGrpSpPr>
                <p:cNvPr id="134" name="Группа 133"/>
                <p:cNvGrpSpPr/>
                <p:nvPr/>
              </p:nvGrpSpPr>
              <p:grpSpPr>
                <a:xfrm>
                  <a:off x="6844937" y="3102048"/>
                  <a:ext cx="4011345" cy="293277"/>
                  <a:chOff x="6844937" y="3102048"/>
                  <a:chExt cx="4011345" cy="293277"/>
                </a:xfrm>
              </p:grpSpPr>
              <p:sp>
                <p:nvSpPr>
                  <p:cNvPr id="136" name="Прямоугольник 135"/>
                  <p:cNvSpPr/>
                  <p:nvPr/>
                </p:nvSpPr>
                <p:spPr>
                  <a:xfrm>
                    <a:off x="9798192" y="3102048"/>
                    <a:ext cx="1058090" cy="2932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fontAlgn="b"/>
                    <a:r>
                      <a:rPr lang="ru-RU" sz="1000" dirty="0"/>
                      <a:t>канализацией</a:t>
                    </a:r>
                    <a:endParaRPr lang="ru-RU" sz="1000" dirty="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7" name="Прямоугольник 136"/>
                  <p:cNvSpPr/>
                  <p:nvPr/>
                </p:nvSpPr>
                <p:spPr>
                  <a:xfrm>
                    <a:off x="6844937" y="3133209"/>
                    <a:ext cx="2405056" cy="232093"/>
                  </a:xfrm>
                  <a:prstGeom prst="rect">
                    <a:avLst/>
                  </a:prstGeom>
                  <a:blipFill>
                    <a:blip r:embed="rId6"/>
                    <a:tile tx="0" ty="0" sx="100000" sy="100000" flip="none" algn="tl"/>
                  </a:blip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000"/>
                  </a:p>
                </p:txBody>
              </p:sp>
            </p:grpSp>
            <p:sp>
              <p:nvSpPr>
                <p:cNvPr id="135" name="Прямоугольник 134"/>
                <p:cNvSpPr/>
                <p:nvPr/>
              </p:nvSpPr>
              <p:spPr>
                <a:xfrm>
                  <a:off x="6305369" y="3044298"/>
                  <a:ext cx="669426" cy="4245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1400" dirty="0" smtClean="0">
                      <a:latin typeface="DINPro-Bold" panose="020B0804020101020102" pitchFamily="34" charset="0"/>
                      <a:cs typeface="DINPro-Bold" panose="020B0804020101020102" pitchFamily="34" charset="0"/>
                    </a:rPr>
                    <a:t>99,</a:t>
                  </a:r>
                  <a:r>
                    <a:rPr lang="en-US" sz="1400" dirty="0">
                      <a:latin typeface="DINPro-Bold" panose="020B0804020101020102" pitchFamily="34" charset="0"/>
                      <a:cs typeface="DINPro-Bold" panose="020B0804020101020102" pitchFamily="34" charset="0"/>
                    </a:rPr>
                    <a:t>7</a:t>
                  </a:r>
                  <a:endParaRPr lang="ru-RU" sz="1400" dirty="0">
                    <a:latin typeface="DINPro-Bold" panose="020B0804020101020102" pitchFamily="34" charset="0"/>
                    <a:cs typeface="DINPro-Bold" panose="020B0804020101020102" pitchFamily="34" charset="0"/>
                  </a:endParaRPr>
                </a:p>
              </p:txBody>
            </p:sp>
          </p:grpSp>
          <p:pic>
            <p:nvPicPr>
              <p:cNvPr id="133" name="Рисунок 13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8318" y="3703089"/>
                <a:ext cx="548217" cy="378768"/>
              </a:xfrm>
              <a:prstGeom prst="rect">
                <a:avLst/>
              </a:prstGeom>
            </p:spPr>
          </p:pic>
        </p:grpSp>
        <p:grpSp>
          <p:nvGrpSpPr>
            <p:cNvPr id="104" name="Группа 103"/>
            <p:cNvGrpSpPr/>
            <p:nvPr/>
          </p:nvGrpSpPr>
          <p:grpSpPr>
            <a:xfrm>
              <a:off x="6327253" y="3175340"/>
              <a:ext cx="4640758" cy="424502"/>
              <a:chOff x="6327253" y="3175340"/>
              <a:chExt cx="4640758" cy="424502"/>
            </a:xfrm>
          </p:grpSpPr>
          <p:grpSp>
            <p:nvGrpSpPr>
              <p:cNvPr id="126" name="Группа 125"/>
              <p:cNvGrpSpPr/>
              <p:nvPr/>
            </p:nvGrpSpPr>
            <p:grpSpPr>
              <a:xfrm>
                <a:off x="6327253" y="3175340"/>
                <a:ext cx="4640758" cy="424502"/>
                <a:chOff x="6274088" y="2686238"/>
                <a:chExt cx="4640758" cy="424502"/>
              </a:xfrm>
            </p:grpSpPr>
            <p:grpSp>
              <p:nvGrpSpPr>
                <p:cNvPr id="128" name="Группа 127"/>
                <p:cNvGrpSpPr/>
                <p:nvPr/>
              </p:nvGrpSpPr>
              <p:grpSpPr>
                <a:xfrm>
                  <a:off x="6775269" y="2740486"/>
                  <a:ext cx="4139577" cy="293276"/>
                  <a:chOff x="6775269" y="2740486"/>
                  <a:chExt cx="4139577" cy="293276"/>
                </a:xfrm>
              </p:grpSpPr>
              <p:sp>
                <p:nvSpPr>
                  <p:cNvPr id="130" name="Прямоугольник 129"/>
                  <p:cNvSpPr/>
                  <p:nvPr/>
                </p:nvSpPr>
                <p:spPr>
                  <a:xfrm>
                    <a:off x="9798191" y="2740486"/>
                    <a:ext cx="1116655" cy="29327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fontAlgn="b"/>
                    <a:r>
                      <a:rPr lang="ru-RU" sz="1000" dirty="0"/>
                      <a:t>водопроводом</a:t>
                    </a:r>
                    <a:endParaRPr lang="ru-RU" sz="1000" dirty="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1" name="Прямоугольник 130"/>
                  <p:cNvSpPr/>
                  <p:nvPr/>
                </p:nvSpPr>
                <p:spPr>
                  <a:xfrm>
                    <a:off x="6775269" y="2787371"/>
                    <a:ext cx="2474724" cy="232093"/>
                  </a:xfrm>
                  <a:prstGeom prst="rect">
                    <a:avLst/>
                  </a:prstGeom>
                  <a:blipFill>
                    <a:blip r:embed="rId6"/>
                    <a:tile tx="0" ty="0" sx="100000" sy="100000" flip="none" algn="tl"/>
                  </a:blip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000"/>
                  </a:p>
                </p:txBody>
              </p:sp>
            </p:grpSp>
            <p:sp>
              <p:nvSpPr>
                <p:cNvPr id="129" name="Прямоугольник 128"/>
                <p:cNvSpPr/>
                <p:nvPr/>
              </p:nvSpPr>
              <p:spPr>
                <a:xfrm>
                  <a:off x="6274088" y="2686238"/>
                  <a:ext cx="669425" cy="4245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1400" dirty="0" smtClean="0">
                      <a:latin typeface="DINPro-Bold" panose="020B0804020101020102" pitchFamily="34" charset="0"/>
                      <a:cs typeface="DINPro-Bold" panose="020B0804020101020102" pitchFamily="34" charset="0"/>
                    </a:rPr>
                    <a:t>99,</a:t>
                  </a:r>
                  <a:r>
                    <a:rPr lang="en-US" sz="1400" dirty="0" smtClean="0">
                      <a:latin typeface="DINPro-Bold" panose="020B0804020101020102" pitchFamily="34" charset="0"/>
                      <a:cs typeface="DINPro-Bold" panose="020B0804020101020102" pitchFamily="34" charset="0"/>
                    </a:rPr>
                    <a:t>8</a:t>
                  </a:r>
                  <a:endParaRPr lang="ru-RU" sz="1400" dirty="0">
                    <a:latin typeface="DINPro-Bold" panose="020B0804020101020102" pitchFamily="34" charset="0"/>
                    <a:cs typeface="DINPro-Bold" panose="020B0804020101020102" pitchFamily="34" charset="0"/>
                  </a:endParaRPr>
                </a:p>
              </p:txBody>
            </p:sp>
          </p:grpSp>
          <p:pic>
            <p:nvPicPr>
              <p:cNvPr id="127" name="Рисунок 12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2828" y="3215954"/>
                <a:ext cx="479556" cy="332000"/>
              </a:xfrm>
              <a:prstGeom prst="rect">
                <a:avLst/>
              </a:prstGeom>
            </p:spPr>
          </p:pic>
        </p:grpSp>
        <p:grpSp>
          <p:nvGrpSpPr>
            <p:cNvPr id="105" name="Группа 104"/>
            <p:cNvGrpSpPr/>
            <p:nvPr/>
          </p:nvGrpSpPr>
          <p:grpSpPr>
            <a:xfrm>
              <a:off x="6361115" y="4252409"/>
              <a:ext cx="4428283" cy="428452"/>
              <a:chOff x="6361115" y="4252409"/>
              <a:chExt cx="4428283" cy="428452"/>
            </a:xfrm>
          </p:grpSpPr>
          <p:grpSp>
            <p:nvGrpSpPr>
              <p:cNvPr id="120" name="Группа 119"/>
              <p:cNvGrpSpPr/>
              <p:nvPr/>
            </p:nvGrpSpPr>
            <p:grpSpPr>
              <a:xfrm>
                <a:off x="6361115" y="4253055"/>
                <a:ext cx="4428283" cy="424502"/>
                <a:chOff x="6307950" y="3402446"/>
                <a:chExt cx="4428283" cy="424502"/>
              </a:xfrm>
            </p:grpSpPr>
            <p:grpSp>
              <p:nvGrpSpPr>
                <p:cNvPr id="122" name="Группа 121"/>
                <p:cNvGrpSpPr/>
                <p:nvPr/>
              </p:nvGrpSpPr>
              <p:grpSpPr>
                <a:xfrm>
                  <a:off x="6844937" y="3470762"/>
                  <a:ext cx="3891296" cy="293277"/>
                  <a:chOff x="6844937" y="3470762"/>
                  <a:chExt cx="3891296" cy="293277"/>
                </a:xfrm>
              </p:grpSpPr>
              <p:sp>
                <p:nvSpPr>
                  <p:cNvPr id="124" name="Прямоугольник 123"/>
                  <p:cNvSpPr/>
                  <p:nvPr/>
                </p:nvSpPr>
                <p:spPr>
                  <a:xfrm>
                    <a:off x="9789951" y="3470762"/>
                    <a:ext cx="946282" cy="2932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fontAlgn="b"/>
                    <a:r>
                      <a:rPr lang="ru-RU" sz="1000" dirty="0"/>
                      <a:t>отоплением</a:t>
                    </a:r>
                    <a:endParaRPr lang="ru-RU" sz="1000" dirty="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5" name="Прямоугольник 124"/>
                  <p:cNvSpPr/>
                  <p:nvPr/>
                </p:nvSpPr>
                <p:spPr>
                  <a:xfrm>
                    <a:off x="6844937" y="3496604"/>
                    <a:ext cx="2405056" cy="232093"/>
                  </a:xfrm>
                  <a:prstGeom prst="rect">
                    <a:avLst/>
                  </a:prstGeom>
                  <a:blipFill>
                    <a:blip r:embed="rId6"/>
                    <a:tile tx="0" ty="0" sx="100000" sy="100000" flip="none" algn="tl"/>
                  </a:blip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000"/>
                  </a:p>
                </p:txBody>
              </p:sp>
            </p:grpSp>
            <p:sp>
              <p:nvSpPr>
                <p:cNvPr id="123" name="Прямоугольник 122"/>
                <p:cNvSpPr/>
                <p:nvPr/>
              </p:nvSpPr>
              <p:spPr>
                <a:xfrm>
                  <a:off x="6307950" y="3402446"/>
                  <a:ext cx="669425" cy="4245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1400" dirty="0" smtClean="0">
                      <a:latin typeface="DINPro-Bold" panose="020B0804020101020102" pitchFamily="34" charset="0"/>
                      <a:cs typeface="DINPro-Bold" panose="020B0804020101020102" pitchFamily="34" charset="0"/>
                    </a:rPr>
                    <a:t>99,</a:t>
                  </a:r>
                  <a:r>
                    <a:rPr lang="en-US" sz="1400" dirty="0" smtClean="0">
                      <a:latin typeface="DINPro-Bold" panose="020B0804020101020102" pitchFamily="34" charset="0"/>
                      <a:cs typeface="DINPro-Bold" panose="020B0804020101020102" pitchFamily="34" charset="0"/>
                    </a:rPr>
                    <a:t>7</a:t>
                  </a:r>
                  <a:endParaRPr lang="ru-RU" sz="1400" dirty="0">
                    <a:latin typeface="DINPro-Bold" panose="020B0804020101020102" pitchFamily="34" charset="0"/>
                    <a:cs typeface="DINPro-Bold" panose="020B0804020101020102" pitchFamily="34" charset="0"/>
                  </a:endParaRPr>
                </a:p>
              </p:txBody>
            </p:sp>
          </p:grpSp>
          <p:pic>
            <p:nvPicPr>
              <p:cNvPr id="121" name="Рисунок 1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193" y="4252409"/>
                <a:ext cx="515124" cy="428452"/>
              </a:xfrm>
              <a:prstGeom prst="rect">
                <a:avLst/>
              </a:prstGeom>
            </p:spPr>
          </p:pic>
        </p:grpSp>
        <p:grpSp>
          <p:nvGrpSpPr>
            <p:cNvPr id="106" name="Группа 105"/>
            <p:cNvGrpSpPr/>
            <p:nvPr/>
          </p:nvGrpSpPr>
          <p:grpSpPr>
            <a:xfrm>
              <a:off x="6555789" y="5300715"/>
              <a:ext cx="4550585" cy="424503"/>
              <a:chOff x="6555789" y="5300715"/>
              <a:chExt cx="4550585" cy="424503"/>
            </a:xfrm>
          </p:grpSpPr>
          <p:grpSp>
            <p:nvGrpSpPr>
              <p:cNvPr id="114" name="Группа 113"/>
              <p:cNvGrpSpPr/>
              <p:nvPr/>
            </p:nvGrpSpPr>
            <p:grpSpPr>
              <a:xfrm>
                <a:off x="6555789" y="5300715"/>
                <a:ext cx="4550585" cy="424503"/>
                <a:chOff x="6502624" y="4120495"/>
                <a:chExt cx="4550585" cy="424503"/>
              </a:xfrm>
            </p:grpSpPr>
            <p:grpSp>
              <p:nvGrpSpPr>
                <p:cNvPr id="116" name="Группа 115"/>
                <p:cNvGrpSpPr/>
                <p:nvPr/>
              </p:nvGrpSpPr>
              <p:grpSpPr>
                <a:xfrm>
                  <a:off x="7020184" y="4179387"/>
                  <a:ext cx="4033025" cy="293277"/>
                  <a:chOff x="7019109" y="3828889"/>
                  <a:chExt cx="4033025" cy="293277"/>
                </a:xfrm>
              </p:grpSpPr>
              <p:sp>
                <p:nvSpPr>
                  <p:cNvPr id="118" name="Прямоугольник 117"/>
                  <p:cNvSpPr/>
                  <p:nvPr/>
                </p:nvSpPr>
                <p:spPr>
                  <a:xfrm>
                    <a:off x="9789951" y="3828889"/>
                    <a:ext cx="1262183" cy="2932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fontAlgn="b"/>
                    <a:r>
                      <a:rPr lang="ru-RU" sz="1000" dirty="0"/>
                      <a:t>ваннами (душем)</a:t>
                    </a:r>
                    <a:endParaRPr lang="ru-RU" sz="1000" dirty="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9" name="Прямоугольник 118"/>
                  <p:cNvSpPr/>
                  <p:nvPr/>
                </p:nvSpPr>
                <p:spPr>
                  <a:xfrm>
                    <a:off x="7019109" y="3869889"/>
                    <a:ext cx="2230512" cy="232093"/>
                  </a:xfrm>
                  <a:prstGeom prst="rect">
                    <a:avLst/>
                  </a:prstGeom>
                  <a:blipFill>
                    <a:blip r:embed="rId6"/>
                    <a:tile tx="0" ty="0" sx="100000" sy="100000" flip="none" algn="tl"/>
                  </a:blip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000"/>
                  </a:p>
                </p:txBody>
              </p:sp>
            </p:grpSp>
            <p:sp>
              <p:nvSpPr>
                <p:cNvPr id="117" name="Прямоугольник 116"/>
                <p:cNvSpPr/>
                <p:nvPr/>
              </p:nvSpPr>
              <p:spPr>
                <a:xfrm>
                  <a:off x="6502624" y="4120495"/>
                  <a:ext cx="669425" cy="4245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1400" dirty="0" smtClean="0">
                      <a:latin typeface="DINPro-Bold" panose="020B0804020101020102" pitchFamily="34" charset="0"/>
                      <a:cs typeface="DINPro-Bold" panose="020B0804020101020102" pitchFamily="34" charset="0"/>
                    </a:rPr>
                    <a:t>97,</a:t>
                  </a:r>
                  <a:r>
                    <a:rPr lang="en-US" sz="1400" dirty="0" smtClean="0">
                      <a:latin typeface="DINPro-Bold" panose="020B0804020101020102" pitchFamily="34" charset="0"/>
                      <a:cs typeface="DINPro-Bold" panose="020B0804020101020102" pitchFamily="34" charset="0"/>
                    </a:rPr>
                    <a:t>6</a:t>
                  </a:r>
                  <a:endParaRPr lang="ru-RU" sz="1400" dirty="0">
                    <a:latin typeface="DINPro-Bold" panose="020B0804020101020102" pitchFamily="34" charset="0"/>
                    <a:cs typeface="DINPro-Bold" panose="020B0804020101020102" pitchFamily="34" charset="0"/>
                  </a:endParaRPr>
                </a:p>
              </p:txBody>
            </p:sp>
          </p:grpSp>
          <p:pic>
            <p:nvPicPr>
              <p:cNvPr id="115" name="Рисунок 11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35956" y="5308916"/>
                <a:ext cx="393197" cy="390790"/>
              </a:xfrm>
              <a:prstGeom prst="rect">
                <a:avLst/>
              </a:prstGeom>
            </p:spPr>
          </p:pic>
        </p:grpSp>
        <p:grpSp>
          <p:nvGrpSpPr>
            <p:cNvPr id="107" name="Группа 106"/>
            <p:cNvGrpSpPr/>
            <p:nvPr/>
          </p:nvGrpSpPr>
          <p:grpSpPr>
            <a:xfrm>
              <a:off x="8540942" y="6168330"/>
              <a:ext cx="1883739" cy="477653"/>
              <a:chOff x="8540942" y="6168330"/>
              <a:chExt cx="1883739" cy="477653"/>
            </a:xfrm>
          </p:grpSpPr>
          <p:grpSp>
            <p:nvGrpSpPr>
              <p:cNvPr id="108" name="Группа 107"/>
              <p:cNvGrpSpPr/>
              <p:nvPr/>
            </p:nvGrpSpPr>
            <p:grpSpPr>
              <a:xfrm>
                <a:off x="8540942" y="6194905"/>
                <a:ext cx="1883739" cy="424502"/>
                <a:chOff x="8487777" y="4844557"/>
                <a:chExt cx="1883739" cy="424502"/>
              </a:xfrm>
            </p:grpSpPr>
            <p:grpSp>
              <p:nvGrpSpPr>
                <p:cNvPr id="110" name="Группа 109"/>
                <p:cNvGrpSpPr/>
                <p:nvPr/>
              </p:nvGrpSpPr>
              <p:grpSpPr>
                <a:xfrm>
                  <a:off x="8975726" y="4924124"/>
                  <a:ext cx="1395790" cy="293277"/>
                  <a:chOff x="8975726" y="4924124"/>
                  <a:chExt cx="1395790" cy="293277"/>
                </a:xfrm>
              </p:grpSpPr>
              <p:sp>
                <p:nvSpPr>
                  <p:cNvPr id="112" name="Прямоугольник 111"/>
                  <p:cNvSpPr/>
                  <p:nvPr/>
                </p:nvSpPr>
                <p:spPr>
                  <a:xfrm>
                    <a:off x="9819222" y="4924124"/>
                    <a:ext cx="552294" cy="2932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fontAlgn="b"/>
                    <a:r>
                      <a:rPr lang="ru-RU" sz="1000" dirty="0"/>
                      <a:t>газом</a:t>
                    </a:r>
                    <a:endParaRPr lang="ru-RU" sz="1000" dirty="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3" name="Прямоугольник 112"/>
                  <p:cNvSpPr/>
                  <p:nvPr/>
                </p:nvSpPr>
                <p:spPr>
                  <a:xfrm>
                    <a:off x="8975726" y="4953178"/>
                    <a:ext cx="270150" cy="232093"/>
                  </a:xfrm>
                  <a:prstGeom prst="rect">
                    <a:avLst/>
                  </a:prstGeom>
                  <a:blipFill>
                    <a:blip r:embed="rId6"/>
                    <a:tile tx="0" ty="0" sx="100000" sy="100000" flip="none" algn="tl"/>
                  </a:blip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000"/>
                  </a:p>
                </p:txBody>
              </p:sp>
            </p:grpSp>
            <p:sp>
              <p:nvSpPr>
                <p:cNvPr id="111" name="Прямоугольник 110"/>
                <p:cNvSpPr/>
                <p:nvPr/>
              </p:nvSpPr>
              <p:spPr>
                <a:xfrm>
                  <a:off x="8487777" y="4844557"/>
                  <a:ext cx="536322" cy="4245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1400" dirty="0">
                      <a:latin typeface="DINPro-Bold" panose="020B0804020101020102" pitchFamily="34" charset="0"/>
                      <a:cs typeface="DINPro-Bold" panose="020B0804020101020102" pitchFamily="34" charset="0"/>
                    </a:rPr>
                    <a:t>1,4</a:t>
                  </a:r>
                </a:p>
              </p:txBody>
            </p:sp>
          </p:grpSp>
          <p:pic>
            <p:nvPicPr>
              <p:cNvPr id="109" name="Рисунок 108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889" b="90000" l="5556" r="97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193" y="6168330"/>
                <a:ext cx="477653" cy="477653"/>
              </a:xfrm>
              <a:prstGeom prst="rect">
                <a:avLst/>
              </a:prstGeom>
            </p:spPr>
          </p:pic>
        </p:grpSp>
      </p:grpSp>
      <p:sp>
        <p:nvSpPr>
          <p:cNvPr id="75" name="Прямоугольник 74"/>
          <p:cNvSpPr/>
          <p:nvPr/>
        </p:nvSpPr>
        <p:spPr>
          <a:xfrm flipH="1">
            <a:off x="3084" y="27786"/>
            <a:ext cx="10440990" cy="442346"/>
          </a:xfrm>
          <a:prstGeom prst="rect">
            <a:avLst/>
          </a:prstGeom>
          <a:gradFill>
            <a:gsLst>
              <a:gs pos="70000">
                <a:schemeClr val="accent2"/>
              </a:gs>
              <a:gs pos="100000">
                <a:srgbClr val="60D5C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1">
                      <a:lumMod val="50000"/>
                    </a:schemeClr>
                  </a:outerShdw>
                </a:effectLst>
                <a:latin typeface="DIN Pro Bold" panose="020B0804020101020102" pitchFamily="34" charset="0"/>
                <a:cs typeface="DIN Pro Bold" panose="020B0804020101020102" pitchFamily="34" charset="0"/>
              </a:rPr>
              <a:t>Жилищно-коммунальное хозяйство</a:t>
            </a:r>
            <a:endParaRPr lang="ru-RU" sz="2400" b="1" i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1">
                    <a:lumMod val="50000"/>
                  </a:schemeClr>
                </a:outerShdw>
              </a:effectLst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11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5647485" y="3759752"/>
            <a:ext cx="4855606" cy="3013924"/>
            <a:chOff x="-83270" y="881832"/>
            <a:chExt cx="4855606" cy="3013924"/>
          </a:xfrm>
        </p:grpSpPr>
        <p:sp>
          <p:nvSpPr>
            <p:cNvPr id="101" name="Прямоугольник 100"/>
            <p:cNvSpPr/>
            <p:nvPr/>
          </p:nvSpPr>
          <p:spPr>
            <a:xfrm>
              <a:off x="2625059" y="1529904"/>
              <a:ext cx="55778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DIN Pro Bold" panose="020B0804020101020102" pitchFamily="34" charset="0"/>
                  <a:cs typeface="DIN Pro Bold" panose="020B0804020101020102" pitchFamily="34" charset="0"/>
                </a:rPr>
                <a:t>19</a:t>
              </a:r>
              <a:r>
                <a:rPr lang="en-US" sz="1600" dirty="0" smtClean="0">
                  <a:latin typeface="DIN Pro Bold" panose="020B0804020101020102" pitchFamily="34" charset="0"/>
                  <a:cs typeface="DIN Pro Bold" panose="020B0804020101020102" pitchFamily="34" charset="0"/>
                </a:rPr>
                <a:t>0</a:t>
              </a:r>
              <a:endParaRPr lang="ru-RU" sz="1600" dirty="0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1594439" y="1529904"/>
              <a:ext cx="4121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DIN Pro Bold" panose="020B0804020101020102" pitchFamily="34" charset="0"/>
                </a:rPr>
                <a:t>43</a:t>
              </a:r>
              <a:endParaRPr lang="ru-RU" sz="1600" dirty="0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1268957" y="2638556"/>
              <a:ext cx="412100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00" b="1" dirty="0" smtClean="0"/>
                <a:t>55</a:t>
              </a:r>
              <a:endParaRPr lang="ru-RU" sz="1700" b="1" dirty="0"/>
            </a:p>
          </p:txBody>
        </p:sp>
        <p:sp>
          <p:nvSpPr>
            <p:cNvPr id="104" name="Прямоугольник 103"/>
            <p:cNvSpPr/>
            <p:nvPr/>
          </p:nvSpPr>
          <p:spPr>
            <a:xfrm>
              <a:off x="2138483" y="3242420"/>
              <a:ext cx="4121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DIN Pro Bold" panose="020B0804020101020102" pitchFamily="34" charset="0"/>
                  <a:cs typeface="DIN Pro Bold" panose="020B0804020101020102" pitchFamily="34" charset="0"/>
                </a:rPr>
                <a:t>22</a:t>
              </a:r>
              <a:endParaRPr lang="ru-RU" sz="1600" dirty="0"/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2982458" y="2592830"/>
              <a:ext cx="55778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DIN Pro Bold" panose="020B0804020101020102" pitchFamily="34" charset="0"/>
                  <a:cs typeface="DIN Pro Bold" panose="020B0804020101020102" pitchFamily="34" charset="0"/>
                </a:rPr>
                <a:t>13</a:t>
              </a:r>
              <a:r>
                <a:rPr lang="en-US" sz="1600" dirty="0" smtClean="0">
                  <a:latin typeface="DIN Pro Bold" panose="020B0804020101020102" pitchFamily="34" charset="0"/>
                  <a:cs typeface="DIN Pro Bold" panose="020B0804020101020102" pitchFamily="34" charset="0"/>
                </a:rPr>
                <a:t>6</a:t>
              </a:r>
              <a:endParaRPr lang="ru-RU" sz="1600" dirty="0"/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-83270" y="881832"/>
              <a:ext cx="4855606" cy="3013924"/>
              <a:chOff x="-88320" y="929035"/>
              <a:chExt cx="4855606" cy="3013924"/>
            </a:xfrm>
          </p:grpSpPr>
          <p:sp>
            <p:nvSpPr>
              <p:cNvPr id="88" name="Прямоугольник 87"/>
              <p:cNvSpPr/>
              <p:nvPr/>
            </p:nvSpPr>
            <p:spPr>
              <a:xfrm>
                <a:off x="3135465" y="929035"/>
                <a:ext cx="1064790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1000" dirty="0">
                    <a:latin typeface="DIN Pro Bold" panose="020B0804020101020102" pitchFamily="34" charset="0"/>
                    <a:cs typeface="DIN Pro Bold" panose="020B0804020101020102" pitchFamily="34" charset="0"/>
                  </a:rPr>
                  <a:t>Магазины и </a:t>
                </a:r>
                <a:endParaRPr lang="ru-RU" sz="1000" dirty="0" smtClean="0">
                  <a:latin typeface="DIN Pro Bold" panose="020B0804020101020102" pitchFamily="34" charset="0"/>
                  <a:cs typeface="DIN Pro Bold" panose="020B0804020101020102" pitchFamily="34" charset="0"/>
                </a:endParaRPr>
              </a:p>
              <a:p>
                <a:pPr lvl="0" algn="ctr"/>
                <a:r>
                  <a:rPr lang="ru-RU" sz="1000" dirty="0" smtClean="0">
                    <a:latin typeface="DIN Pro Bold" panose="020B0804020101020102" pitchFamily="34" charset="0"/>
                    <a:cs typeface="DIN Pro Bold" panose="020B0804020101020102" pitchFamily="34" charset="0"/>
                  </a:rPr>
                  <a:t>торговые </a:t>
                </a:r>
                <a:r>
                  <a:rPr lang="ru-RU" sz="1000" dirty="0">
                    <a:latin typeface="DIN Pro Bold" panose="020B0804020101020102" pitchFamily="34" charset="0"/>
                    <a:cs typeface="DIN Pro Bold" panose="020B0804020101020102" pitchFamily="34" charset="0"/>
                  </a:rPr>
                  <a:t>центры</a:t>
                </a:r>
              </a:p>
            </p:txBody>
          </p:sp>
          <p:sp>
            <p:nvSpPr>
              <p:cNvPr id="89" name="Прямоугольник 88"/>
              <p:cNvSpPr/>
              <p:nvPr/>
            </p:nvSpPr>
            <p:spPr>
              <a:xfrm>
                <a:off x="549276" y="931716"/>
                <a:ext cx="1226618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ru-RU" sz="1000" dirty="0" smtClean="0">
                    <a:latin typeface="DIN Pro Bold" panose="020B0804020101020102" pitchFamily="34" charset="0"/>
                    <a:cs typeface="DIN Pro Bold" panose="020B0804020101020102" pitchFamily="34" charset="0"/>
                  </a:rPr>
                  <a:t>Предприятия </a:t>
                </a:r>
              </a:p>
              <a:p>
                <a:pPr lvl="0" algn="ctr"/>
                <a:r>
                  <a:rPr lang="ru-RU" sz="1000" dirty="0" smtClean="0">
                    <a:latin typeface="DIN Pro Bold" panose="020B0804020101020102" pitchFamily="34" charset="0"/>
                    <a:cs typeface="DIN Pro Bold" panose="020B0804020101020102" pitchFamily="34" charset="0"/>
                  </a:rPr>
                  <a:t>мелкорозничной </a:t>
                </a:r>
              </a:p>
              <a:p>
                <a:pPr lvl="0" algn="ctr"/>
                <a:r>
                  <a:rPr lang="ru-RU" sz="1000" dirty="0" smtClean="0">
                    <a:latin typeface="DIN Pro Bold" panose="020B0804020101020102" pitchFamily="34" charset="0"/>
                    <a:cs typeface="DIN Pro Bold" panose="020B0804020101020102" pitchFamily="34" charset="0"/>
                  </a:rPr>
                  <a:t>торговли</a:t>
                </a:r>
                <a:endParaRPr lang="ru-RU" sz="1000" dirty="0">
                  <a:latin typeface="DIN Pro Bold" panose="020B0804020101020102" pitchFamily="34" charset="0"/>
                  <a:cs typeface="DIN Pro Bold" panose="020B0804020101020102" pitchFamily="34" charset="0"/>
                </a:endParaRPr>
              </a:p>
            </p:txBody>
          </p:sp>
          <p:grpSp>
            <p:nvGrpSpPr>
              <p:cNvPr id="90" name="Группа 89"/>
              <p:cNvGrpSpPr/>
              <p:nvPr/>
            </p:nvGrpSpPr>
            <p:grpSpPr>
              <a:xfrm>
                <a:off x="1062771" y="1403192"/>
                <a:ext cx="2515210" cy="2444804"/>
                <a:chOff x="3444464" y="1914547"/>
                <a:chExt cx="3598980" cy="3460786"/>
              </a:xfrm>
            </p:grpSpPr>
            <p:grpSp>
              <p:nvGrpSpPr>
                <p:cNvPr id="91" name="Группа 90"/>
                <p:cNvGrpSpPr/>
                <p:nvPr/>
              </p:nvGrpSpPr>
              <p:grpSpPr>
                <a:xfrm>
                  <a:off x="3859619" y="1988288"/>
                  <a:ext cx="2817628" cy="2626242"/>
                  <a:chOff x="3859619" y="1988288"/>
                  <a:chExt cx="2817628" cy="2626242"/>
                </a:xfrm>
              </p:grpSpPr>
              <p:sp>
                <p:nvSpPr>
                  <p:cNvPr id="97" name="Правильный пятиугольник 96"/>
                  <p:cNvSpPr/>
                  <p:nvPr/>
                </p:nvSpPr>
                <p:spPr>
                  <a:xfrm>
                    <a:off x="3859619" y="1988288"/>
                    <a:ext cx="2817628" cy="2626242"/>
                  </a:xfrm>
                  <a:prstGeom prst="pentagon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grpSp>
                <p:nvGrpSpPr>
                  <p:cNvPr id="98" name="Группа 97"/>
                  <p:cNvGrpSpPr/>
                  <p:nvPr/>
                </p:nvGrpSpPr>
                <p:grpSpPr>
                  <a:xfrm>
                    <a:off x="4591428" y="2762917"/>
                    <a:ext cx="1396407" cy="1314890"/>
                    <a:chOff x="4373528" y="2502198"/>
                    <a:chExt cx="1814623" cy="1708298"/>
                  </a:xfrm>
                </p:grpSpPr>
                <p:sp>
                  <p:nvSpPr>
                    <p:cNvPr id="99" name="Правильный пятиугольник 98"/>
                    <p:cNvSpPr/>
                    <p:nvPr/>
                  </p:nvSpPr>
                  <p:spPr>
                    <a:xfrm>
                      <a:off x="4373528" y="2502198"/>
                      <a:ext cx="1814623" cy="1708298"/>
                    </a:xfrm>
                    <a:prstGeom prst="pentagon">
                      <a:avLst/>
                    </a:prstGeom>
                    <a:no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pic>
                  <p:nvPicPr>
                    <p:cNvPr id="100" name="Рисунок 99"/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489494" y="2645295"/>
                      <a:ext cx="1582690" cy="1565201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92" name="Правильный пятиугольник 91"/>
                <p:cNvSpPr/>
                <p:nvPr/>
              </p:nvSpPr>
              <p:spPr>
                <a:xfrm rot="14949591">
                  <a:off x="5843678" y="3293226"/>
                  <a:ext cx="1215922" cy="1183611"/>
                </a:xfrm>
                <a:prstGeom prst="pentagon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93" name="Правильный пятиугольник 92"/>
                <p:cNvSpPr/>
                <p:nvPr/>
              </p:nvSpPr>
              <p:spPr>
                <a:xfrm rot="14949591">
                  <a:off x="3861301" y="1939682"/>
                  <a:ext cx="1215922" cy="1183611"/>
                </a:xfrm>
                <a:prstGeom prst="pentagon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94" name="Правильный пятиугольник 93"/>
                <p:cNvSpPr/>
                <p:nvPr/>
              </p:nvSpPr>
              <p:spPr>
                <a:xfrm rot="15207861">
                  <a:off x="5401163" y="1930702"/>
                  <a:ext cx="1215922" cy="1183611"/>
                </a:xfrm>
                <a:prstGeom prst="pentagon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95" name="Правильный пятиугольник 94"/>
                <p:cNvSpPr/>
                <p:nvPr/>
              </p:nvSpPr>
              <p:spPr>
                <a:xfrm rot="15146172">
                  <a:off x="4610110" y="4175566"/>
                  <a:ext cx="1215922" cy="1183611"/>
                </a:xfrm>
                <a:prstGeom prst="pentagon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96" name="Правильный пятиугольник 95"/>
                <p:cNvSpPr/>
                <p:nvPr/>
              </p:nvSpPr>
              <p:spPr>
                <a:xfrm rot="15060466">
                  <a:off x="3428309" y="3329851"/>
                  <a:ext cx="1215922" cy="1183611"/>
                </a:xfrm>
                <a:prstGeom prst="pentagon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06" name="Прямоугольник 105"/>
              <p:cNvSpPr/>
              <p:nvPr/>
            </p:nvSpPr>
            <p:spPr>
              <a:xfrm>
                <a:off x="-36090" y="2033960"/>
                <a:ext cx="139446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1000" dirty="0">
                    <a:latin typeface="DIN Pro Bold" panose="020B0804020101020102" pitchFamily="34" charset="0"/>
                    <a:cs typeface="DIN Pro Bold" panose="020B0804020101020102" pitchFamily="34" charset="0"/>
                  </a:rPr>
                  <a:t>Предприятия общепита </a:t>
                </a:r>
                <a:endParaRPr lang="ru-RU" sz="1000" dirty="0" smtClean="0">
                  <a:latin typeface="DIN Pro Bold" panose="020B0804020101020102" pitchFamily="34" charset="0"/>
                  <a:cs typeface="DIN Pro Bold" panose="020B0804020101020102" pitchFamily="34" charset="0"/>
                </a:endParaRPr>
              </a:p>
              <a:p>
                <a:pPr lvl="0" algn="ctr"/>
                <a:r>
                  <a:rPr lang="ru-RU" sz="1000" dirty="0" smtClean="0">
                    <a:latin typeface="DIN Pro Bold" panose="020B0804020101020102" pitchFamily="34" charset="0"/>
                    <a:cs typeface="DIN Pro Bold" panose="020B0804020101020102" pitchFamily="34" charset="0"/>
                  </a:rPr>
                  <a:t>общедоступной </a:t>
                </a:r>
                <a:r>
                  <a:rPr lang="ru-RU" sz="1000" dirty="0">
                    <a:latin typeface="DIN Pro Bold" panose="020B0804020101020102" pitchFamily="34" charset="0"/>
                    <a:cs typeface="DIN Pro Bold" panose="020B0804020101020102" pitchFamily="34" charset="0"/>
                  </a:rPr>
                  <a:t>сети</a:t>
                </a:r>
              </a:p>
            </p:txBody>
          </p:sp>
          <p:sp>
            <p:nvSpPr>
              <p:cNvPr id="107" name="Прямоугольник 106"/>
              <p:cNvSpPr/>
              <p:nvPr/>
            </p:nvSpPr>
            <p:spPr>
              <a:xfrm>
                <a:off x="-88320" y="3219102"/>
                <a:ext cx="2225417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950" dirty="0">
                    <a:latin typeface="DIN Pro Bold" panose="020B0804020101020102" pitchFamily="34" charset="0"/>
                    <a:cs typeface="DIN Pro Bold" panose="020B0804020101020102" pitchFamily="34" charset="0"/>
                  </a:rPr>
                  <a:t>Предприятия общепита </a:t>
                </a:r>
                <a:endParaRPr lang="ru-RU" sz="950" dirty="0" smtClean="0">
                  <a:latin typeface="DIN Pro Bold" panose="020B0804020101020102" pitchFamily="34" charset="0"/>
                  <a:cs typeface="DIN Pro Bold" panose="020B0804020101020102" pitchFamily="34" charset="0"/>
                </a:endParaRPr>
              </a:p>
              <a:p>
                <a:pPr lvl="0" algn="ctr"/>
                <a:r>
                  <a:rPr lang="ru-RU" sz="950" dirty="0" smtClean="0">
                    <a:latin typeface="DIN Pro Bold" panose="020B0804020101020102" pitchFamily="34" charset="0"/>
                    <a:cs typeface="DIN Pro Bold" panose="020B0804020101020102" pitchFamily="34" charset="0"/>
                  </a:rPr>
                  <a:t>закрытой </a:t>
                </a:r>
                <a:r>
                  <a:rPr lang="ru-RU" sz="950" dirty="0">
                    <a:latin typeface="DIN Pro Bold" panose="020B0804020101020102" pitchFamily="34" charset="0"/>
                    <a:cs typeface="DIN Pro Bold" panose="020B0804020101020102" pitchFamily="34" charset="0"/>
                  </a:rPr>
                  <a:t>сети </a:t>
                </a:r>
                <a:endParaRPr lang="ru-RU" sz="950" dirty="0" smtClean="0">
                  <a:latin typeface="DIN Pro Bold" panose="020B0804020101020102" pitchFamily="34" charset="0"/>
                  <a:cs typeface="DIN Pro Bold" panose="020B0804020101020102" pitchFamily="34" charset="0"/>
                </a:endParaRPr>
              </a:p>
              <a:p>
                <a:pPr lvl="0" algn="ctr"/>
                <a:r>
                  <a:rPr lang="ru-RU" sz="950" dirty="0" smtClean="0">
                    <a:latin typeface="DIN Pro Bold" panose="020B0804020101020102" pitchFamily="34" charset="0"/>
                    <a:cs typeface="DIN Pro Bold" panose="020B0804020101020102" pitchFamily="34" charset="0"/>
                  </a:rPr>
                  <a:t>(</a:t>
                </a:r>
                <a:r>
                  <a:rPr lang="ru-RU" sz="950" dirty="0">
                    <a:latin typeface="DIN Pro Bold" panose="020B0804020101020102" pitchFamily="34" charset="0"/>
                    <a:cs typeface="DIN Pro Bold" panose="020B0804020101020102" pitchFamily="34" charset="0"/>
                  </a:rPr>
                  <a:t>школьные столовые, </a:t>
                </a:r>
                <a:endParaRPr lang="ru-RU" sz="950" dirty="0" smtClean="0">
                  <a:latin typeface="DIN Pro Bold" panose="020B0804020101020102" pitchFamily="34" charset="0"/>
                  <a:cs typeface="DIN Pro Bold" panose="020B0804020101020102" pitchFamily="34" charset="0"/>
                </a:endParaRPr>
              </a:p>
              <a:p>
                <a:pPr lvl="0" algn="ctr"/>
                <a:r>
                  <a:rPr lang="ru-RU" sz="950" dirty="0" smtClean="0">
                    <a:latin typeface="DIN Pro Bold" panose="020B0804020101020102" pitchFamily="34" charset="0"/>
                    <a:cs typeface="DIN Pro Bold" panose="020B0804020101020102" pitchFamily="34" charset="0"/>
                  </a:rPr>
                  <a:t>столовые </a:t>
                </a:r>
                <a:r>
                  <a:rPr lang="ru-RU" sz="950" dirty="0">
                    <a:latin typeface="DIN Pro Bold" panose="020B0804020101020102" pitchFamily="34" charset="0"/>
                    <a:cs typeface="DIN Pro Bold" panose="020B0804020101020102" pitchFamily="34" charset="0"/>
                  </a:rPr>
                  <a:t>при учреждениях)</a:t>
                </a:r>
              </a:p>
            </p:txBody>
          </p:sp>
          <p:sp>
            <p:nvSpPr>
              <p:cNvPr id="108" name="Прямоугольник 107"/>
              <p:cNvSpPr/>
              <p:nvPr/>
            </p:nvSpPr>
            <p:spPr>
              <a:xfrm>
                <a:off x="3489439" y="2367519"/>
                <a:ext cx="1277847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1000" dirty="0">
                    <a:latin typeface="DIN Pro Bold" panose="020B0804020101020102" pitchFamily="34" charset="0"/>
                    <a:cs typeface="DIN Pro Bold" panose="020B0804020101020102" pitchFamily="34" charset="0"/>
                  </a:rPr>
                  <a:t>Предприятия </a:t>
                </a:r>
                <a:endParaRPr lang="ru-RU" sz="1000" dirty="0" smtClean="0">
                  <a:latin typeface="DIN Pro Bold" panose="020B0804020101020102" pitchFamily="34" charset="0"/>
                  <a:cs typeface="DIN Pro Bold" panose="020B0804020101020102" pitchFamily="34" charset="0"/>
                </a:endParaRPr>
              </a:p>
              <a:p>
                <a:pPr lvl="0" algn="ctr"/>
                <a:r>
                  <a:rPr lang="ru-RU" sz="1000" dirty="0" smtClean="0">
                    <a:latin typeface="DIN Pro Bold" panose="020B0804020101020102" pitchFamily="34" charset="0"/>
                    <a:cs typeface="DIN Pro Bold" panose="020B0804020101020102" pitchFamily="34" charset="0"/>
                  </a:rPr>
                  <a:t>бытового </a:t>
                </a:r>
                <a:r>
                  <a:rPr lang="ru-RU" sz="1000" dirty="0">
                    <a:latin typeface="DIN Pro Bold" panose="020B0804020101020102" pitchFamily="34" charset="0"/>
                    <a:cs typeface="DIN Pro Bold" panose="020B0804020101020102" pitchFamily="34" charset="0"/>
                  </a:rPr>
                  <a:t>обслуживания</a:t>
                </a:r>
              </a:p>
            </p:txBody>
          </p:sp>
          <p:grpSp>
            <p:nvGrpSpPr>
              <p:cNvPr id="6" name="Группа 5"/>
              <p:cNvGrpSpPr/>
              <p:nvPr/>
            </p:nvGrpSpPr>
            <p:grpSpPr>
              <a:xfrm>
                <a:off x="3217180" y="2872313"/>
                <a:ext cx="923194" cy="380325"/>
                <a:chOff x="3217180" y="2872313"/>
                <a:chExt cx="923194" cy="380325"/>
              </a:xfrm>
            </p:grpSpPr>
            <p:cxnSp>
              <p:nvCxnSpPr>
                <p:cNvPr id="110" name="Прямая соединительная линия 109"/>
                <p:cNvCxnSpPr/>
                <p:nvPr/>
              </p:nvCxnSpPr>
              <p:spPr>
                <a:xfrm flipH="1" flipV="1">
                  <a:off x="3217180" y="3251556"/>
                  <a:ext cx="852079" cy="1082"/>
                </a:xfrm>
                <a:prstGeom prst="line">
                  <a:avLst/>
                </a:prstGeom>
                <a:ln w="1905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Прямая соединительная линия 113"/>
                <p:cNvCxnSpPr/>
                <p:nvPr/>
              </p:nvCxnSpPr>
              <p:spPr>
                <a:xfrm>
                  <a:off x="4081906" y="2954561"/>
                  <a:ext cx="2772" cy="293375"/>
                </a:xfrm>
                <a:prstGeom prst="line">
                  <a:avLst/>
                </a:prstGeom>
                <a:ln w="1905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6" name="Овал 115"/>
                <p:cNvSpPr/>
                <p:nvPr/>
              </p:nvSpPr>
              <p:spPr>
                <a:xfrm>
                  <a:off x="4023437" y="2872313"/>
                  <a:ext cx="116937" cy="118071"/>
                </a:xfrm>
                <a:prstGeom prst="ellipse">
                  <a:avLst/>
                </a:prstGeom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7" name="Группа 6"/>
              <p:cNvGrpSpPr/>
              <p:nvPr/>
            </p:nvGrpSpPr>
            <p:grpSpPr>
              <a:xfrm>
                <a:off x="3173790" y="1417256"/>
                <a:ext cx="909025" cy="118071"/>
                <a:chOff x="3173790" y="1417256"/>
                <a:chExt cx="909025" cy="118071"/>
              </a:xfrm>
            </p:grpSpPr>
            <p:cxnSp>
              <p:nvCxnSpPr>
                <p:cNvPr id="113" name="Прямая соединительная линия 112"/>
                <p:cNvCxnSpPr/>
                <p:nvPr/>
              </p:nvCxnSpPr>
              <p:spPr>
                <a:xfrm flipH="1" flipV="1">
                  <a:off x="3173790" y="1474164"/>
                  <a:ext cx="788077" cy="1082"/>
                </a:xfrm>
                <a:prstGeom prst="line">
                  <a:avLst/>
                </a:prstGeom>
                <a:ln w="1905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Овал 116"/>
                <p:cNvSpPr/>
                <p:nvPr/>
              </p:nvSpPr>
              <p:spPr>
                <a:xfrm>
                  <a:off x="3965878" y="1417256"/>
                  <a:ext cx="116937" cy="118071"/>
                </a:xfrm>
                <a:prstGeom prst="ellipse">
                  <a:avLst/>
                </a:prstGeom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4" name="Группа 3"/>
              <p:cNvGrpSpPr/>
              <p:nvPr/>
            </p:nvGrpSpPr>
            <p:grpSpPr>
              <a:xfrm>
                <a:off x="927093" y="3824888"/>
                <a:ext cx="1400552" cy="118071"/>
                <a:chOff x="927093" y="3824888"/>
                <a:chExt cx="1400552" cy="118071"/>
              </a:xfrm>
            </p:grpSpPr>
            <p:cxnSp>
              <p:nvCxnSpPr>
                <p:cNvPr id="109" name="Прямая соединительная линия 108"/>
                <p:cNvCxnSpPr/>
                <p:nvPr/>
              </p:nvCxnSpPr>
              <p:spPr>
                <a:xfrm flipH="1" flipV="1">
                  <a:off x="971134" y="3870838"/>
                  <a:ext cx="1356511" cy="895"/>
                </a:xfrm>
                <a:prstGeom prst="line">
                  <a:avLst/>
                </a:prstGeom>
                <a:ln w="1905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Овал 117"/>
                <p:cNvSpPr/>
                <p:nvPr/>
              </p:nvSpPr>
              <p:spPr>
                <a:xfrm>
                  <a:off x="927093" y="3824888"/>
                  <a:ext cx="116937" cy="118071"/>
                </a:xfrm>
                <a:prstGeom prst="ellipse">
                  <a:avLst/>
                </a:prstGeom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5" name="Группа 4"/>
              <p:cNvGrpSpPr/>
              <p:nvPr/>
            </p:nvGrpSpPr>
            <p:grpSpPr>
              <a:xfrm>
                <a:off x="539974" y="2682032"/>
                <a:ext cx="973814" cy="587107"/>
                <a:chOff x="539974" y="2682032"/>
                <a:chExt cx="973814" cy="587107"/>
              </a:xfrm>
            </p:grpSpPr>
            <p:cxnSp>
              <p:nvCxnSpPr>
                <p:cNvPr id="112" name="Прямая соединительная линия 111"/>
                <p:cNvCxnSpPr/>
                <p:nvPr/>
              </p:nvCxnSpPr>
              <p:spPr>
                <a:xfrm flipH="1" flipV="1">
                  <a:off x="602231" y="3268068"/>
                  <a:ext cx="911557" cy="1071"/>
                </a:xfrm>
                <a:prstGeom prst="line">
                  <a:avLst/>
                </a:prstGeom>
                <a:ln w="1905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Прямая соединительная линия 114"/>
                <p:cNvCxnSpPr/>
                <p:nvPr/>
              </p:nvCxnSpPr>
              <p:spPr>
                <a:xfrm>
                  <a:off x="598788" y="2826790"/>
                  <a:ext cx="2083" cy="429530"/>
                </a:xfrm>
                <a:prstGeom prst="line">
                  <a:avLst/>
                </a:prstGeom>
                <a:ln w="1905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Овал 118"/>
                <p:cNvSpPr/>
                <p:nvPr/>
              </p:nvSpPr>
              <p:spPr>
                <a:xfrm>
                  <a:off x="539974" y="2682032"/>
                  <a:ext cx="116937" cy="118071"/>
                </a:xfrm>
                <a:prstGeom prst="ellipse">
                  <a:avLst/>
                </a:prstGeom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2" name="Группа 1"/>
              <p:cNvGrpSpPr/>
              <p:nvPr/>
            </p:nvGrpSpPr>
            <p:grpSpPr>
              <a:xfrm>
                <a:off x="649221" y="1407345"/>
                <a:ext cx="828473" cy="118071"/>
                <a:chOff x="649221" y="1407345"/>
                <a:chExt cx="828473" cy="118071"/>
              </a:xfrm>
            </p:grpSpPr>
            <p:cxnSp>
              <p:nvCxnSpPr>
                <p:cNvPr id="111" name="Прямая соединительная линия 110"/>
                <p:cNvCxnSpPr/>
                <p:nvPr/>
              </p:nvCxnSpPr>
              <p:spPr>
                <a:xfrm flipH="1" flipV="1">
                  <a:off x="739059" y="1466381"/>
                  <a:ext cx="738635" cy="2427"/>
                </a:xfrm>
                <a:prstGeom prst="line">
                  <a:avLst/>
                </a:prstGeom>
                <a:ln w="1905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0" name="Овал 119"/>
                <p:cNvSpPr/>
                <p:nvPr/>
              </p:nvSpPr>
              <p:spPr>
                <a:xfrm>
                  <a:off x="649221" y="1407345"/>
                  <a:ext cx="116937" cy="118071"/>
                </a:xfrm>
                <a:prstGeom prst="ellipse">
                  <a:avLst/>
                </a:prstGeom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grpSp>
        <p:nvGrpSpPr>
          <p:cNvPr id="47" name="Группа 46"/>
          <p:cNvGrpSpPr/>
          <p:nvPr/>
        </p:nvGrpSpPr>
        <p:grpSpPr>
          <a:xfrm>
            <a:off x="138406" y="1596103"/>
            <a:ext cx="2111289" cy="2238057"/>
            <a:chOff x="586113" y="1961952"/>
            <a:chExt cx="2111289" cy="2238057"/>
          </a:xfrm>
        </p:grpSpPr>
        <p:sp>
          <p:nvSpPr>
            <p:cNvPr id="68" name="Скругленный прямоугольник 67"/>
            <p:cNvSpPr/>
            <p:nvPr/>
          </p:nvSpPr>
          <p:spPr>
            <a:xfrm>
              <a:off x="972022" y="1961952"/>
              <a:ext cx="1656184" cy="79208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Оборот розничной торговли</a:t>
              </a:r>
              <a:endParaRPr 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9" name="Прямая соединительная линия 68"/>
            <p:cNvCxnSpPr/>
            <p:nvPr/>
          </p:nvCxnSpPr>
          <p:spPr>
            <a:xfrm>
              <a:off x="676829" y="2321992"/>
              <a:ext cx="2748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>
              <a:off x="683990" y="2321992"/>
              <a:ext cx="0" cy="1656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>
              <a:off x="681093" y="3978176"/>
              <a:ext cx="7928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677755" y="3258096"/>
              <a:ext cx="7928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Овал 72"/>
            <p:cNvSpPr/>
            <p:nvPr/>
          </p:nvSpPr>
          <p:spPr>
            <a:xfrm>
              <a:off x="1421052" y="3053120"/>
              <a:ext cx="1207154" cy="432048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1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0 951,9</a:t>
              </a:r>
              <a:endPara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млн рублей</a:t>
              </a:r>
              <a:endPara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591750" y="2865363"/>
              <a:ext cx="111601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январь-сентябрь </a:t>
              </a:r>
            </a:p>
            <a:p>
              <a:pPr algn="ctr"/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202</a:t>
              </a:r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года</a:t>
              </a:r>
              <a:endParaRPr lang="ru-RU" sz="1000" dirty="0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586113" y="3578066"/>
              <a:ext cx="111601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январь-сентябрь </a:t>
              </a:r>
            </a:p>
            <a:p>
              <a:pPr algn="ctr"/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202</a:t>
              </a:r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года</a:t>
              </a:r>
              <a:endParaRPr lang="ru-RU" sz="1000" dirty="0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1470587" y="3767961"/>
              <a:ext cx="1226815" cy="432048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10 254,6</a:t>
              </a:r>
              <a:endParaRPr lang="ru-RU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млн рублей</a:t>
              </a:r>
              <a:endPara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2700214" y="1596103"/>
            <a:ext cx="2104733" cy="2238057"/>
            <a:chOff x="589207" y="1961952"/>
            <a:chExt cx="2104733" cy="2238057"/>
          </a:xfrm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972022" y="1961952"/>
              <a:ext cx="1656184" cy="79208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Объем реализации платных услуг</a:t>
              </a:r>
              <a:endParaRPr 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1" name="Прямая соединительная линия 50"/>
            <p:cNvCxnSpPr/>
            <p:nvPr/>
          </p:nvCxnSpPr>
          <p:spPr>
            <a:xfrm>
              <a:off x="676829" y="2321992"/>
              <a:ext cx="2748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683990" y="2321992"/>
              <a:ext cx="0" cy="1656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681093" y="3978176"/>
              <a:ext cx="7928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677755" y="3258096"/>
              <a:ext cx="7928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Овал 54"/>
            <p:cNvSpPr/>
            <p:nvPr/>
          </p:nvSpPr>
          <p:spPr>
            <a:xfrm>
              <a:off x="1421052" y="3053120"/>
              <a:ext cx="1207154" cy="432048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2 8</a:t>
              </a:r>
              <a:r>
                <a:rPr lang="en-US" sz="1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79,8</a:t>
              </a:r>
              <a:endPara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млн рублей</a:t>
              </a:r>
              <a:endPara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589207" y="2865363"/>
              <a:ext cx="111601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январь-сентябрь </a:t>
              </a:r>
            </a:p>
            <a:p>
              <a:pPr algn="ctr"/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202</a:t>
              </a:r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года</a:t>
              </a:r>
              <a:endParaRPr lang="ru-RU" sz="1000" dirty="0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600979" y="3578066"/>
              <a:ext cx="111601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январь-сентябрь </a:t>
              </a:r>
            </a:p>
            <a:p>
              <a:pPr algn="ctr"/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202</a:t>
              </a:r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года</a:t>
              </a:r>
              <a:endParaRPr lang="ru-RU" sz="1000" dirty="0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1486786" y="3767961"/>
              <a:ext cx="1207154" cy="432048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1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837,2</a:t>
              </a:r>
              <a:endParaRPr lang="ru-RU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млн рублей</a:t>
              </a:r>
              <a:endPara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8" name="TextBox 10"/>
          <p:cNvSpPr txBox="1">
            <a:spLocks noChangeArrowheads="1"/>
          </p:cNvSpPr>
          <p:nvPr/>
        </p:nvSpPr>
        <p:spPr bwMode="auto">
          <a:xfrm>
            <a:off x="208922" y="593800"/>
            <a:ext cx="9692091" cy="70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8" tIns="50914" rIns="101828" bIns="5091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3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17588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17588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17588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17588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buClr>
                <a:schemeClr val="accent1"/>
              </a:buClr>
              <a:buFont typeface="Arial" pitchFamily="34" charset="0"/>
              <a:buNone/>
            </a:pPr>
            <a:r>
              <a:rPr lang="ru-RU" altLang="ru-RU" sz="1300" dirty="0" smtClean="0">
                <a:latin typeface="Times New Roman" pitchFamily="18" charset="0"/>
                <a:cs typeface="Times New Roman" pitchFamily="18" charset="0"/>
              </a:rPr>
              <a:t>        Основными </a:t>
            </a: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направлениями развития потребительского рынка является создание условий для удовлетворения спроса населения на потребительские товары и услуги, совершенствование инфраструктуры потребительского рынка, обеспечение доступа к товарам и услугам всех социальных групп населения </a:t>
            </a:r>
            <a:r>
              <a:rPr lang="ru-RU" altLang="ru-RU" sz="1300" dirty="0" smtClean="0">
                <a:latin typeface="Times New Roman" pitchFamily="18" charset="0"/>
                <a:cs typeface="Times New Roman" pitchFamily="18" charset="0"/>
              </a:rPr>
              <a:t>города Мегиона.</a:t>
            </a:r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Text Box 365"/>
          <p:cNvSpPr txBox="1">
            <a:spLocks noChangeArrowheads="1"/>
          </p:cNvSpPr>
          <p:nvPr/>
        </p:nvSpPr>
        <p:spPr bwMode="auto">
          <a:xfrm>
            <a:off x="5621422" y="1714066"/>
            <a:ext cx="4651597" cy="13031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accent3">
                <a:shade val="30000"/>
                <a:satMod val="120000"/>
              </a:schemeClr>
            </a:contourClr>
          </a:sp3d>
        </p:spPr>
        <p:style>
          <a:lnRef idx="0">
            <a:schemeClr val="accent3"/>
          </a:lnRef>
          <a:fillRef idx="1002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01828" tIns="50914" rIns="101828" bIns="50914">
            <a:spAutoFit/>
          </a:bodyPr>
          <a:lstStyle/>
          <a:p>
            <a:pPr algn="just" defTabSz="1018276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структуре </a:t>
            </a:r>
            <a:r>
              <a:rPr lang="ru-RU" alt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товарооборота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</a:t>
            </a:r>
            <a:r>
              <a:rPr lang="ru-RU" alt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продовольственных товаров составляет более 50,0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pPr algn="just" defTabSz="1018276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01.10.2022 на территории города свою деятельность осуществляют 233 объекта розничной торговли торговой площадью 43,6 тыс. кв. м. и 77 предприятий </a:t>
            </a:r>
            <a:r>
              <a:rPr lang="ru-RU" alt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питания на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4 101 посадочных мест.</a:t>
            </a:r>
            <a:endParaRPr lang="ru-RU" alt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88030" y="4061454"/>
            <a:ext cx="5195647" cy="924841"/>
            <a:chOff x="288030" y="3896465"/>
            <a:chExt cx="5195647" cy="443048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88030" y="3897632"/>
              <a:ext cx="5195647" cy="441881"/>
              <a:chOff x="288030" y="3775712"/>
              <a:chExt cx="5195647" cy="441881"/>
            </a:xfrm>
          </p:grpSpPr>
          <p:grpSp>
            <p:nvGrpSpPr>
              <p:cNvPr id="83" name="Группа 82"/>
              <p:cNvGrpSpPr/>
              <p:nvPr/>
            </p:nvGrpSpPr>
            <p:grpSpPr>
              <a:xfrm>
                <a:off x="288030" y="3777473"/>
                <a:ext cx="4323535" cy="440120"/>
                <a:chOff x="6767657" y="5052982"/>
                <a:chExt cx="2802762" cy="661670"/>
              </a:xfrm>
            </p:grpSpPr>
            <p:sp>
              <p:nvSpPr>
                <p:cNvPr id="126" name="Скругленный прямоугольник 125"/>
                <p:cNvSpPr/>
                <p:nvPr/>
              </p:nvSpPr>
              <p:spPr>
                <a:xfrm>
                  <a:off x="6767657" y="5052982"/>
                  <a:ext cx="2802762" cy="654322"/>
                </a:xfrm>
                <a:prstGeom prst="roundRect">
                  <a:avLst/>
                </a:pr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000"/>
                </a:p>
              </p:txBody>
            </p:sp>
            <p:sp>
              <p:nvSpPr>
                <p:cNvPr id="127" name="Прямоугольник 126"/>
                <p:cNvSpPr/>
                <p:nvPr/>
              </p:nvSpPr>
              <p:spPr>
                <a:xfrm>
                  <a:off x="6863104" y="5160243"/>
                  <a:ext cx="1611056" cy="5544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/>
                  <a:r>
                    <a:rPr lang="ru-RU" altLang="ru-RU" sz="1200" dirty="0">
                      <a:solidFill>
                        <a:schemeClr val="bg1"/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Оборот розничной торговли </a:t>
                  </a:r>
                  <a:endParaRPr lang="en-US" altLang="ru-RU" sz="1200" dirty="0" smtClean="0">
                    <a:solidFill>
                      <a:schemeClr val="bg1"/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endParaRPr>
                </a:p>
                <a:p>
                  <a:pPr lvl="0"/>
                  <a:r>
                    <a:rPr lang="ru-RU" altLang="ru-RU" sz="1200" dirty="0" smtClean="0">
                      <a:solidFill>
                        <a:schemeClr val="bg1"/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в </a:t>
                  </a:r>
                  <a:r>
                    <a:rPr lang="ru-RU" altLang="ru-RU" sz="1200" dirty="0">
                      <a:solidFill>
                        <a:schemeClr val="bg1"/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расчете на душу населения, тыс. рублей</a:t>
                  </a:r>
                </a:p>
              </p:txBody>
            </p:sp>
          </p:grpSp>
          <p:grpSp>
            <p:nvGrpSpPr>
              <p:cNvPr id="128" name="Группа 127"/>
              <p:cNvGrpSpPr/>
              <p:nvPr/>
            </p:nvGrpSpPr>
            <p:grpSpPr>
              <a:xfrm>
                <a:off x="4458154" y="3775712"/>
                <a:ext cx="1025523" cy="432787"/>
                <a:chOff x="9421363" y="5063373"/>
                <a:chExt cx="1025523" cy="650644"/>
              </a:xfrm>
            </p:grpSpPr>
            <p:sp>
              <p:nvSpPr>
                <p:cNvPr id="129" name="Скругленный прямоугольник 128"/>
                <p:cNvSpPr/>
                <p:nvPr/>
              </p:nvSpPr>
              <p:spPr>
                <a:xfrm>
                  <a:off x="9421363" y="5063373"/>
                  <a:ext cx="1018614" cy="650644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000"/>
                </a:p>
              </p:txBody>
            </p:sp>
            <p:sp>
              <p:nvSpPr>
                <p:cNvPr id="130" name="Прямоугольник 129"/>
                <p:cNvSpPr/>
                <p:nvPr/>
              </p:nvSpPr>
              <p:spPr>
                <a:xfrm>
                  <a:off x="9428272" y="5155346"/>
                  <a:ext cx="1018614" cy="48765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ru-RU" sz="900" dirty="0">
                      <a:solidFill>
                        <a:schemeClr val="accent1">
                          <a:lumMod val="50000"/>
                        </a:schemeClr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январь-сентябрь</a:t>
                  </a:r>
                  <a:r>
                    <a:rPr lang="ru-RU" sz="900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ru-RU" sz="9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202</a:t>
                  </a:r>
                  <a:r>
                    <a:rPr lang="en-US" sz="9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2</a:t>
                  </a:r>
                  <a:r>
                    <a:rPr lang="ru-RU" sz="9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 </a:t>
                  </a:r>
                  <a:r>
                    <a:rPr lang="ru-RU" sz="900" dirty="0">
                      <a:solidFill>
                        <a:schemeClr val="accent1">
                          <a:lumMod val="50000"/>
                        </a:schemeClr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года</a:t>
                  </a:r>
                </a:p>
                <a:p>
                  <a:pPr lvl="0" algn="ctr"/>
                  <a:endParaRPr lang="ru-RU" sz="600" dirty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endParaRPr>
                </a:p>
                <a:p>
                  <a:pPr lvl="0" algn="ctr"/>
                  <a:r>
                    <a:rPr lang="ru-RU" sz="14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1</a:t>
                  </a:r>
                  <a:r>
                    <a:rPr lang="en-US" sz="14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73,1</a:t>
                  </a:r>
                  <a:endParaRPr lang="ru-RU" sz="1400" dirty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endParaRPr>
                </a:p>
              </p:txBody>
            </p:sp>
          </p:grpSp>
        </p:grpSp>
        <p:grpSp>
          <p:nvGrpSpPr>
            <p:cNvPr id="85" name="Группа 84"/>
            <p:cNvGrpSpPr/>
            <p:nvPr/>
          </p:nvGrpSpPr>
          <p:grpSpPr>
            <a:xfrm>
              <a:off x="2964133" y="3896465"/>
              <a:ext cx="1025523" cy="432785"/>
              <a:chOff x="9421363" y="5063372"/>
              <a:chExt cx="1025523" cy="650644"/>
            </a:xfrm>
          </p:grpSpPr>
          <p:sp>
            <p:nvSpPr>
              <p:cNvPr id="122" name="Скругленный прямоугольник 121"/>
              <p:cNvSpPr/>
              <p:nvPr/>
            </p:nvSpPr>
            <p:spPr>
              <a:xfrm>
                <a:off x="9421363" y="5063372"/>
                <a:ext cx="1018614" cy="650644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/>
              </a:p>
            </p:txBody>
          </p:sp>
          <p:sp>
            <p:nvSpPr>
              <p:cNvPr id="123" name="Прямоугольник 122"/>
              <p:cNvSpPr/>
              <p:nvPr/>
            </p:nvSpPr>
            <p:spPr>
              <a:xfrm>
                <a:off x="9428272" y="5164879"/>
                <a:ext cx="1018614" cy="487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900" dirty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rPr>
                  <a:t>январь-сентябрь</a:t>
                </a:r>
                <a:r>
                  <a:rPr lang="ru-RU" sz="9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900" dirty="0" smtClean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rPr>
                  <a:t>202</a:t>
                </a:r>
                <a:r>
                  <a:rPr lang="en-US" sz="900" dirty="0" smtClean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rPr>
                  <a:t>3</a:t>
                </a:r>
                <a:r>
                  <a:rPr lang="ru-RU" sz="900" dirty="0" smtClean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rPr>
                  <a:t> года</a:t>
                </a:r>
              </a:p>
              <a:p>
                <a:pPr lvl="0" algn="ctr"/>
                <a:endParaRPr lang="ru-RU" sz="600" dirty="0" smtClean="0">
                  <a:solidFill>
                    <a:schemeClr val="accent1">
                      <a:lumMod val="50000"/>
                    </a:schemeClr>
                  </a:solidFill>
                  <a:latin typeface="DIN Pro Bold" panose="020B0804020101020102" pitchFamily="34" charset="0"/>
                  <a:cs typeface="DIN Pro Bold" panose="020B0804020101020102" pitchFamily="34" charset="0"/>
                </a:endParaRPr>
              </a:p>
              <a:p>
                <a:pPr lvl="0" algn="ctr"/>
                <a:r>
                  <a:rPr lang="ru-RU" sz="1400" dirty="0" smtClean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rPr>
                  <a:t>18</a:t>
                </a:r>
                <a:r>
                  <a:rPr lang="en-US" sz="1400" dirty="0" smtClean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rPr>
                  <a:t>4,6</a:t>
                </a:r>
                <a:endParaRPr lang="ru-RU" sz="1400" dirty="0">
                  <a:solidFill>
                    <a:schemeClr val="accent1">
                      <a:lumMod val="50000"/>
                    </a:schemeClr>
                  </a:solidFill>
                  <a:latin typeface="DIN Pro Bold" panose="020B0804020101020102" pitchFamily="34" charset="0"/>
                  <a:cs typeface="DIN Pro Bold" panose="020B0804020101020102" pitchFamily="34" charset="0"/>
                </a:endParaRPr>
              </a:p>
            </p:txBody>
          </p:sp>
        </p:grpSp>
      </p:grpSp>
      <p:grpSp>
        <p:nvGrpSpPr>
          <p:cNvPr id="13" name="Группа 12"/>
          <p:cNvGrpSpPr/>
          <p:nvPr/>
        </p:nvGrpSpPr>
        <p:grpSpPr>
          <a:xfrm>
            <a:off x="284855" y="5159751"/>
            <a:ext cx="5191913" cy="967403"/>
            <a:chOff x="284855" y="4527921"/>
            <a:chExt cx="5191913" cy="463438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284855" y="4527921"/>
              <a:ext cx="5191913" cy="463438"/>
              <a:chOff x="284855" y="4406001"/>
              <a:chExt cx="5191913" cy="463438"/>
            </a:xfrm>
          </p:grpSpPr>
          <p:grpSp>
            <p:nvGrpSpPr>
              <p:cNvPr id="84" name="Группа 83"/>
              <p:cNvGrpSpPr/>
              <p:nvPr/>
            </p:nvGrpSpPr>
            <p:grpSpPr>
              <a:xfrm>
                <a:off x="284855" y="4415012"/>
                <a:ext cx="4323537" cy="454427"/>
                <a:chOff x="6764481" y="6011441"/>
                <a:chExt cx="2802763" cy="683178"/>
              </a:xfrm>
            </p:grpSpPr>
            <p:sp>
              <p:nvSpPr>
                <p:cNvPr id="124" name="Скругленный прямоугольник 123"/>
                <p:cNvSpPr/>
                <p:nvPr/>
              </p:nvSpPr>
              <p:spPr>
                <a:xfrm>
                  <a:off x="6764481" y="6011441"/>
                  <a:ext cx="2802763" cy="683178"/>
                </a:xfrm>
                <a:prstGeom prst="roundRect">
                  <a:avLst/>
                </a:pr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000"/>
                </a:p>
              </p:txBody>
            </p:sp>
            <p:sp>
              <p:nvSpPr>
                <p:cNvPr id="125" name="Прямоугольник 124"/>
                <p:cNvSpPr/>
                <p:nvPr/>
              </p:nvSpPr>
              <p:spPr>
                <a:xfrm>
                  <a:off x="6835641" y="6073438"/>
                  <a:ext cx="1696641" cy="46548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/>
                  <a:r>
                    <a:rPr lang="ru-RU" altLang="ru-RU" sz="1200" dirty="0">
                      <a:solidFill>
                        <a:schemeClr val="bg1"/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Объем платных услуг</a:t>
                  </a:r>
                  <a:endParaRPr lang="en-US" altLang="ru-RU" sz="1200" dirty="0">
                    <a:solidFill>
                      <a:schemeClr val="bg1"/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endParaRPr>
                </a:p>
                <a:p>
                  <a:pPr lvl="0"/>
                  <a:r>
                    <a:rPr lang="ru-RU" altLang="ru-RU" sz="1200" dirty="0">
                      <a:solidFill>
                        <a:schemeClr val="bg1"/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в расчете на душу населения, </a:t>
                  </a:r>
                  <a:endParaRPr lang="en-US" altLang="ru-RU" sz="1200" dirty="0">
                    <a:solidFill>
                      <a:schemeClr val="bg1"/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endParaRPr>
                </a:p>
                <a:p>
                  <a:pPr lvl="0"/>
                  <a:r>
                    <a:rPr lang="ru-RU" altLang="ru-RU" sz="1200" dirty="0">
                      <a:solidFill>
                        <a:schemeClr val="bg1"/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тыс. рублей</a:t>
                  </a:r>
                </a:p>
              </p:txBody>
            </p:sp>
          </p:grpSp>
          <p:grpSp>
            <p:nvGrpSpPr>
              <p:cNvPr id="131" name="Группа 130"/>
              <p:cNvGrpSpPr/>
              <p:nvPr/>
            </p:nvGrpSpPr>
            <p:grpSpPr>
              <a:xfrm>
                <a:off x="4414500" y="4406001"/>
                <a:ext cx="1062268" cy="454427"/>
                <a:chOff x="8246300" y="5593026"/>
                <a:chExt cx="1062268" cy="683178"/>
              </a:xfrm>
            </p:grpSpPr>
            <p:sp>
              <p:nvSpPr>
                <p:cNvPr id="132" name="Скругленный прямоугольник 131"/>
                <p:cNvSpPr/>
                <p:nvPr/>
              </p:nvSpPr>
              <p:spPr>
                <a:xfrm>
                  <a:off x="8268127" y="5593026"/>
                  <a:ext cx="1018614" cy="68317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000"/>
                </a:p>
              </p:txBody>
            </p:sp>
            <p:sp>
              <p:nvSpPr>
                <p:cNvPr id="133" name="Прямоугольник 132"/>
                <p:cNvSpPr/>
                <p:nvPr/>
              </p:nvSpPr>
              <p:spPr>
                <a:xfrm>
                  <a:off x="8246300" y="5713902"/>
                  <a:ext cx="1062268" cy="4876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ru-RU" sz="900" dirty="0">
                      <a:solidFill>
                        <a:schemeClr val="accent1">
                          <a:lumMod val="50000"/>
                        </a:schemeClr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январь-сентябрь</a:t>
                  </a:r>
                  <a:r>
                    <a:rPr lang="ru-RU" sz="900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ru-RU" sz="9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202</a:t>
                  </a:r>
                  <a:r>
                    <a:rPr lang="en-US" sz="9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2</a:t>
                  </a:r>
                  <a:r>
                    <a:rPr lang="ru-RU" sz="9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 </a:t>
                  </a:r>
                  <a:r>
                    <a:rPr lang="ru-RU" sz="900" dirty="0">
                      <a:solidFill>
                        <a:schemeClr val="accent1">
                          <a:lumMod val="50000"/>
                        </a:schemeClr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года</a:t>
                  </a:r>
                </a:p>
                <a:p>
                  <a:pPr lvl="0" algn="ctr"/>
                  <a:endParaRPr lang="ru-RU" sz="600" dirty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endParaRPr>
                </a:p>
                <a:p>
                  <a:pPr lvl="0" algn="ctr"/>
                  <a:r>
                    <a:rPr lang="en-US" sz="14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47,9</a:t>
                  </a:r>
                  <a:endParaRPr lang="ru-RU" sz="1400" dirty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endParaRPr>
                </a:p>
              </p:txBody>
            </p:sp>
          </p:grpSp>
        </p:grpSp>
        <p:grpSp>
          <p:nvGrpSpPr>
            <p:cNvPr id="86" name="Группа 85"/>
            <p:cNvGrpSpPr/>
            <p:nvPr/>
          </p:nvGrpSpPr>
          <p:grpSpPr>
            <a:xfrm>
              <a:off x="2920479" y="4536929"/>
              <a:ext cx="1062268" cy="454427"/>
              <a:chOff x="8246300" y="5593026"/>
              <a:chExt cx="1062268" cy="683178"/>
            </a:xfrm>
          </p:grpSpPr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8268127" y="5593026"/>
                <a:ext cx="1018614" cy="683178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/>
              </a:p>
            </p:txBody>
          </p:sp>
          <p:sp>
            <p:nvSpPr>
              <p:cNvPr id="121" name="Прямоугольник 120"/>
              <p:cNvSpPr/>
              <p:nvPr/>
            </p:nvSpPr>
            <p:spPr>
              <a:xfrm>
                <a:off x="8246300" y="5700354"/>
                <a:ext cx="1062268" cy="487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900" dirty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rPr>
                  <a:t>январь-сентябрь</a:t>
                </a:r>
                <a:r>
                  <a:rPr lang="ru-RU" sz="9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900" dirty="0" smtClean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rPr>
                  <a:t>202</a:t>
                </a:r>
                <a:r>
                  <a:rPr lang="en-US" sz="900" dirty="0" smtClean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rPr>
                  <a:t>3</a:t>
                </a:r>
                <a:r>
                  <a:rPr lang="ru-RU" sz="900" dirty="0" smtClean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rPr>
                  <a:t> </a:t>
                </a:r>
                <a:r>
                  <a:rPr lang="ru-RU" sz="900" dirty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rPr>
                  <a:t>года</a:t>
                </a:r>
              </a:p>
              <a:p>
                <a:pPr lvl="0" algn="ctr"/>
                <a:endParaRPr lang="ru-RU" sz="600" dirty="0">
                  <a:solidFill>
                    <a:schemeClr val="accent1">
                      <a:lumMod val="50000"/>
                    </a:schemeClr>
                  </a:solidFill>
                  <a:latin typeface="DIN Pro Bold" panose="020B0804020101020102" pitchFamily="34" charset="0"/>
                  <a:cs typeface="DIN Pro Bold" panose="020B0804020101020102" pitchFamily="34" charset="0"/>
                </a:endParaRPr>
              </a:p>
              <a:p>
                <a:pPr lvl="0" algn="ctr"/>
                <a:r>
                  <a:rPr lang="en-US" sz="1400" dirty="0" smtClean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rPr>
                  <a:t>48,6</a:t>
                </a:r>
                <a:endParaRPr lang="ru-RU" sz="1400" dirty="0">
                  <a:solidFill>
                    <a:schemeClr val="accent1">
                      <a:lumMod val="50000"/>
                    </a:schemeClr>
                  </a:solidFill>
                  <a:latin typeface="DIN Pro Bold" panose="020B0804020101020102" pitchFamily="34" charset="0"/>
                  <a:cs typeface="DIN Pro Bold" panose="020B0804020101020102" pitchFamily="34" charset="0"/>
                </a:endParaRPr>
              </a:p>
            </p:txBody>
          </p:sp>
        </p:grpSp>
      </p:grpSp>
      <p:grpSp>
        <p:nvGrpSpPr>
          <p:cNvPr id="134" name="Группа 133"/>
          <p:cNvGrpSpPr/>
          <p:nvPr/>
        </p:nvGrpSpPr>
        <p:grpSpPr>
          <a:xfrm>
            <a:off x="284855" y="6251133"/>
            <a:ext cx="5191913" cy="967403"/>
            <a:chOff x="284855" y="4527921"/>
            <a:chExt cx="5191913" cy="463438"/>
          </a:xfrm>
        </p:grpSpPr>
        <p:grpSp>
          <p:nvGrpSpPr>
            <p:cNvPr id="135" name="Группа 134"/>
            <p:cNvGrpSpPr/>
            <p:nvPr/>
          </p:nvGrpSpPr>
          <p:grpSpPr>
            <a:xfrm>
              <a:off x="284855" y="4527921"/>
              <a:ext cx="5191913" cy="463438"/>
              <a:chOff x="284855" y="4406001"/>
              <a:chExt cx="5191913" cy="463438"/>
            </a:xfrm>
          </p:grpSpPr>
          <p:grpSp>
            <p:nvGrpSpPr>
              <p:cNvPr id="139" name="Группа 138"/>
              <p:cNvGrpSpPr/>
              <p:nvPr/>
            </p:nvGrpSpPr>
            <p:grpSpPr>
              <a:xfrm>
                <a:off x="284855" y="4415012"/>
                <a:ext cx="4323537" cy="454427"/>
                <a:chOff x="6764481" y="6011441"/>
                <a:chExt cx="2802763" cy="683178"/>
              </a:xfrm>
            </p:grpSpPr>
            <p:sp>
              <p:nvSpPr>
                <p:cNvPr id="143" name="Скругленный прямоугольник 142"/>
                <p:cNvSpPr/>
                <p:nvPr/>
              </p:nvSpPr>
              <p:spPr>
                <a:xfrm>
                  <a:off x="6764481" y="6011441"/>
                  <a:ext cx="2802763" cy="683178"/>
                </a:xfrm>
                <a:prstGeom prst="roundRect">
                  <a:avLst/>
                </a:pr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000"/>
                </a:p>
              </p:txBody>
            </p:sp>
            <p:sp>
              <p:nvSpPr>
                <p:cNvPr id="144" name="Прямоугольник 143"/>
                <p:cNvSpPr/>
                <p:nvPr/>
              </p:nvSpPr>
              <p:spPr>
                <a:xfrm>
                  <a:off x="6835641" y="6073438"/>
                  <a:ext cx="1696641" cy="46548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/>
                  <a:r>
                    <a:rPr lang="ru-RU" altLang="ru-RU" sz="1200" dirty="0" smtClean="0">
                      <a:solidFill>
                        <a:schemeClr val="bg1"/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Потребительские расходы</a:t>
                  </a:r>
                  <a:endParaRPr lang="en-US" altLang="ru-RU" sz="1200" dirty="0" smtClean="0">
                    <a:solidFill>
                      <a:schemeClr val="bg1"/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endParaRPr>
                </a:p>
                <a:p>
                  <a:pPr lvl="0"/>
                  <a:r>
                    <a:rPr lang="ru-RU" altLang="ru-RU" sz="1200" dirty="0" smtClean="0">
                      <a:solidFill>
                        <a:schemeClr val="bg1"/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на </a:t>
                  </a:r>
                  <a:r>
                    <a:rPr lang="ru-RU" altLang="ru-RU" sz="1200" dirty="0">
                      <a:solidFill>
                        <a:schemeClr val="bg1"/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душу населения, </a:t>
                  </a:r>
                  <a:endParaRPr lang="en-US" altLang="ru-RU" sz="1200" dirty="0" smtClean="0">
                    <a:solidFill>
                      <a:schemeClr val="bg1"/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endParaRPr>
                </a:p>
                <a:p>
                  <a:pPr lvl="0"/>
                  <a:r>
                    <a:rPr lang="ru-RU" altLang="ru-RU" sz="1200" dirty="0">
                      <a:solidFill>
                        <a:schemeClr val="bg1"/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т</a:t>
                  </a:r>
                  <a:r>
                    <a:rPr lang="ru-RU" altLang="ru-RU" sz="1200" dirty="0" smtClean="0">
                      <a:solidFill>
                        <a:schemeClr val="bg1"/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ыс. рублей</a:t>
                  </a:r>
                  <a:endParaRPr lang="ru-RU" altLang="ru-RU" sz="1200" dirty="0">
                    <a:solidFill>
                      <a:schemeClr val="bg1"/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endParaRPr>
                </a:p>
              </p:txBody>
            </p:sp>
          </p:grpSp>
          <p:grpSp>
            <p:nvGrpSpPr>
              <p:cNvPr id="140" name="Группа 139"/>
              <p:cNvGrpSpPr/>
              <p:nvPr/>
            </p:nvGrpSpPr>
            <p:grpSpPr>
              <a:xfrm>
                <a:off x="4414500" y="4406001"/>
                <a:ext cx="1062268" cy="454427"/>
                <a:chOff x="8246300" y="5593026"/>
                <a:chExt cx="1062268" cy="683178"/>
              </a:xfrm>
            </p:grpSpPr>
            <p:sp>
              <p:nvSpPr>
                <p:cNvPr id="141" name="Скругленный прямоугольник 140"/>
                <p:cNvSpPr/>
                <p:nvPr/>
              </p:nvSpPr>
              <p:spPr>
                <a:xfrm>
                  <a:off x="8268127" y="5593026"/>
                  <a:ext cx="1018614" cy="68317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000"/>
                </a:p>
              </p:txBody>
            </p:sp>
            <p:sp>
              <p:nvSpPr>
                <p:cNvPr id="142" name="Прямоугольник 141"/>
                <p:cNvSpPr/>
                <p:nvPr/>
              </p:nvSpPr>
              <p:spPr>
                <a:xfrm>
                  <a:off x="8246300" y="5705187"/>
                  <a:ext cx="1062268" cy="4876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ru-RU" sz="900" dirty="0">
                      <a:solidFill>
                        <a:schemeClr val="accent1">
                          <a:lumMod val="50000"/>
                        </a:schemeClr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январь-сентябрь</a:t>
                  </a:r>
                  <a:r>
                    <a:rPr lang="ru-RU" sz="900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ru-RU" sz="9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202</a:t>
                  </a:r>
                  <a:r>
                    <a:rPr lang="en-US" sz="9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2 </a:t>
                  </a:r>
                  <a:r>
                    <a:rPr lang="ru-RU" sz="9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года</a:t>
                  </a:r>
                  <a:endParaRPr lang="ru-RU" sz="900" dirty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endParaRPr>
                </a:p>
                <a:p>
                  <a:pPr lvl="0" algn="ctr"/>
                  <a:endParaRPr lang="ru-RU" sz="600" dirty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endParaRPr>
                </a:p>
                <a:p>
                  <a:pPr lvl="0" algn="ctr"/>
                  <a:r>
                    <a:rPr lang="ru-RU" sz="14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2</a:t>
                  </a:r>
                  <a:r>
                    <a:rPr lang="en-US" sz="14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DIN Pro Bold" panose="020B0804020101020102" pitchFamily="34" charset="0"/>
                      <a:cs typeface="DIN Pro Bold" panose="020B0804020101020102" pitchFamily="34" charset="0"/>
                    </a:rPr>
                    <a:t>20,9</a:t>
                  </a:r>
                  <a:endParaRPr lang="ru-RU" sz="1400" dirty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endParaRPr>
                </a:p>
              </p:txBody>
            </p:sp>
          </p:grpSp>
        </p:grpSp>
        <p:grpSp>
          <p:nvGrpSpPr>
            <p:cNvPr id="136" name="Группа 135"/>
            <p:cNvGrpSpPr/>
            <p:nvPr/>
          </p:nvGrpSpPr>
          <p:grpSpPr>
            <a:xfrm>
              <a:off x="2920479" y="4536920"/>
              <a:ext cx="1062268" cy="454426"/>
              <a:chOff x="8246300" y="5593026"/>
              <a:chExt cx="1062268" cy="683178"/>
            </a:xfrm>
          </p:grpSpPr>
          <p:sp>
            <p:nvSpPr>
              <p:cNvPr id="137" name="Скругленный прямоугольник 136"/>
              <p:cNvSpPr/>
              <p:nvPr/>
            </p:nvSpPr>
            <p:spPr>
              <a:xfrm>
                <a:off x="8268127" y="5593026"/>
                <a:ext cx="1018614" cy="683178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/>
              </a:p>
            </p:txBody>
          </p:sp>
          <p:sp>
            <p:nvSpPr>
              <p:cNvPr id="138" name="Прямоугольник 137"/>
              <p:cNvSpPr/>
              <p:nvPr/>
            </p:nvSpPr>
            <p:spPr>
              <a:xfrm>
                <a:off x="8246300" y="5691639"/>
                <a:ext cx="1062268" cy="487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900" dirty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rPr>
                  <a:t>январь-сентябрь</a:t>
                </a:r>
                <a:r>
                  <a:rPr lang="ru-RU" sz="9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900" dirty="0" smtClean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rPr>
                  <a:t>202</a:t>
                </a:r>
                <a:r>
                  <a:rPr lang="en-US" sz="900" dirty="0" smtClean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rPr>
                  <a:t>3</a:t>
                </a:r>
                <a:r>
                  <a:rPr lang="ru-RU" sz="900" dirty="0" smtClean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rPr>
                  <a:t> </a:t>
                </a:r>
                <a:r>
                  <a:rPr lang="ru-RU" sz="900" dirty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rPr>
                  <a:t>года</a:t>
                </a:r>
              </a:p>
              <a:p>
                <a:pPr lvl="0" algn="ctr"/>
                <a:endParaRPr lang="ru-RU" sz="600" dirty="0">
                  <a:solidFill>
                    <a:schemeClr val="accent1">
                      <a:lumMod val="50000"/>
                    </a:schemeClr>
                  </a:solidFill>
                  <a:latin typeface="DIN Pro Bold" panose="020B0804020101020102" pitchFamily="34" charset="0"/>
                  <a:cs typeface="DIN Pro Bold" panose="020B0804020101020102" pitchFamily="34" charset="0"/>
                </a:endParaRPr>
              </a:p>
              <a:p>
                <a:pPr lvl="0" algn="ctr"/>
                <a:r>
                  <a:rPr lang="ru-RU" sz="1400" dirty="0" smtClean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rPr>
                  <a:t>233</a:t>
                </a:r>
                <a:r>
                  <a:rPr lang="en-US" sz="1400" dirty="0" smtClean="0">
                    <a:solidFill>
                      <a:schemeClr val="accent1">
                        <a:lumMod val="50000"/>
                      </a:schemeClr>
                    </a:solidFill>
                    <a:latin typeface="DIN Pro Bold" panose="020B0804020101020102" pitchFamily="34" charset="0"/>
                    <a:cs typeface="DIN Pro Bold" panose="020B0804020101020102" pitchFamily="34" charset="0"/>
                  </a:rPr>
                  <a:t>,2</a:t>
                </a:r>
                <a:endParaRPr lang="ru-RU" sz="1400" dirty="0">
                  <a:solidFill>
                    <a:schemeClr val="accent1">
                      <a:lumMod val="50000"/>
                    </a:schemeClr>
                  </a:solidFill>
                  <a:latin typeface="DIN Pro Bold" panose="020B0804020101020102" pitchFamily="34" charset="0"/>
                  <a:cs typeface="DIN Pro Bold" panose="020B0804020101020102" pitchFamily="34" charset="0"/>
                </a:endParaRPr>
              </a:p>
            </p:txBody>
          </p:sp>
        </p:grpSp>
      </p:grpSp>
      <p:sp>
        <p:nvSpPr>
          <p:cNvPr id="145" name="Прямоугольник 144"/>
          <p:cNvSpPr/>
          <p:nvPr/>
        </p:nvSpPr>
        <p:spPr>
          <a:xfrm flipH="1">
            <a:off x="3084" y="119226"/>
            <a:ext cx="10440990" cy="442346"/>
          </a:xfrm>
          <a:prstGeom prst="rect">
            <a:avLst/>
          </a:prstGeom>
          <a:gradFill>
            <a:gsLst>
              <a:gs pos="70000">
                <a:schemeClr val="accent2"/>
              </a:gs>
              <a:gs pos="100000">
                <a:srgbClr val="60D5C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1">
                      <a:lumMod val="50000"/>
                    </a:schemeClr>
                  </a:outerShdw>
                </a:effectLst>
                <a:latin typeface="DIN Pro Bold" panose="020B0804020101020102" pitchFamily="34" charset="0"/>
                <a:cs typeface="DIN Pro Bold" panose="020B0804020101020102" pitchFamily="34" charset="0"/>
              </a:rPr>
              <a:t>Потребительский рынок</a:t>
            </a:r>
            <a:endParaRPr lang="ru-RU" sz="2400" b="1" i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1">
                    <a:lumMod val="50000"/>
                  </a:schemeClr>
                </a:outerShdw>
              </a:effectLst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9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2042303"/>
              </p:ext>
            </p:extLst>
          </p:nvPr>
        </p:nvGraphicFramePr>
        <p:xfrm>
          <a:off x="410355" y="737816"/>
          <a:ext cx="4234075" cy="3296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294" name="Прямоугольник 5"/>
          <p:cNvSpPr>
            <a:spLocks noChangeArrowheads="1"/>
          </p:cNvSpPr>
          <p:nvPr/>
        </p:nvSpPr>
        <p:spPr bwMode="auto">
          <a:xfrm>
            <a:off x="233133" y="593800"/>
            <a:ext cx="28400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175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175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175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175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Структура доходов местного бюджета </a:t>
            </a:r>
          </a:p>
        </p:txBody>
      </p:sp>
      <p:sp>
        <p:nvSpPr>
          <p:cNvPr id="12295" name="Прямоугольник 6"/>
          <p:cNvSpPr>
            <a:spLocks noChangeArrowheads="1"/>
          </p:cNvSpPr>
          <p:nvPr/>
        </p:nvSpPr>
        <p:spPr bwMode="auto">
          <a:xfrm>
            <a:off x="233133" y="4034214"/>
            <a:ext cx="441129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175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175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175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175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263525" algn="just"/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январь-сентябрь 2023 </a:t>
            </a: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в местный бюджет поступило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5 075,7 </a:t>
            </a: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рублей, или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76,3% </a:t>
            </a: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плана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года. По сравнению с аналогичным периодом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 </a:t>
            </a: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увеличились на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979,2</a:t>
            </a: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млн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рублей, </a:t>
            </a: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на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23,9%.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3525"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отчетном периоде собственные доходы составили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1 268,5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млн рублей и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увеличились на 11,9%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отношению к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январю-сентябрю 2022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 Основными источниками формирования собственных доходов местного бюджета за отчетный период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явились: налог на доходы физических лиц (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69,4%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суммы собственных доходов), налоги на имущество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(1,7%),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налоги на совокупный доход (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10,8%),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использования имущества, находящегося в муниципальной собственности (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9,7%),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продажи материальных и нематериальных активов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(5,6%).</a:t>
            </a:r>
          </a:p>
          <a:p>
            <a:pPr indent="263525"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Основную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доходов бюджета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Мегиона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составляют безвозмездные поступления от других бюджетов бюджетной системы.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за отчетный период увеличились по сравнению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годом на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28,5%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составили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3 807,2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рублей. </a:t>
            </a:r>
          </a:p>
          <a:p>
            <a:pPr indent="263525"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расчете на одного жителя доходы бюджета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Мегиона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январь-сентябрь 2023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составили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85,6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107007"/>
              </p:ext>
            </p:extLst>
          </p:nvPr>
        </p:nvGraphicFramePr>
        <p:xfrm>
          <a:off x="4932461" y="809824"/>
          <a:ext cx="5328592" cy="472085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770804">
                  <a:extLst>
                    <a:ext uri="{9D8B030D-6E8A-4147-A177-3AD203B41FA5}">
                      <a16:colId xmlns:a16="http://schemas.microsoft.com/office/drawing/2014/main" val="1811149881"/>
                    </a:ext>
                  </a:extLst>
                </a:gridCol>
                <a:gridCol w="889447">
                  <a:extLst>
                    <a:ext uri="{9D8B030D-6E8A-4147-A177-3AD203B41FA5}">
                      <a16:colId xmlns:a16="http://schemas.microsoft.com/office/drawing/2014/main" val="3680985991"/>
                    </a:ext>
                  </a:extLst>
                </a:gridCol>
                <a:gridCol w="889447">
                  <a:extLst>
                    <a:ext uri="{9D8B030D-6E8A-4147-A177-3AD203B41FA5}">
                      <a16:colId xmlns:a16="http://schemas.microsoft.com/office/drawing/2014/main" val="2982720238"/>
                    </a:ext>
                  </a:extLst>
                </a:gridCol>
                <a:gridCol w="889447">
                  <a:extLst>
                    <a:ext uri="{9D8B030D-6E8A-4147-A177-3AD203B41FA5}">
                      <a16:colId xmlns:a16="http://schemas.microsoft.com/office/drawing/2014/main" val="1240378634"/>
                    </a:ext>
                  </a:extLst>
                </a:gridCol>
                <a:gridCol w="889447">
                  <a:extLst>
                    <a:ext uri="{9D8B030D-6E8A-4147-A177-3AD203B41FA5}">
                      <a16:colId xmlns:a16="http://schemas.microsoft.com/office/drawing/2014/main" val="4289415999"/>
                    </a:ext>
                  </a:extLst>
                </a:gridCol>
              </a:tblGrid>
              <a:tr h="18319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месяцев 2022 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месяцев 2023 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702357"/>
                  </a:ext>
                </a:extLst>
              </a:tr>
              <a:tr h="2528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млн руб.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уд. вес %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млн  руб.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уд. вес %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extLst>
                  <a:ext uri="{0D108BD9-81ED-4DB2-BD59-A6C34878D82A}">
                    <a16:rowId xmlns:a16="http://schemas.microsoft.com/office/drawing/2014/main" val="1019509121"/>
                  </a:ext>
                </a:extLst>
              </a:tr>
              <a:tr h="23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– всего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4095,3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5408,3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extLst>
                  <a:ext uri="{0D108BD9-81ED-4DB2-BD59-A6C34878D82A}">
                    <a16:rowId xmlns:a16="http://schemas.microsoft.com/office/drawing/2014/main" val="3909430406"/>
                  </a:ext>
                </a:extLst>
              </a:tr>
              <a:tr h="1254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endParaRPr lang="ru-RU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extLst>
                  <a:ext uri="{0D108BD9-81ED-4DB2-BD59-A6C34878D82A}">
                    <a16:rowId xmlns:a16="http://schemas.microsoft.com/office/drawing/2014/main" val="3165218317"/>
                  </a:ext>
                </a:extLst>
              </a:tr>
              <a:tr h="3178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расходы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362,5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8,85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386,8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7,15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extLst>
                  <a:ext uri="{0D108BD9-81ED-4DB2-BD59-A6C34878D82A}">
                    <a16:rowId xmlns:a16="http://schemas.microsoft.com/office/drawing/2014/main" val="4169050991"/>
                  </a:ext>
                </a:extLst>
              </a:tr>
              <a:tr h="2967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467" marR="57467" marT="0" marB="0" anchor="ctr"/>
                </a:tc>
                <a:extLst>
                  <a:ext uri="{0D108BD9-81ED-4DB2-BD59-A6C34878D82A}">
                    <a16:rowId xmlns:a16="http://schemas.microsoft.com/office/drawing/2014/main" val="4217954451"/>
                  </a:ext>
                </a:extLst>
              </a:tr>
              <a:tr h="2781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extLst>
                  <a:ext uri="{0D108BD9-81ED-4DB2-BD59-A6C34878D82A}">
                    <a16:rowId xmlns:a16="http://schemas.microsoft.com/office/drawing/2014/main" val="3782697023"/>
                  </a:ext>
                </a:extLst>
              </a:tr>
              <a:tr h="48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35,5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0,87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40,1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0,74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extLst>
                  <a:ext uri="{0D108BD9-81ED-4DB2-BD59-A6C34878D82A}">
                    <a16:rowId xmlns:a16="http://schemas.microsoft.com/office/drawing/2014/main" val="1941026811"/>
                  </a:ext>
                </a:extLst>
              </a:tr>
              <a:tr h="2879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247,7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6,05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235,6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4,36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extLst>
                  <a:ext uri="{0D108BD9-81ED-4DB2-BD59-A6C34878D82A}">
                    <a16:rowId xmlns:a16="http://schemas.microsoft.com/office/drawing/2014/main" val="480625909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861,0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21,02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2012,2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37,21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extLst>
                  <a:ext uri="{0D108BD9-81ED-4DB2-BD59-A6C34878D82A}">
                    <a16:rowId xmlns:a16="http://schemas.microsoft.com/office/drawing/2014/main" val="1980782592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2 044,0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49,91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2178,2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40,27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extLst>
                  <a:ext uri="{0D108BD9-81ED-4DB2-BD59-A6C34878D82A}">
                    <a16:rowId xmlns:a16="http://schemas.microsoft.com/office/drawing/2014/main" val="2713432318"/>
                  </a:ext>
                </a:extLst>
              </a:tr>
              <a:tr h="2564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кинематография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221,2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5,40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273,6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5,06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extLst>
                  <a:ext uri="{0D108BD9-81ED-4DB2-BD59-A6C34878D82A}">
                    <a16:rowId xmlns:a16="http://schemas.microsoft.com/office/drawing/2014/main" val="1415528850"/>
                  </a:ext>
                </a:extLst>
              </a:tr>
              <a:tr h="3178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17,9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0,44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0,38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extLst>
                  <a:ext uri="{0D108BD9-81ED-4DB2-BD59-A6C34878D82A}">
                    <a16:rowId xmlns:a16="http://schemas.microsoft.com/office/drawing/2014/main" val="2372811078"/>
                  </a:ext>
                </a:extLst>
              </a:tr>
              <a:tr h="1589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extLst>
                  <a:ext uri="{0D108BD9-81ED-4DB2-BD59-A6C34878D82A}">
                    <a16:rowId xmlns:a16="http://schemas.microsoft.com/office/drawing/2014/main" val="1788100747"/>
                  </a:ext>
                </a:extLst>
              </a:tr>
              <a:tr h="3160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203,4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4,97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218,5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4,04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extLst>
                  <a:ext uri="{0D108BD9-81ED-4DB2-BD59-A6C34878D82A}">
                    <a16:rowId xmlns:a16="http://schemas.microsoft.com/office/drawing/2014/main" val="4119579090"/>
                  </a:ext>
                </a:extLst>
              </a:tr>
              <a:tr h="2152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extLst>
                  <a:ext uri="{0D108BD9-81ED-4DB2-BD59-A6C34878D82A}">
                    <a16:rowId xmlns:a16="http://schemas.microsoft.com/office/drawing/2014/main" val="3958716799"/>
                  </a:ext>
                </a:extLst>
              </a:tr>
              <a:tr h="2879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97,2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2,37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42,1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0,78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67" marR="57467" marT="0" marB="0" anchor="ctr"/>
                </a:tc>
                <a:extLst>
                  <a:ext uri="{0D108BD9-81ED-4DB2-BD59-A6C34878D82A}">
                    <a16:rowId xmlns:a16="http://schemas.microsoft.com/office/drawing/2014/main" val="657873047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148486" y="507603"/>
            <a:ext cx="52565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hangingPunct="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города Мегиона </a:t>
            </a:r>
            <a:endParaRPr kumimoji="0" lang="ru-RU" altLang="ru-RU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32461" y="5741208"/>
            <a:ext cx="5328592" cy="1477328"/>
          </a:xfrm>
          <a:prstGeom prst="rect">
            <a:avLst/>
          </a:prstGeom>
          <a:solidFill>
            <a:srgbClr val="7DDD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indent="263525" algn="just">
              <a:spcAft>
                <a:spcPts val="0"/>
              </a:spcAft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Бюджетная политика в сфере расходов консолидированного бюджета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города Мегиона направлена 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решение социальных и экономических задач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города. Приоритетом является 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населения бюджетными услугами отраслей социальной сферы. 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63525" algn="just">
              <a:spcAft>
                <a:spcPts val="0"/>
              </a:spcAft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финансирование отраслей социальной сферы за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 месяцев 2023 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года направлено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2 712,5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млн рублей, в том числе по разделу образование –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2 178,2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млн рублей, культура, кинематография –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273,6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млн рублей, физическая культура и спорт –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218,5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млн рублей, социальная политика –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42,1 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млн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рублей, здравоохранение – 0,1 млн рублей..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63525" algn="just">
              <a:spcAft>
                <a:spcPts val="0"/>
              </a:spcAft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финансирование других отраслей экономики направлено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2 695,8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млн рублей, что составляет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49,8% 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общем объеме расходов. 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3084" y="119226"/>
            <a:ext cx="10440990" cy="442346"/>
          </a:xfrm>
          <a:prstGeom prst="rect">
            <a:avLst/>
          </a:prstGeom>
          <a:gradFill>
            <a:gsLst>
              <a:gs pos="70000">
                <a:schemeClr val="accent2"/>
              </a:gs>
              <a:gs pos="100000">
                <a:srgbClr val="60D5C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1">
                      <a:lumMod val="50000"/>
                    </a:schemeClr>
                  </a:outerShdw>
                </a:effectLst>
                <a:latin typeface="DIN Pro Bold" panose="020B0804020101020102" pitchFamily="34" charset="0"/>
                <a:cs typeface="DIN Pro Bold" panose="020B0804020101020102" pitchFamily="34" charset="0"/>
              </a:rPr>
              <a:t>Доходы и расходы местного бюджета</a:t>
            </a:r>
            <a:endParaRPr lang="ru-RU" sz="2400" b="1" i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1">
                    <a:lumMod val="50000"/>
                  </a:schemeClr>
                </a:outerShdw>
              </a:effectLst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85776529"/>
              </p:ext>
            </p:extLst>
          </p:nvPr>
        </p:nvGraphicFramePr>
        <p:xfrm>
          <a:off x="5724550" y="1088878"/>
          <a:ext cx="4176464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34" y="4266208"/>
            <a:ext cx="3672408" cy="2883586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255893"/>
              </p:ext>
            </p:extLst>
          </p:nvPr>
        </p:nvGraphicFramePr>
        <p:xfrm>
          <a:off x="248418" y="763472"/>
          <a:ext cx="5044084" cy="28956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405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3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2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Январь-сентябрь 2022 года</a:t>
                      </a:r>
                      <a:endParaRPr lang="ru-RU" sz="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Январь-сентябрь 2023 года</a:t>
                      </a:r>
                      <a:endParaRPr lang="ru-RU" sz="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экономически активного населения, человек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37247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40188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занятого в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экономике населения, человек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32046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35330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официально признанных безработными на конец года, человек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50,8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официально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зарегистрированной безработицы, % от численности экономически активного населения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403019"/>
              </p:ext>
            </p:extLst>
          </p:nvPr>
        </p:nvGraphicFramePr>
        <p:xfrm>
          <a:off x="4105882" y="4241390"/>
          <a:ext cx="6120680" cy="279199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177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9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602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</a:t>
                      </a:r>
                    </a:p>
                  </a:txBody>
                  <a:tcPr marL="9525" marR="9525" marT="48895" marB="488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Январь-сентябрь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Январь-сентябрь*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2022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2023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Среднемесячная заработная плата по крупным и средним предприятиям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89361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106005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118,6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по отраслям: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добыча полезных ископаемых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139555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163703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117,3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5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обрабатывающие производства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67585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76627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113,4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строительство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86031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94822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110,2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3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торговля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48087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53795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111,9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6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образование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62963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75118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119,3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6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здравоохранение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87082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100171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115,0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6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Деятельность в области культуры, спорта, организации досуга и развлечений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74895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88029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18276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117,5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428406" y="3811059"/>
            <a:ext cx="56517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среднемесячной заработной платы по отраслям экономики работников крупных и средних предприятий </a:t>
            </a:r>
            <a:r>
              <a:rPr lang="ru-RU" sz="12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Мегиона</a:t>
            </a:r>
            <a:endParaRPr lang="ru-RU" sz="12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05882" y="7002052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последним данным Федеральной службы Государственной статистики Управления Федеральной службы Государственной статистики по Тюменской области, Ханты-Мансийскому автономному округу – Югре и Ямало-Ненецкому автономному округу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3084" y="119226"/>
            <a:ext cx="10440990" cy="442346"/>
          </a:xfrm>
          <a:prstGeom prst="rect">
            <a:avLst/>
          </a:prstGeom>
          <a:gradFill>
            <a:gsLst>
              <a:gs pos="70000">
                <a:schemeClr val="accent2"/>
              </a:gs>
              <a:gs pos="100000">
                <a:srgbClr val="60D5C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1">
                      <a:lumMod val="50000"/>
                    </a:schemeClr>
                  </a:outerShdw>
                </a:effectLst>
                <a:latin typeface="DIN Pro Bold" panose="020B0804020101020102" pitchFamily="34" charset="0"/>
                <a:cs typeface="DIN Pro Bold" panose="020B0804020101020102" pitchFamily="34" charset="0"/>
              </a:rPr>
              <a:t>Рынок труда</a:t>
            </a:r>
            <a:endParaRPr lang="ru-RU" sz="2400" b="1" i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1">
                    <a:lumMod val="50000"/>
                  </a:schemeClr>
                </a:outerShdw>
              </a:effectLst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19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13576</TotalTime>
  <Words>1834</Words>
  <Application>Microsoft Office PowerPoint</Application>
  <PresentationFormat>Произвольный</PresentationFormat>
  <Paragraphs>386</Paragraphs>
  <Slides>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DIN Pro Bold</vt:lpstr>
      <vt:lpstr>DINPro-Bold</vt:lpstr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Администрация г.Мегион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Показатели оплаты труда по отраслям экономики городского округа город Мегион</dc:title>
  <dc:creator>Суяримбетова Галия Нуримановна</dc:creator>
  <cp:lastModifiedBy>Рянская Елена Сергеевна</cp:lastModifiedBy>
  <cp:revision>1183</cp:revision>
  <cp:lastPrinted>2023-10-25T10:28:27Z</cp:lastPrinted>
  <dcterms:created xsi:type="dcterms:W3CDTF">2015-03-02T11:51:42Z</dcterms:created>
  <dcterms:modified xsi:type="dcterms:W3CDTF">2023-10-26T10:34:13Z</dcterms:modified>
</cp:coreProperties>
</file>