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3" r:id="rId4"/>
    <p:sldId id="265" r:id="rId5"/>
    <p:sldId id="269" r:id="rId6"/>
    <p:sldId id="267" r:id="rId7"/>
    <p:sldId id="266" r:id="rId8"/>
    <p:sldId id="257" r:id="rId9"/>
  </p:sldIdLst>
  <p:sldSz cx="10440988" cy="7380288"/>
  <p:notesSz cx="6735763" cy="9866313"/>
  <p:defaultTextStyle>
    <a:defPPr>
      <a:defRPr lang="ru-RU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35175" indent="-2063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5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F3"/>
    <a:srgbClr val="FFCCCC"/>
    <a:srgbClr val="F6DAF5"/>
    <a:srgbClr val="FF5050"/>
    <a:srgbClr val="FBFEE6"/>
    <a:srgbClr val="CCFF99"/>
    <a:srgbClr val="E6FA50"/>
    <a:srgbClr val="4E26F6"/>
    <a:srgbClr val="CAA5E5"/>
    <a:srgbClr val="EFC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1336" autoAdjust="0"/>
  </p:normalViewPr>
  <p:slideViewPr>
    <p:cSldViewPr>
      <p:cViewPr>
        <p:scale>
          <a:sx n="60" d="100"/>
          <a:sy n="60" d="100"/>
        </p:scale>
        <p:origin x="-1862" y="-350"/>
      </p:cViewPr>
      <p:guideLst>
        <p:guide orient="horz" pos="232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54" y="-91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Показатели естественного </a:t>
            </a:r>
            <a:r>
              <a:rPr lang="ru-RU" dirty="0" smtClean="0"/>
              <a:t>и миграционного движения </a:t>
            </a:r>
            <a:r>
              <a:rPr lang="ru-RU" dirty="0"/>
              <a:t>населения </a:t>
            </a: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smtClean="0"/>
              <a:t>9 месяцев 2017 </a:t>
            </a:r>
            <a:r>
              <a:rPr lang="ru-RU" dirty="0"/>
              <a:t>- 2018 годов</a:t>
            </a:r>
          </a:p>
        </c:rich>
      </c:tx>
      <c:layout>
        <c:manualLayout>
          <c:xMode val="edge"/>
          <c:yMode val="edge"/>
          <c:x val="0.14680039759892"/>
          <c:y val="4.40923230752138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рождений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shade val="57000"/>
                    <a:satMod val="120000"/>
                  </a:schemeClr>
                </a:gs>
                <a:gs pos="80000">
                  <a:schemeClr val="accent2">
                    <a:shade val="56000"/>
                    <a:satMod val="145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2">
                  <a:shade val="30000"/>
                  <a:satMod val="200000"/>
                </a:schemeClr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514</c:v>
                </c:pt>
                <c:pt idx="1">
                  <c:v>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5-4AF4-87FB-FAA03E04F9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смертей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accent3">
                  <a:shade val="60000"/>
                  <a:satMod val="300000"/>
                </a:schemeClr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283</c:v>
                </c:pt>
                <c:pt idx="1">
                  <c:v>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65-4AF4-87FB-FAA03E04F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697088"/>
        <c:axId val="446986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4.0083930068376239E-2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7561920729346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231</c:v>
                </c:pt>
                <c:pt idx="1">
                  <c:v>156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C65-4AF4-87FB-FAA03E04F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97088"/>
        <c:axId val="44698624"/>
      </c:lineChart>
      <c:catAx>
        <c:axId val="4469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4698624"/>
        <c:crosses val="autoZero"/>
        <c:auto val="1"/>
        <c:lblAlgn val="ctr"/>
        <c:lblOffset val="100"/>
        <c:noMultiLvlLbl val="0"/>
      </c:catAx>
      <c:valAx>
        <c:axId val="4469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4697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2017 года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Уровень среднемесячной заработной платы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57529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E3-483F-9BCC-D8F8719D65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2018 года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73000"/>
                      <a:satMod val="150000"/>
                    </a:schemeClr>
                  </a:gs>
                  <a:gs pos="25000">
                    <a:schemeClr val="accent3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3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3">
                      <a:shade val="57000"/>
                      <a:satMod val="120000"/>
                    </a:schemeClr>
                  </a:gs>
                  <a:gs pos="80000">
                    <a:schemeClr val="accent3">
                      <a:shade val="56000"/>
                      <a:satMod val="145000"/>
                    </a:schemeClr>
                  </a:gs>
                  <a:gs pos="88000">
                    <a:schemeClr val="accent3">
                      <a:shade val="63000"/>
                      <a:satMod val="160000"/>
                    </a:schemeClr>
                  </a:gs>
                  <a:gs pos="100000">
                    <a:schemeClr val="accent3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3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3">
                    <a:shade val="30000"/>
                    <a:satMod val="20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Уровень среднемесячной заработной платы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62153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E3-483F-9BCC-D8F8719D65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8306816"/>
        <c:axId val="88308352"/>
      </c:barChart>
      <c:catAx>
        <c:axId val="8830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8308352"/>
        <c:crosses val="autoZero"/>
        <c:auto val="1"/>
        <c:lblAlgn val="ctr"/>
        <c:lblOffset val="100"/>
        <c:noMultiLvlLbl val="0"/>
      </c:catAx>
      <c:valAx>
        <c:axId val="8830835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88306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28387838282658E-2"/>
          <c:y val="6.9505517887032256E-5"/>
          <c:w val="0.98560491110775417"/>
          <c:h val="0.83370308377542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01.10.2017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shade val="57000"/>
                    <a:satMod val="120000"/>
                  </a:schemeClr>
                </a:gs>
                <a:gs pos="80000">
                  <a:schemeClr val="accent2">
                    <a:shade val="56000"/>
                    <a:satMod val="145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2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3.8731454393559493E-3"/>
                  <c:y val="6.0743142123168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0D-4A15-8EA0-A5AE0C2C1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13047</c:v>
                </c:pt>
                <c:pt idx="1">
                  <c:v>33717</c:v>
                </c:pt>
                <c:pt idx="2">
                  <c:v>8487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0D-4A15-8EA0-A5AE0C2C13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01.10.2018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accent3">
                  <a:shade val="60000"/>
                  <a:satMod val="300000"/>
                </a:schemeClr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dLbl>
              <c:idx val="1"/>
              <c:layout>
                <c:manualLayout>
                  <c:x val="1.1619436318067989E-2"/>
                  <c:y val="1.822294263695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0D-4A15-8EA0-A5AE0C2C1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12883</c:v>
                </c:pt>
                <c:pt idx="1">
                  <c:v>32807</c:v>
                </c:pt>
                <c:pt idx="2">
                  <c:v>8979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0D-4A15-8EA0-A5AE0C2C1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43680"/>
        <c:axId val="44790528"/>
      </c:barChart>
      <c:catAx>
        <c:axId val="4474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790528"/>
        <c:crosses val="autoZero"/>
        <c:auto val="1"/>
        <c:lblAlgn val="ctr"/>
        <c:lblOffset val="100"/>
        <c:noMultiLvlLbl val="0"/>
      </c:catAx>
      <c:valAx>
        <c:axId val="44790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43680"/>
        <c:crosses val="autoZero"/>
        <c:crossBetween val="between"/>
      </c:valAx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87830902333097416"/>
          <c:y val="1.801469545235326E-2"/>
          <c:w val="0.1139446857903138"/>
          <c:h val="0.20373627620641721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8471185840679"/>
          <c:y val="3.9193176066856766E-2"/>
          <c:w val="0.5740620058926601"/>
          <c:h val="0.85629168775485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 на территорию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shade val="57000"/>
                    <a:satMod val="120000"/>
                  </a:schemeClr>
                </a:gs>
                <a:gs pos="80000">
                  <a:schemeClr val="accent2">
                    <a:shade val="56000"/>
                    <a:satMod val="145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2">
                  <a:shade val="30000"/>
                  <a:satMod val="2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1438</c:v>
                </c:pt>
                <c:pt idx="1">
                  <c:v>1350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F0-4E26-8760-0284EAB157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 из территории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accent3">
                  <a:shade val="60000"/>
                  <a:satMod val="300000"/>
                </a:schemeClr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2013</c:v>
                </c:pt>
                <c:pt idx="1">
                  <c:v>1724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F0-4E26-8760-0284EAB157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042752"/>
        <c:axId val="520620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Миграционный итог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dLbls>
            <c:dLbl>
              <c:idx val="0"/>
              <c:layout>
                <c:manualLayout>
                  <c:x val="-5.1088634652533771E-2"/>
                  <c:y val="7.162101036392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088634652533771E-2"/>
                  <c:y val="5.3424123510086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-575</c:v>
                </c:pt>
                <c:pt idx="1">
                  <c:v>-374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CF0-4E26-8760-0284EAB157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042752"/>
        <c:axId val="52062080"/>
      </c:lineChart>
      <c:catAx>
        <c:axId val="520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062080"/>
        <c:crosses val="autoZero"/>
        <c:auto val="1"/>
        <c:lblAlgn val="ctr"/>
        <c:lblOffset val="100"/>
        <c:noMultiLvlLbl val="0"/>
      </c:catAx>
      <c:valAx>
        <c:axId val="5206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042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8193384223919"/>
          <c:y val="0.11054076306608694"/>
          <c:w val="0.82697201017811706"/>
          <c:h val="0.70204018161657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январь-сентябрь 2017 года</c:v>
                </c:pt>
                <c:pt idx="1">
                  <c:v>январь-сентябрь 2018 года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2.0021778471303146E-2"/>
                  <c:y val="-8.9921842368587905E-4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59759809307826E-2"/>
                  <c:y val="-8.9921842368587905E-4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январь-сентябрь 2017 года</c:v>
                </c:pt>
                <c:pt idx="1">
                  <c:v>январь-сентябрь 2018 года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1783</c:v>
                </c:pt>
                <c:pt idx="1">
                  <c:v>2867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4552458917981475E-3"/>
                  <c:y val="-9.60247607975358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732894236851397E-3"/>
                  <c:y val="-0.101075473537213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январь-сентябрь 2017 года</c:v>
                </c:pt>
                <c:pt idx="1">
                  <c:v>январь-сентябрь 2018 года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5.641147141500027E-4"/>
                  <c:y val="-9.09742557470308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470888124218436E-4"/>
                  <c:y val="-9.60249684867082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январь-сентябрь 2017 года</c:v>
                </c:pt>
                <c:pt idx="1">
                  <c:v>январь-сентябрь 2018 года</c:v>
                </c:pt>
              </c:strCache>
            </c:strRef>
          </c:cat>
          <c:val>
            <c:numRef>
              <c:f>Sheet1!$B$4:$C$4</c:f>
              <c:numCache>
                <c:formatCode>#,##0.0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657472"/>
        <c:axId val="257755008"/>
      </c:barChart>
      <c:catAx>
        <c:axId val="257657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5775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755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кв.м.</a:t>
                </a:r>
              </a:p>
            </c:rich>
          </c:tx>
          <c:layout>
            <c:manualLayout>
              <c:xMode val="edge"/>
              <c:yMode val="edge"/>
              <c:x val="0.87450862414761321"/>
              <c:y val="0.802370895691018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57657472"/>
        <c:crosses val="autoZero"/>
        <c:crossBetween val="between"/>
      </c:valAx>
      <c:spPr>
        <a:noFill/>
        <a:ln w="19751">
          <a:noFill/>
        </a:ln>
      </c:spPr>
    </c:plotArea>
    <c:plotVisOnly val="1"/>
    <c:dispBlanksAs val="gap"/>
    <c:showDLblsOverMax val="0"/>
  </c:chart>
  <c:txPr>
    <a:bodyPr/>
    <a:lstStyle/>
    <a:p>
      <a:pPr>
        <a:defRPr sz="932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76712758591688E-2"/>
          <c:y val="3.8801244306188198E-2"/>
          <c:w val="0.92724657448281667"/>
          <c:h val="0.64256110432174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 рублей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glow rad="76200">
                  <a:schemeClr val="accent5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5">
                    <a:shade val="30000"/>
                    <a:satMod val="20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glow rad="76200">
                  <a:schemeClr val="accent5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5">
                    <a:shade val="30000"/>
                    <a:satMod val="200000"/>
                  </a:schemeClr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7653.3</c:v>
                </c:pt>
                <c:pt idx="1">
                  <c:v>7962.4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общественного питания,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1488.5</c:v>
                </c:pt>
                <c:pt idx="1">
                  <c:v>1565.9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Оборот платных услуг,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shade val="57000"/>
                    <a:satMod val="120000"/>
                  </a:schemeClr>
                </a:gs>
                <a:gs pos="80000">
                  <a:schemeClr val="accent2">
                    <a:shade val="56000"/>
                    <a:satMod val="145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2">
                  <a:shade val="30000"/>
                  <a:satMod val="20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2570.1999999999998</c:v>
                </c:pt>
                <c:pt idx="1">
                  <c:v>2732.1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511488"/>
        <c:axId val="54513024"/>
      </c:barChart>
      <c:catAx>
        <c:axId val="54511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54513024"/>
        <c:crosses val="autoZero"/>
        <c:auto val="1"/>
        <c:lblAlgn val="ctr"/>
        <c:lblOffset val="100"/>
        <c:noMultiLvlLbl val="0"/>
      </c:catAx>
      <c:valAx>
        <c:axId val="5451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511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20094839844816E-2"/>
          <c:y val="0.80460921008776798"/>
          <c:w val="0.93751876447289306"/>
          <c:h val="0.174226474836129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B8C-4CB9-AF30-D776DE8900B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73000"/>
                      <a:satMod val="150000"/>
                    </a:schemeClr>
                  </a:gs>
                  <a:gs pos="25000">
                    <a:schemeClr val="accent6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shade val="57000"/>
                      <a:satMod val="120000"/>
                    </a:schemeClr>
                  </a:gs>
                  <a:gs pos="80000">
                    <a:schemeClr val="accent6">
                      <a:shade val="56000"/>
                      <a:satMod val="145000"/>
                    </a:schemeClr>
                  </a:gs>
                  <a:gs pos="88000">
                    <a:schemeClr val="accent6">
                      <a:shade val="63000"/>
                      <a:satMod val="160000"/>
                    </a:schemeClr>
                  </a:gs>
                  <a:gs pos="100000">
                    <a:schemeClr val="accent6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6">
                    <a:shade val="30000"/>
                    <a:satMod val="2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8C-4CB9-AF30-D776DE8900B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73000"/>
                      <a:satMod val="150000"/>
                    </a:schemeClr>
                  </a:gs>
                  <a:gs pos="25000">
                    <a:schemeClr val="accent1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shade val="57000"/>
                      <a:satMod val="120000"/>
                    </a:schemeClr>
                  </a:gs>
                  <a:gs pos="80000">
                    <a:schemeClr val="accent1">
                      <a:shade val="56000"/>
                      <a:satMod val="145000"/>
                    </a:schemeClr>
                  </a:gs>
                  <a:gs pos="88000">
                    <a:schemeClr val="accent1">
                      <a:shade val="63000"/>
                      <a:satMod val="160000"/>
                    </a:schemeClr>
                  </a:gs>
                  <a:gs pos="100000">
                    <a:schemeClr val="accent1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1">
                    <a:shade val="30000"/>
                    <a:satMod val="2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8C-4CB9-AF30-D776DE8900B5}"/>
              </c:ext>
            </c:extLst>
          </c:dPt>
          <c:dLbls>
            <c:dLbl>
              <c:idx val="0"/>
              <c:layout>
                <c:manualLayout>
                  <c:x val="0.14296714824027953"/>
                  <c:y val="-0.145264888693593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Налоговые доходы                      761,9 млн рублей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8C-4CB9-AF30-D776DE8900B5}"/>
                </c:ext>
              </c:extLst>
            </c:dLbl>
            <c:dLbl>
              <c:idx val="1"/>
              <c:layout>
                <c:manualLayout>
                  <c:x val="0.17648938302411812"/>
                  <c:y val="3.64316746635293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Неналоговые доходы              136,1 млн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8C-4CB9-AF30-D776DE8900B5}"/>
                </c:ext>
              </c:extLst>
            </c:dLbl>
            <c:dLbl>
              <c:idx val="2"/>
              <c:layout>
                <c:manualLayout>
                  <c:x val="-0.29582597430359808"/>
                  <c:y val="-5.7103949743385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Безвозмездные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поступления           2109,3 млн рублей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8C-4CB9-AF30-D776DE8900B5}"/>
                </c:ext>
              </c:extLst>
            </c:dLbl>
            <c:spPr>
              <a:noFill/>
              <a:ln w="25368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517562.3</c:v>
                </c:pt>
                <c:pt idx="1">
                  <c:v>96672.3</c:v>
                </c:pt>
                <c:pt idx="2">
                  <c:v>1530758.3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8C-4CB9-AF30-D776DE890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0">
                <a:latin typeface="Times New Roman" pitchFamily="18" charset="0"/>
                <a:cs typeface="Times New Roman" pitchFamily="18" charset="0"/>
              </a:defRPr>
            </a:pPr>
            <a:r>
              <a:rPr lang="ru-RU" sz="1201" b="0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Мегион </a:t>
            </a:r>
          </a:p>
          <a:p>
            <a:pPr>
              <a:defRPr sz="1202" b="0">
                <a:latin typeface="Times New Roman" pitchFamily="18" charset="0"/>
                <a:cs typeface="Times New Roman" pitchFamily="18" charset="0"/>
              </a:defRPr>
            </a:pPr>
            <a:r>
              <a:rPr lang="ru-RU" sz="1201" b="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201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1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1" b="0" baseline="0" dirty="0" smtClean="0"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1201" b="0" dirty="0" smtClean="0">
                <a:latin typeface="Times New Roman" pitchFamily="18" charset="0"/>
                <a:cs typeface="Times New Roman" pitchFamily="18" charset="0"/>
              </a:rPr>
              <a:t>2017-2018 годов</a:t>
            </a:r>
            <a:endParaRPr lang="ru-RU" sz="1201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16642499865268"/>
          <c:y val="2.9411764705882353E-2"/>
        </c:manualLayout>
      </c:layout>
      <c:overlay val="0"/>
      <c:spPr>
        <a:noFill/>
        <a:ln w="2541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6469482111816798E-2"/>
          <c:y val="0.31172121226296495"/>
          <c:w val="0.94833110212228955"/>
          <c:h val="0.58923297823066234"/>
        </c:manualLayout>
      </c:layou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14560"/>
        <c:axId val="85308160"/>
      </c:lineChart>
      <c:catAx>
        <c:axId val="853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308160"/>
        <c:crosses val="autoZero"/>
        <c:auto val="1"/>
        <c:lblAlgn val="ctr"/>
        <c:lblOffset val="100"/>
        <c:noMultiLvlLbl val="0"/>
      </c:catAx>
      <c:valAx>
        <c:axId val="85308160"/>
        <c:scaling>
          <c:orientation val="minMax"/>
          <c:max val="5500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853145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0">
                <a:latin typeface="Times New Roman" pitchFamily="18" charset="0"/>
                <a:cs typeface="Times New Roman" pitchFamily="18" charset="0"/>
              </a:defRPr>
            </a:pPr>
            <a:r>
              <a:rPr lang="ru-RU" sz="1201" b="0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Мегион </a:t>
            </a:r>
          </a:p>
          <a:p>
            <a:pPr>
              <a:defRPr sz="1202" b="0">
                <a:latin typeface="Times New Roman" pitchFamily="18" charset="0"/>
                <a:cs typeface="Times New Roman" pitchFamily="18" charset="0"/>
              </a:defRPr>
            </a:pPr>
            <a:r>
              <a:rPr lang="ru-RU" sz="1201" b="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201" b="0" baseline="0" dirty="0" smtClean="0">
                <a:latin typeface="Times New Roman" pitchFamily="18" charset="0"/>
                <a:cs typeface="Times New Roman" pitchFamily="18" charset="0"/>
              </a:rPr>
              <a:t> 9 месяцев </a:t>
            </a:r>
            <a:r>
              <a:rPr lang="ru-RU" sz="1201" b="0" dirty="0" smtClean="0">
                <a:latin typeface="Times New Roman" pitchFamily="18" charset="0"/>
                <a:cs typeface="Times New Roman" pitchFamily="18" charset="0"/>
              </a:rPr>
              <a:t>2017-2018 годов</a:t>
            </a:r>
            <a:endParaRPr lang="ru-RU" sz="1201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16642499865268"/>
          <c:y val="2.9411764705882353E-2"/>
        </c:manualLayout>
      </c:layout>
      <c:overlay val="0"/>
      <c:spPr>
        <a:noFill/>
        <a:ln w="25419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767993054337487E-2"/>
          <c:y val="0.18451816164570303"/>
          <c:w val="0.94833110212228955"/>
          <c:h val="0.651200542282088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городского округа город Мегион за первое полугодие 2016-2017 годов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031907558176779E-2"/>
                  <c:y val="0.19473040577190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2865,3                    млн</a:t>
                    </a:r>
                    <a:r>
                      <a:rPr lang="ru-RU" baseline="0" dirty="0" smtClean="0"/>
                      <a:t> рублей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FD-4473-87BC-ECAC76EEFD17}"/>
                </c:ext>
              </c:extLst>
            </c:dLbl>
            <c:dLbl>
              <c:idx val="1"/>
              <c:layout>
                <c:manualLayout>
                  <c:x val="2.114803149606299E-2"/>
                  <c:y val="0.166628315877992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2978,6                млн рублей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FD-4473-87BC-ECAC76EEFD17}"/>
                </c:ext>
              </c:extLst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2017 года</c:v>
                </c:pt>
                <c:pt idx="1">
                  <c:v>I полугодие 2018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1926433.1</c:v>
                </c:pt>
                <c:pt idx="1">
                  <c:v>2106629.6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FD-4473-87BC-ECAC76EEF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166336"/>
        <c:axId val="85172224"/>
        <c:axId val="0"/>
      </c:bar3DChart>
      <c:catAx>
        <c:axId val="8516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72224"/>
        <c:crosses val="autoZero"/>
        <c:auto val="1"/>
        <c:lblAlgn val="ctr"/>
        <c:lblOffset val="100"/>
        <c:noMultiLvlLbl val="0"/>
      </c:catAx>
      <c:valAx>
        <c:axId val="85172224"/>
        <c:scaling>
          <c:orientation val="minMax"/>
          <c:max val="55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85166336"/>
        <c:crosses val="autoZero"/>
        <c:crossBetween val="between"/>
        <c:minorUnit val="2000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26791467614708E-3"/>
          <c:y val="0.17032155157363466"/>
          <c:w val="0.97538398511276525"/>
          <c:h val="0.5137564080181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 , тыс. человек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73000"/>
                      <a:satMod val="150000"/>
                    </a:schemeClr>
                  </a:gs>
                  <a:gs pos="25000">
                    <a:schemeClr val="accent6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shade val="57000"/>
                      <a:satMod val="120000"/>
                    </a:schemeClr>
                  </a:gs>
                  <a:gs pos="80000">
                    <a:schemeClr val="accent6">
                      <a:shade val="56000"/>
                      <a:satMod val="145000"/>
                    </a:schemeClr>
                  </a:gs>
                  <a:gs pos="88000">
                    <a:schemeClr val="accent6">
                      <a:shade val="63000"/>
                      <a:satMod val="160000"/>
                    </a:schemeClr>
                  </a:gs>
                  <a:gs pos="100000">
                    <a:schemeClr val="accent6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6">
                    <a:shade val="30000"/>
                    <a:satMod val="2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76-4C8F-833E-6767BAB5699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73000"/>
                      <a:satMod val="150000"/>
                    </a:schemeClr>
                  </a:gs>
                  <a:gs pos="25000">
                    <a:schemeClr val="accent6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shade val="57000"/>
                      <a:satMod val="120000"/>
                    </a:schemeClr>
                  </a:gs>
                  <a:gs pos="80000">
                    <a:schemeClr val="accent6">
                      <a:shade val="56000"/>
                      <a:satMod val="145000"/>
                    </a:schemeClr>
                  </a:gs>
                  <a:gs pos="88000">
                    <a:schemeClr val="accent6">
                      <a:shade val="63000"/>
                      <a:satMod val="160000"/>
                    </a:schemeClr>
                  </a:gs>
                  <a:gs pos="100000">
                    <a:schemeClr val="accent6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6">
                    <a:shade val="30000"/>
                    <a:satMod val="2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76-4C8F-833E-6767BAB56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Январь-Сентябрь 2017 года</c:v>
                </c:pt>
                <c:pt idx="1">
                  <c:v>Январь-Сентябрь 2018 года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 formatCode="General">
                  <c:v>0.14799999999999999</c:v>
                </c:pt>
                <c:pt idx="1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76-4C8F-833E-6767BAB56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75360"/>
        <c:axId val="88593536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 от числа экономически активного населения</c:v>
                </c:pt>
              </c:strCache>
            </c:strRef>
          </c:tx>
          <c:spPr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dLbls>
            <c:dLbl>
              <c:idx val="0"/>
              <c:layout>
                <c:manualLayout>
                  <c:x val="-0.1171425772511763"/>
                  <c:y val="-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76-4C8F-833E-6767BAB5699E}"/>
                </c:ext>
              </c:extLst>
            </c:dLbl>
            <c:dLbl>
              <c:idx val="1"/>
              <c:layout>
                <c:manualLayout>
                  <c:x val="2.7885227467218356E-2"/>
                  <c:y val="-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76-4C8F-833E-6767BAB56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Январь-Сентябрь 2017 года</c:v>
                </c:pt>
                <c:pt idx="1">
                  <c:v>Январь-Сентябрь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0.38</c:v>
                </c:pt>
                <c:pt idx="1">
                  <c:v>0.21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D76-4C8F-833E-6767BAB56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75360"/>
        <c:axId val="88593536"/>
      </c:lineChart>
      <c:catAx>
        <c:axId val="885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8593536"/>
        <c:crosses val="autoZero"/>
        <c:auto val="1"/>
        <c:lblAlgn val="ctr"/>
        <c:lblOffset val="100"/>
        <c:noMultiLvlLbl val="0"/>
      </c:catAx>
      <c:valAx>
        <c:axId val="8859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575360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7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2841628707921344"/>
          <c:w val="0.99477627485834907"/>
          <c:h val="0.17158371292078656"/>
        </c:manualLayout>
      </c:layout>
      <c:overlay val="0"/>
      <c:txPr>
        <a:bodyPr/>
        <a:lstStyle/>
        <a:p>
          <a:pPr>
            <a:defRPr sz="7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84AB-641A-4B4D-AB2B-BB76327BDAD2}" type="doc">
      <dgm:prSet loTypeId="urn:microsoft.com/office/officeart/2005/8/layout/matrix2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A5CD3-5AA0-4E14-9898-6ADE4DE6577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b" anchorCtr="1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209,2 млн рублей</a:t>
          </a:r>
          <a:endParaRPr lang="ru-RU" sz="1400" dirty="0"/>
        </a:p>
      </dgm:t>
    </dgm:pt>
    <dgm:pt modelId="{A2B4996C-98E6-4532-8819-A043046504BE}" type="parTrans" cxnId="{12A53E7F-A7BC-44AF-8B86-E84CFBB4CA5F}">
      <dgm:prSet/>
      <dgm:spPr/>
      <dgm:t>
        <a:bodyPr/>
        <a:lstStyle/>
        <a:p>
          <a:endParaRPr lang="ru-RU"/>
        </a:p>
      </dgm:t>
    </dgm:pt>
    <dgm:pt modelId="{AB00B490-335D-455B-B7CA-651AEB3B8E44}" type="sibTrans" cxnId="{12A53E7F-A7BC-44AF-8B86-E84CFBB4CA5F}">
      <dgm:prSet/>
      <dgm:spPr/>
      <dgm:t>
        <a:bodyPr/>
        <a:lstStyle/>
        <a:p>
          <a:endParaRPr lang="ru-RU"/>
        </a:p>
      </dgm:t>
    </dgm:pt>
    <dgm:pt modelId="{0D86FB1A-8F1B-4822-8F81-448411CAD3D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электроэнергией, газом и паром; кондиционирование воздуха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91761-F695-4AD3-9BA6-A2A9A590DB59}" type="parTrans" cxnId="{73334C84-362B-4CDF-92A7-CB3E02016F4B}">
      <dgm:prSet/>
      <dgm:spPr/>
      <dgm:t>
        <a:bodyPr/>
        <a:lstStyle/>
        <a:p>
          <a:endParaRPr lang="ru-RU"/>
        </a:p>
      </dgm:t>
    </dgm:pt>
    <dgm:pt modelId="{12F01DDE-602F-42FE-87CD-F908569B1F4D}" type="sibTrans" cxnId="{73334C84-362B-4CDF-92A7-CB3E02016F4B}">
      <dgm:prSet/>
      <dgm:spPr/>
      <dgm:t>
        <a:bodyPr/>
        <a:lstStyle/>
        <a:p>
          <a:endParaRPr lang="ru-RU"/>
        </a:p>
      </dgm:t>
    </dgm:pt>
    <dgm:pt modelId="{C6E1610F-697A-41E1-8645-F2C1166AC72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anchor="b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2386,2 млн рублей</a:t>
          </a:r>
          <a:endParaRPr lang="ru-RU" sz="1400" dirty="0"/>
        </a:p>
      </dgm:t>
    </dgm:pt>
    <dgm:pt modelId="{E14E1950-5AFC-41D1-8D02-66ABF6290F87}" type="parTrans" cxnId="{46350F43-36B8-4DFF-A5FE-9046D51D891F}">
      <dgm:prSet/>
      <dgm:spPr/>
      <dgm:t>
        <a:bodyPr/>
        <a:lstStyle/>
        <a:p>
          <a:endParaRPr lang="ru-RU"/>
        </a:p>
      </dgm:t>
    </dgm:pt>
    <dgm:pt modelId="{F0CE3EC2-1C82-4EFE-96AC-BE45EA81182A}" type="sibTrans" cxnId="{46350F43-36B8-4DFF-A5FE-9046D51D891F}">
      <dgm:prSet/>
      <dgm:spPr/>
      <dgm:t>
        <a:bodyPr/>
        <a:lstStyle/>
        <a:p>
          <a:endParaRPr lang="ru-RU"/>
        </a:p>
      </dgm:t>
    </dgm:pt>
    <dgm:pt modelId="{6871130A-D2E9-4FB3-9BF9-51F4568EDA8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anchor="b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2326,5 млн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084E8-F1A6-41D5-B445-F1413DFFC83E}" type="parTrans" cxnId="{04D5EC50-F73D-4F66-AF43-D9E9860FEEC1}">
      <dgm:prSet/>
      <dgm:spPr/>
      <dgm:t>
        <a:bodyPr/>
        <a:lstStyle/>
        <a:p>
          <a:endParaRPr lang="ru-RU"/>
        </a:p>
      </dgm:t>
    </dgm:pt>
    <dgm:pt modelId="{0686E7E0-229B-4A07-B054-5F1D99BCE3E3}" type="sibTrans" cxnId="{04D5EC50-F73D-4F66-AF43-D9E9860FEEC1}">
      <dgm:prSet/>
      <dgm:spPr/>
      <dgm:t>
        <a:bodyPr/>
        <a:lstStyle/>
        <a:p>
          <a:endParaRPr lang="ru-RU"/>
        </a:p>
      </dgm:t>
    </dgm:pt>
    <dgm:pt modelId="{FF0D9507-17B9-4B6A-95EC-CA86078082F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b" anchorCtr="1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 202,3 млн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83097-0DA7-43E8-971F-3B3E61833045}" type="parTrans" cxnId="{B727AEC0-9231-4E80-825E-269B34E5BE15}">
      <dgm:prSet/>
      <dgm:spPr/>
      <dgm:t>
        <a:bodyPr/>
        <a:lstStyle/>
        <a:p>
          <a:endParaRPr lang="ru-RU"/>
        </a:p>
      </dgm:t>
    </dgm:pt>
    <dgm:pt modelId="{9212FFCB-3882-4644-ABA4-6417214A0F49}" type="sibTrans" cxnId="{B727AEC0-9231-4E80-825E-269B34E5BE15}">
      <dgm:prSet/>
      <dgm:spPr/>
      <dgm:t>
        <a:bodyPr/>
        <a:lstStyle/>
        <a:p>
          <a:endParaRPr lang="ru-RU"/>
        </a:p>
      </dgm:t>
    </dgm:pt>
    <dgm:pt modelId="{DC5F1C50-17C2-4FBF-82FB-B33465DD0AE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Водоснабжение, водоотведение, организация сбора и утилизации отходов, деятельность по ликвидации загрязнений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DE9A5-4CE1-4F4C-AD8E-91AC42320FE7}" type="sibTrans" cxnId="{22F7912D-C43F-415F-9D46-E25ABA44D6E4}">
      <dgm:prSet/>
      <dgm:spPr/>
      <dgm:t>
        <a:bodyPr/>
        <a:lstStyle/>
        <a:p>
          <a:endParaRPr lang="ru-RU"/>
        </a:p>
      </dgm:t>
    </dgm:pt>
    <dgm:pt modelId="{3A9C61DE-0FDF-4A51-8522-5A33D3BA41BC}" type="parTrans" cxnId="{22F7912D-C43F-415F-9D46-E25ABA44D6E4}">
      <dgm:prSet/>
      <dgm:spPr/>
      <dgm:t>
        <a:bodyPr/>
        <a:lstStyle/>
        <a:p>
          <a:endParaRPr lang="ru-RU"/>
        </a:p>
      </dgm:t>
    </dgm:pt>
    <dgm:pt modelId="{64C26001-F34B-4C84-8257-D28BE33ABA7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844,4 млн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4F95C-F32E-4417-A5A4-CB0D33AA286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1490 млн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27096-F35D-45D6-BD2B-DE07F96968E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2DB09-8EBC-4F27-BBBB-AD74F517D0B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72D5F-8103-4910-BA73-7BB93D15ED52}" type="sibTrans" cxnId="{CE6B817B-3F69-4560-BAD7-61DC36183FE3}">
      <dgm:prSet/>
      <dgm:spPr/>
      <dgm:t>
        <a:bodyPr/>
        <a:lstStyle/>
        <a:p>
          <a:endParaRPr lang="ru-RU"/>
        </a:p>
      </dgm:t>
    </dgm:pt>
    <dgm:pt modelId="{1CBA65B1-1BE7-40F2-ADB1-09CA38FDC1E8}" type="parTrans" cxnId="{CE6B817B-3F69-4560-BAD7-61DC36183FE3}">
      <dgm:prSet/>
      <dgm:spPr/>
      <dgm:t>
        <a:bodyPr/>
        <a:lstStyle/>
        <a:p>
          <a:endParaRPr lang="ru-RU"/>
        </a:p>
      </dgm:t>
    </dgm:pt>
    <dgm:pt modelId="{377F96AD-09C7-4EAA-92D7-1258BA554288}" type="sibTrans" cxnId="{5FB6348A-81FE-4EC6-B4A2-E2C548008A52}">
      <dgm:prSet/>
      <dgm:spPr/>
      <dgm:t>
        <a:bodyPr/>
        <a:lstStyle/>
        <a:p>
          <a:endParaRPr lang="ru-RU"/>
        </a:p>
      </dgm:t>
    </dgm:pt>
    <dgm:pt modelId="{712D6BB0-3F50-46A4-84A8-EEC2AE4A0D70}" type="parTrans" cxnId="{5FB6348A-81FE-4EC6-B4A2-E2C548008A52}">
      <dgm:prSet/>
      <dgm:spPr/>
      <dgm:t>
        <a:bodyPr/>
        <a:lstStyle/>
        <a:p>
          <a:endParaRPr lang="ru-RU"/>
        </a:p>
      </dgm:t>
    </dgm:pt>
    <dgm:pt modelId="{234A0B54-EF93-4554-89E4-E510D88E8A2A}" type="sibTrans" cxnId="{86A24EF3-FF2D-4C44-AD56-D4CFE37436D1}">
      <dgm:prSet/>
      <dgm:spPr/>
      <dgm:t>
        <a:bodyPr/>
        <a:lstStyle/>
        <a:p>
          <a:endParaRPr lang="ru-RU"/>
        </a:p>
      </dgm:t>
    </dgm:pt>
    <dgm:pt modelId="{634E1943-19E2-47D0-83E4-5E69123A8E44}" type="parTrans" cxnId="{86A24EF3-FF2D-4C44-AD56-D4CFE37436D1}">
      <dgm:prSet/>
      <dgm:spPr/>
      <dgm:t>
        <a:bodyPr/>
        <a:lstStyle/>
        <a:p>
          <a:endParaRPr lang="ru-RU"/>
        </a:p>
      </dgm:t>
    </dgm:pt>
    <dgm:pt modelId="{6B97F87A-DFF8-422B-B016-BCA3C2D72D56}" type="sibTrans" cxnId="{CB8838E2-20FB-499C-B575-17B5D0023AB5}">
      <dgm:prSet/>
      <dgm:spPr/>
      <dgm:t>
        <a:bodyPr/>
        <a:lstStyle/>
        <a:p>
          <a:endParaRPr lang="ru-RU"/>
        </a:p>
      </dgm:t>
    </dgm:pt>
    <dgm:pt modelId="{0D0E8EA4-E898-4819-84DA-137987DC2DCB}" type="parTrans" cxnId="{CB8838E2-20FB-499C-B575-17B5D0023AB5}">
      <dgm:prSet/>
      <dgm:spPr/>
      <dgm:t>
        <a:bodyPr/>
        <a:lstStyle/>
        <a:p>
          <a:endParaRPr lang="ru-RU"/>
        </a:p>
      </dgm:t>
    </dgm:pt>
    <dgm:pt modelId="{57A741EC-38BC-4300-9B43-C5F4986E815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          3688,8 млн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AC1C2-1F2D-4300-897F-C52C559185E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         4178,7 млн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1E65F-4971-4BCC-BD65-473440CD546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DBB66-F8E8-4A8B-A350-00D5423738D4}" type="sibTrans" cxnId="{0688E0CB-BFF6-4D9D-8C13-6D54962C350C}">
      <dgm:prSet/>
      <dgm:spPr/>
      <dgm:t>
        <a:bodyPr/>
        <a:lstStyle/>
        <a:p>
          <a:endParaRPr lang="ru-RU"/>
        </a:p>
      </dgm:t>
    </dgm:pt>
    <dgm:pt modelId="{BC8E41D4-7F46-41D9-B55B-390F70FC1F17}" type="parTrans" cxnId="{0688E0CB-BFF6-4D9D-8C13-6D54962C350C}">
      <dgm:prSet/>
      <dgm:spPr/>
      <dgm:t>
        <a:bodyPr/>
        <a:lstStyle/>
        <a:p>
          <a:endParaRPr lang="ru-RU"/>
        </a:p>
      </dgm:t>
    </dgm:pt>
    <dgm:pt modelId="{CA014434-535A-46EE-BBD6-ABBDD0943465}" type="sibTrans" cxnId="{5CDD13F6-EA3E-4ABA-A10B-5027E4519001}">
      <dgm:prSet/>
      <dgm:spPr/>
      <dgm:t>
        <a:bodyPr/>
        <a:lstStyle/>
        <a:p>
          <a:endParaRPr lang="ru-RU"/>
        </a:p>
      </dgm:t>
    </dgm:pt>
    <dgm:pt modelId="{D5E9E66E-B5B8-4B03-9F55-89ED605F5A9B}" type="parTrans" cxnId="{5CDD13F6-EA3E-4ABA-A10B-5027E4519001}">
      <dgm:prSet/>
      <dgm:spPr/>
      <dgm:t>
        <a:bodyPr/>
        <a:lstStyle/>
        <a:p>
          <a:endParaRPr lang="ru-RU"/>
        </a:p>
      </dgm:t>
    </dgm:pt>
    <dgm:pt modelId="{E4FADDFC-8D28-403F-AAD1-A328759E94AD}" type="sibTrans" cxnId="{84261BE3-68DF-40D2-B9B8-CE7662917D41}">
      <dgm:prSet/>
      <dgm:spPr/>
      <dgm:t>
        <a:bodyPr/>
        <a:lstStyle/>
        <a:p>
          <a:endParaRPr lang="ru-RU"/>
        </a:p>
      </dgm:t>
    </dgm:pt>
    <dgm:pt modelId="{A804FA38-4A3C-4932-AF23-AFDCCB6C951B}" type="parTrans" cxnId="{84261BE3-68DF-40D2-B9B8-CE7662917D41}">
      <dgm:prSet/>
      <dgm:spPr/>
      <dgm:t>
        <a:bodyPr/>
        <a:lstStyle/>
        <a:p>
          <a:endParaRPr lang="ru-RU"/>
        </a:p>
      </dgm:t>
    </dgm:pt>
    <dgm:pt modelId="{4D488444-ACE6-4C70-A0AF-E32CB677CFC2}" type="pres">
      <dgm:prSet presAssocID="{4BA884AB-641A-4B4D-AB2B-BB76327BDA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6165A-3451-47C9-8ECF-BD6B33B1420E}" type="pres">
      <dgm:prSet presAssocID="{4BA884AB-641A-4B4D-AB2B-BB76327BDAD2}" presName="axisShape" presStyleLbl="bgShp" presStyleIdx="0" presStyleCnt="1"/>
      <dgm:spPr/>
      <dgm:t>
        <a:bodyPr/>
        <a:lstStyle/>
        <a:p>
          <a:endParaRPr lang="ru-RU"/>
        </a:p>
      </dgm:t>
    </dgm:pt>
    <dgm:pt modelId="{F459B1CB-232C-4316-8015-C13AB51438E8}" type="pres">
      <dgm:prSet presAssocID="{4BA884AB-641A-4B4D-AB2B-BB76327BDAD2}" presName="rect1" presStyleLbl="node1" presStyleIdx="0" presStyleCnt="4" custLinFactNeighborX="1991" custLinFactNeighborY="4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0F1C0-680C-47F3-A607-BE2ABFFF4BE0}" type="pres">
      <dgm:prSet presAssocID="{4BA884AB-641A-4B4D-AB2B-BB76327BDAD2}" presName="rect2" presStyleLbl="node1" presStyleIdx="1" presStyleCnt="4" custLinFactNeighborX="2547" custLinFactNeighborY="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5FFD5-1152-4E9E-B0BF-9B92DCD27D59}" type="pres">
      <dgm:prSet presAssocID="{4BA884AB-641A-4B4D-AB2B-BB76327BDAD2}" presName="rect3" presStyleLbl="node1" presStyleIdx="2" presStyleCnt="4" custLinFactNeighborX="7166" custLinFactNeighborY="-1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E41FC-0488-428B-BDE8-8417A0C22814}" type="pres">
      <dgm:prSet presAssocID="{4BA884AB-641A-4B4D-AB2B-BB76327BDAD2}" presName="rect4" presStyleLbl="node1" presStyleIdx="3" presStyleCnt="4" custLinFactNeighborX="2547" custLinFactNeighborY="-1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61BE3-68DF-40D2-B9B8-CE7662917D41}" srcId="{21B1E65F-4971-4BCC-BD65-473440CD5469}" destId="{D39AC1C2-1F2D-4300-897F-C52C559185E6}" srcOrd="0" destOrd="0" parTransId="{A804FA38-4A3C-4932-AF23-AFDCCB6C951B}" sibTransId="{E4FADDFC-8D28-403F-AAD1-A328759E94AD}"/>
    <dgm:cxn modelId="{6DADF749-0EEC-463A-ABBA-2C7BB647E0FD}" type="presOf" srcId="{9B6A5CD3-5AA0-4E14-9898-6ADE4DE65774}" destId="{3875FFD5-1152-4E9E-B0BF-9B92DCD27D59}" srcOrd="0" destOrd="1" presId="urn:microsoft.com/office/officeart/2005/8/layout/matrix2"/>
    <dgm:cxn modelId="{5FB6348A-81FE-4EC6-B4A2-E2C548008A52}" srcId="{5D32DB09-8EBC-4F27-BBBB-AD74F517D0BD}" destId="{64C26001-F34B-4C84-8257-D28BE33ABA7B}" srcOrd="2" destOrd="0" parTransId="{712D6BB0-3F50-46A4-84A8-EEC2AE4A0D70}" sibTransId="{377F96AD-09C7-4EAA-92D7-1258BA554288}"/>
    <dgm:cxn modelId="{DBB234F3-FA52-49A8-A9A0-EC74D823FFDA}" type="presOf" srcId="{4BA884AB-641A-4B4D-AB2B-BB76327BDAD2}" destId="{4D488444-ACE6-4C70-A0AF-E32CB677CFC2}" srcOrd="0" destOrd="0" presId="urn:microsoft.com/office/officeart/2005/8/layout/matrix2"/>
    <dgm:cxn modelId="{12A53E7F-A7BC-44AF-8B86-E84CFBB4CA5F}" srcId="{DC5F1C50-17C2-4FBF-82FB-B33465DD0AE2}" destId="{9B6A5CD3-5AA0-4E14-9898-6ADE4DE65774}" srcOrd="0" destOrd="0" parTransId="{A2B4996C-98E6-4532-8819-A043046504BE}" sibTransId="{AB00B490-335D-455B-B7CA-651AEB3B8E44}"/>
    <dgm:cxn modelId="{F09B410E-EC5A-4A70-BF16-74D468859C0F}" type="presOf" srcId="{64C26001-F34B-4C84-8257-D28BE33ABA7B}" destId="{9090F1C0-680C-47F3-A607-BE2ABFFF4BE0}" srcOrd="0" destOrd="3" presId="urn:microsoft.com/office/officeart/2005/8/layout/matrix2"/>
    <dgm:cxn modelId="{50EFE91B-F498-481C-893E-B48D9E481425}" type="presOf" srcId="{3E427096-F35D-45D6-BD2B-DE07F96968E5}" destId="{9090F1C0-680C-47F3-A607-BE2ABFFF4BE0}" srcOrd="0" destOrd="1" presId="urn:microsoft.com/office/officeart/2005/8/layout/matrix2"/>
    <dgm:cxn modelId="{86A24EF3-FF2D-4C44-AD56-D4CFE37436D1}" srcId="{5D32DB09-8EBC-4F27-BBBB-AD74F517D0BD}" destId="{A7C4F95C-F32E-4417-A5A4-CB0D33AA2866}" srcOrd="1" destOrd="0" parTransId="{634E1943-19E2-47D0-83E4-5E69123A8E44}" sibTransId="{234A0B54-EF93-4554-89E4-E510D88E8A2A}"/>
    <dgm:cxn modelId="{5CDD13F6-EA3E-4ABA-A10B-5027E4519001}" srcId="{21B1E65F-4971-4BCC-BD65-473440CD5469}" destId="{57A741EC-38BC-4300-9B43-C5F4986E8150}" srcOrd="1" destOrd="0" parTransId="{D5E9E66E-B5B8-4B03-9F55-89ED605F5A9B}" sibTransId="{CA014434-535A-46EE-BBD6-ABBDD0943465}"/>
    <dgm:cxn modelId="{D6560793-4857-4A2D-BC8D-BBE77C245618}" type="presOf" srcId="{D39AC1C2-1F2D-4300-897F-C52C559185E6}" destId="{F459B1CB-232C-4316-8015-C13AB51438E8}" srcOrd="0" destOrd="1" presId="urn:microsoft.com/office/officeart/2005/8/layout/matrix2"/>
    <dgm:cxn modelId="{58C23D40-64D0-4AA4-AF5B-F592A8289CF8}" type="presOf" srcId="{A7C4F95C-F32E-4417-A5A4-CB0D33AA2866}" destId="{9090F1C0-680C-47F3-A607-BE2ABFFF4BE0}" srcOrd="0" destOrd="2" presId="urn:microsoft.com/office/officeart/2005/8/layout/matrix2"/>
    <dgm:cxn modelId="{BC2F3C77-7632-431C-88A6-AA85A146E581}" type="presOf" srcId="{57A741EC-38BC-4300-9B43-C5F4986E8150}" destId="{F459B1CB-232C-4316-8015-C13AB51438E8}" srcOrd="0" destOrd="2" presId="urn:microsoft.com/office/officeart/2005/8/layout/matrix2"/>
    <dgm:cxn modelId="{5FF52F41-A53B-4067-BD95-5E7562EE71DC}" type="presOf" srcId="{21B1E65F-4971-4BCC-BD65-473440CD5469}" destId="{F459B1CB-232C-4316-8015-C13AB51438E8}" srcOrd="0" destOrd="0" presId="urn:microsoft.com/office/officeart/2005/8/layout/matrix2"/>
    <dgm:cxn modelId="{CE6B817B-3F69-4560-BAD7-61DC36183FE3}" srcId="{4BA884AB-641A-4B4D-AB2B-BB76327BDAD2}" destId="{5D32DB09-8EBC-4F27-BBBB-AD74F517D0BD}" srcOrd="1" destOrd="0" parTransId="{1CBA65B1-1BE7-40F2-ADB1-09CA38FDC1E8}" sibTransId="{AB072D5F-8103-4910-BA73-7BB93D15ED52}"/>
    <dgm:cxn modelId="{CB8838E2-20FB-499C-B575-17B5D0023AB5}" srcId="{5D32DB09-8EBC-4F27-BBBB-AD74F517D0BD}" destId="{3E427096-F35D-45D6-BD2B-DE07F96968E5}" srcOrd="0" destOrd="0" parTransId="{0D0E8EA4-E898-4819-84DA-137987DC2DCB}" sibTransId="{6B97F87A-DFF8-422B-B016-BCA3C2D72D56}"/>
    <dgm:cxn modelId="{4591C8DF-BD48-4864-BA6C-77C05764BEDE}" type="presOf" srcId="{DC5F1C50-17C2-4FBF-82FB-B33465DD0AE2}" destId="{3875FFD5-1152-4E9E-B0BF-9B92DCD27D59}" srcOrd="0" destOrd="0" presId="urn:microsoft.com/office/officeart/2005/8/layout/matrix2"/>
    <dgm:cxn modelId="{D5F43686-87E9-4E58-8898-B24D7011EDED}" type="presOf" srcId="{5D32DB09-8EBC-4F27-BBBB-AD74F517D0BD}" destId="{9090F1C0-680C-47F3-A607-BE2ABFFF4BE0}" srcOrd="0" destOrd="0" presId="urn:microsoft.com/office/officeart/2005/8/layout/matrix2"/>
    <dgm:cxn modelId="{E404116F-1DC5-459B-9930-7021F08B0B55}" type="presOf" srcId="{C6E1610F-697A-41E1-8645-F2C1166AC72C}" destId="{C77E41FC-0488-428B-BDE8-8417A0C22814}" srcOrd="0" destOrd="1" presId="urn:microsoft.com/office/officeart/2005/8/layout/matrix2"/>
    <dgm:cxn modelId="{46350F43-36B8-4DFF-A5FE-9046D51D891F}" srcId="{0D86FB1A-8F1B-4822-8F81-448411CAD3D1}" destId="{C6E1610F-697A-41E1-8645-F2C1166AC72C}" srcOrd="0" destOrd="0" parTransId="{E14E1950-5AFC-41D1-8D02-66ABF6290F87}" sibTransId="{F0CE3EC2-1C82-4EFE-96AC-BE45EA81182A}"/>
    <dgm:cxn modelId="{A5EF7447-4229-400E-AADA-D1CF2BC83B30}" type="presOf" srcId="{0D86FB1A-8F1B-4822-8F81-448411CAD3D1}" destId="{C77E41FC-0488-428B-BDE8-8417A0C22814}" srcOrd="0" destOrd="0" presId="urn:microsoft.com/office/officeart/2005/8/layout/matrix2"/>
    <dgm:cxn modelId="{0688E0CB-BFF6-4D9D-8C13-6D54962C350C}" srcId="{4BA884AB-641A-4B4D-AB2B-BB76327BDAD2}" destId="{21B1E65F-4971-4BCC-BD65-473440CD5469}" srcOrd="0" destOrd="0" parTransId="{BC8E41D4-7F46-41D9-B55B-390F70FC1F17}" sibTransId="{4E2DBB66-F8E8-4A8B-A350-00D5423738D4}"/>
    <dgm:cxn modelId="{4E59BF2A-B0D4-4AFB-ACE2-59FAF7FB43BD}" type="presOf" srcId="{6871130A-D2E9-4FB3-9BF9-51F4568EDA87}" destId="{C77E41FC-0488-428B-BDE8-8417A0C22814}" srcOrd="0" destOrd="2" presId="urn:microsoft.com/office/officeart/2005/8/layout/matrix2"/>
    <dgm:cxn modelId="{73334C84-362B-4CDF-92A7-CB3E02016F4B}" srcId="{4BA884AB-641A-4B4D-AB2B-BB76327BDAD2}" destId="{0D86FB1A-8F1B-4822-8F81-448411CAD3D1}" srcOrd="3" destOrd="0" parTransId="{C1791761-F695-4AD3-9BA6-A2A9A590DB59}" sibTransId="{12F01DDE-602F-42FE-87CD-F908569B1F4D}"/>
    <dgm:cxn modelId="{B727AEC0-9231-4E80-825E-269B34E5BE15}" srcId="{DC5F1C50-17C2-4FBF-82FB-B33465DD0AE2}" destId="{FF0D9507-17B9-4B6A-95EC-CA86078082FC}" srcOrd="1" destOrd="0" parTransId="{35683097-0DA7-43E8-971F-3B3E61833045}" sibTransId="{9212FFCB-3882-4644-ABA4-6417214A0F49}"/>
    <dgm:cxn modelId="{22F7912D-C43F-415F-9D46-E25ABA44D6E4}" srcId="{4BA884AB-641A-4B4D-AB2B-BB76327BDAD2}" destId="{DC5F1C50-17C2-4FBF-82FB-B33465DD0AE2}" srcOrd="2" destOrd="0" parTransId="{3A9C61DE-0FDF-4A51-8522-5A33D3BA41BC}" sibTransId="{C3BDE9A5-4CE1-4F4C-AD8E-91AC42320FE7}"/>
    <dgm:cxn modelId="{FF4730AD-0565-48B6-8646-664864212A1B}" type="presOf" srcId="{FF0D9507-17B9-4B6A-95EC-CA86078082FC}" destId="{3875FFD5-1152-4E9E-B0BF-9B92DCD27D59}" srcOrd="0" destOrd="2" presId="urn:microsoft.com/office/officeart/2005/8/layout/matrix2"/>
    <dgm:cxn modelId="{04D5EC50-F73D-4F66-AF43-D9E9860FEEC1}" srcId="{0D86FB1A-8F1B-4822-8F81-448411CAD3D1}" destId="{6871130A-D2E9-4FB3-9BF9-51F4568EDA87}" srcOrd="1" destOrd="0" parTransId="{58B084E8-F1A6-41D5-B445-F1413DFFC83E}" sibTransId="{0686E7E0-229B-4A07-B054-5F1D99BCE3E3}"/>
    <dgm:cxn modelId="{A17A02D7-908A-486A-90A4-D3F36F1D507C}" type="presParOf" srcId="{4D488444-ACE6-4C70-A0AF-E32CB677CFC2}" destId="{1066165A-3451-47C9-8ECF-BD6B33B1420E}" srcOrd="0" destOrd="0" presId="urn:microsoft.com/office/officeart/2005/8/layout/matrix2"/>
    <dgm:cxn modelId="{379AB279-B41E-4978-AB5F-15446FD4A07A}" type="presParOf" srcId="{4D488444-ACE6-4C70-A0AF-E32CB677CFC2}" destId="{F459B1CB-232C-4316-8015-C13AB51438E8}" srcOrd="1" destOrd="0" presId="urn:microsoft.com/office/officeart/2005/8/layout/matrix2"/>
    <dgm:cxn modelId="{04A86D03-4182-43DD-BB96-76F02B2F0B1D}" type="presParOf" srcId="{4D488444-ACE6-4C70-A0AF-E32CB677CFC2}" destId="{9090F1C0-680C-47F3-A607-BE2ABFFF4BE0}" srcOrd="2" destOrd="0" presId="urn:microsoft.com/office/officeart/2005/8/layout/matrix2"/>
    <dgm:cxn modelId="{6C0444B6-F498-4308-A178-54DED81E2921}" type="presParOf" srcId="{4D488444-ACE6-4C70-A0AF-E32CB677CFC2}" destId="{3875FFD5-1152-4E9E-B0BF-9B92DCD27D59}" srcOrd="3" destOrd="0" presId="urn:microsoft.com/office/officeart/2005/8/layout/matrix2"/>
    <dgm:cxn modelId="{DD57A1DB-FFAE-4DE2-9EE0-DD1D40A89E41}" type="presParOf" srcId="{4D488444-ACE6-4C70-A0AF-E32CB677CFC2}" destId="{C77E41FC-0488-428B-BDE8-8417A0C2281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466B0-D088-4AE6-8DF9-41FF578C7F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0248C24-B771-43CB-A628-2DE5B964DBED}">
      <dgm:prSet phldrT="[Текст]" custT="1"/>
      <dgm:spPr>
        <a:solidFill>
          <a:schemeClr val="accent1">
            <a:lumMod val="40000"/>
            <a:lumOff val="60000"/>
            <a:alpha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26,9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1ECF8-5843-4174-B872-D5E8451FF1F3}" type="parTrans" cxnId="{35D5501D-EAE6-4B64-9B33-15B26300CAD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43DEB-7C66-4EC8-9558-9CA8FDF45FE1}" type="sibTrans" cxnId="{35D5501D-EAE6-4B64-9B33-15B26300CAD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99492-BA7B-4CB5-87E8-43EB7491BFF7}">
      <dgm:prSet phldrT="[Текст]" custT="1"/>
      <dgm:spPr>
        <a:solidFill>
          <a:schemeClr val="accent1">
            <a:lumMod val="40000"/>
            <a:lumOff val="60000"/>
            <a:alpha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Стоимость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патента в связи с применением упрощенной системы налогообложения – 5,3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78800-555F-418C-A684-01B9CC04E740}" type="parTrans" cxnId="{2E08D885-631A-4A64-919B-0BAE7FDD388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F805B-C6EB-440F-BAEB-AE91E2194DC9}" type="sibTrans" cxnId="{2E08D885-631A-4A64-919B-0BAE7FDD388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DABCA-23C7-46D7-BC92-8534306AA52F}">
      <dgm:prSet phldrT="[Текст]" custT="1"/>
      <dgm:spPr>
        <a:solidFill>
          <a:schemeClr val="accent1">
            <a:lumMod val="40000"/>
            <a:lumOff val="60000"/>
            <a:alpha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98,6 млн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40EB7-B792-46C0-91EF-D76603583815}" type="parTrans" cxnId="{138B4D25-270B-47CD-9EB9-6DE662512DF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742BA-8951-40A4-9A2E-74DB1AE81CD6}" type="sibTrans" cxnId="{138B4D25-270B-47CD-9EB9-6DE662512DF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668C6-35C9-4FF3-9119-4A25EF531CE4}" type="pres">
      <dgm:prSet presAssocID="{E4A466B0-D088-4AE6-8DF9-41FF578C7F68}" presName="compositeShape" presStyleCnt="0">
        <dgm:presLayoutVars>
          <dgm:chMax val="7"/>
          <dgm:dir/>
          <dgm:resizeHandles val="exact"/>
        </dgm:presLayoutVars>
      </dgm:prSet>
      <dgm:spPr/>
    </dgm:pt>
    <dgm:pt modelId="{699D27A1-5A2E-4BF1-B6EC-622F71E12299}" type="pres">
      <dgm:prSet presAssocID="{80248C24-B771-43CB-A628-2DE5B964DBED}" presName="circ1" presStyleLbl="vennNode1" presStyleIdx="0" presStyleCnt="3" custLinFactNeighborY="-3876"/>
      <dgm:spPr/>
      <dgm:t>
        <a:bodyPr/>
        <a:lstStyle/>
        <a:p>
          <a:endParaRPr lang="ru-RU"/>
        </a:p>
      </dgm:t>
    </dgm:pt>
    <dgm:pt modelId="{FDB5D430-587C-40B2-9045-3B12514D7911}" type="pres">
      <dgm:prSet presAssocID="{80248C24-B771-43CB-A628-2DE5B964D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517C-9618-48AB-8193-DB0844C4B2E9}" type="pres">
      <dgm:prSet presAssocID="{B2D99492-BA7B-4CB5-87E8-43EB7491BFF7}" presName="circ2" presStyleLbl="vennNode1" presStyleIdx="1" presStyleCnt="3" custLinFactNeighborX="8973" custLinFactNeighborY="8227"/>
      <dgm:spPr/>
      <dgm:t>
        <a:bodyPr/>
        <a:lstStyle/>
        <a:p>
          <a:endParaRPr lang="ru-RU"/>
        </a:p>
      </dgm:t>
    </dgm:pt>
    <dgm:pt modelId="{F4CAD730-3928-47A3-8D42-7851E502DADA}" type="pres">
      <dgm:prSet presAssocID="{B2D99492-BA7B-4CB5-87E8-43EB7491BF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5961F-CF3C-4B5E-8630-14919B7E009E}" type="pres">
      <dgm:prSet presAssocID="{F20DABCA-23C7-46D7-BC92-8534306AA52F}" presName="circ3" presStyleLbl="vennNode1" presStyleIdx="2" presStyleCnt="3" custLinFactNeighborX="-2959" custLinFactNeighborY="1008"/>
      <dgm:spPr/>
    </dgm:pt>
    <dgm:pt modelId="{B9C8EB0A-19B5-487C-B555-A55A0593ED86}" type="pres">
      <dgm:prSet presAssocID="{F20DABCA-23C7-46D7-BC92-8534306AA52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3503F3-3102-4D78-AF58-6461F150374A}" type="presOf" srcId="{80248C24-B771-43CB-A628-2DE5B964DBED}" destId="{699D27A1-5A2E-4BF1-B6EC-622F71E12299}" srcOrd="0" destOrd="0" presId="urn:microsoft.com/office/officeart/2005/8/layout/venn1"/>
    <dgm:cxn modelId="{2E08D885-631A-4A64-919B-0BAE7FDD3884}" srcId="{E4A466B0-D088-4AE6-8DF9-41FF578C7F68}" destId="{B2D99492-BA7B-4CB5-87E8-43EB7491BFF7}" srcOrd="1" destOrd="0" parTransId="{B1C78800-555F-418C-A684-01B9CC04E740}" sibTransId="{860F805B-C6EB-440F-BAEB-AE91E2194DC9}"/>
    <dgm:cxn modelId="{E8BF2912-511E-42C4-A7AB-42A29E5B2E14}" type="presOf" srcId="{F20DABCA-23C7-46D7-BC92-8534306AA52F}" destId="{A835961F-CF3C-4B5E-8630-14919B7E009E}" srcOrd="0" destOrd="0" presId="urn:microsoft.com/office/officeart/2005/8/layout/venn1"/>
    <dgm:cxn modelId="{35D5501D-EAE6-4B64-9B33-15B26300CAD7}" srcId="{E4A466B0-D088-4AE6-8DF9-41FF578C7F68}" destId="{80248C24-B771-43CB-A628-2DE5B964DBED}" srcOrd="0" destOrd="0" parTransId="{FDA1ECF8-5843-4174-B872-D5E8451FF1F3}" sibTransId="{20D43DEB-7C66-4EC8-9558-9CA8FDF45FE1}"/>
    <dgm:cxn modelId="{138B4D25-270B-47CD-9EB9-6DE662512DF2}" srcId="{E4A466B0-D088-4AE6-8DF9-41FF578C7F68}" destId="{F20DABCA-23C7-46D7-BC92-8534306AA52F}" srcOrd="2" destOrd="0" parTransId="{AC140EB7-B792-46C0-91EF-D76603583815}" sibTransId="{04D742BA-8951-40A4-9A2E-74DB1AE81CD6}"/>
    <dgm:cxn modelId="{F72114A2-F98C-44DD-A119-2F4E97996660}" type="presOf" srcId="{B2D99492-BA7B-4CB5-87E8-43EB7491BFF7}" destId="{E4D3517C-9618-48AB-8193-DB0844C4B2E9}" srcOrd="0" destOrd="0" presId="urn:microsoft.com/office/officeart/2005/8/layout/venn1"/>
    <dgm:cxn modelId="{B9A899B0-4A57-4D84-9E9C-F6402592B8A8}" type="presOf" srcId="{E4A466B0-D088-4AE6-8DF9-41FF578C7F68}" destId="{15D668C6-35C9-4FF3-9119-4A25EF531CE4}" srcOrd="0" destOrd="0" presId="urn:microsoft.com/office/officeart/2005/8/layout/venn1"/>
    <dgm:cxn modelId="{F013DF91-20F7-4BC0-8BCC-D4198934D493}" type="presOf" srcId="{F20DABCA-23C7-46D7-BC92-8534306AA52F}" destId="{B9C8EB0A-19B5-487C-B555-A55A0593ED86}" srcOrd="1" destOrd="0" presId="urn:microsoft.com/office/officeart/2005/8/layout/venn1"/>
    <dgm:cxn modelId="{90C3FDF1-3904-4C79-862B-194EA90FBADF}" type="presOf" srcId="{B2D99492-BA7B-4CB5-87E8-43EB7491BFF7}" destId="{F4CAD730-3928-47A3-8D42-7851E502DADA}" srcOrd="1" destOrd="0" presId="urn:microsoft.com/office/officeart/2005/8/layout/venn1"/>
    <dgm:cxn modelId="{49CF1DAA-6D7B-4824-8074-CCDB60897C09}" type="presOf" srcId="{80248C24-B771-43CB-A628-2DE5B964DBED}" destId="{FDB5D430-587C-40B2-9045-3B12514D7911}" srcOrd="1" destOrd="0" presId="urn:microsoft.com/office/officeart/2005/8/layout/venn1"/>
    <dgm:cxn modelId="{1A295F2E-C6DA-4664-9345-EEE894281416}" type="presParOf" srcId="{15D668C6-35C9-4FF3-9119-4A25EF531CE4}" destId="{699D27A1-5A2E-4BF1-B6EC-622F71E12299}" srcOrd="0" destOrd="0" presId="urn:microsoft.com/office/officeart/2005/8/layout/venn1"/>
    <dgm:cxn modelId="{95686661-4604-48DB-B566-38CE6BD7FB75}" type="presParOf" srcId="{15D668C6-35C9-4FF3-9119-4A25EF531CE4}" destId="{FDB5D430-587C-40B2-9045-3B12514D7911}" srcOrd="1" destOrd="0" presId="urn:microsoft.com/office/officeart/2005/8/layout/venn1"/>
    <dgm:cxn modelId="{871004DC-1002-4ED1-9CC5-FB664A420739}" type="presParOf" srcId="{15D668C6-35C9-4FF3-9119-4A25EF531CE4}" destId="{E4D3517C-9618-48AB-8193-DB0844C4B2E9}" srcOrd="2" destOrd="0" presId="urn:microsoft.com/office/officeart/2005/8/layout/venn1"/>
    <dgm:cxn modelId="{E23ABD8E-E926-4F9C-A8E0-100F2461EF9C}" type="presParOf" srcId="{15D668C6-35C9-4FF3-9119-4A25EF531CE4}" destId="{F4CAD730-3928-47A3-8D42-7851E502DADA}" srcOrd="3" destOrd="0" presId="urn:microsoft.com/office/officeart/2005/8/layout/venn1"/>
    <dgm:cxn modelId="{B7B832C7-6016-459E-85CD-2547CB9841F0}" type="presParOf" srcId="{15D668C6-35C9-4FF3-9119-4A25EF531CE4}" destId="{A835961F-CF3C-4B5E-8630-14919B7E009E}" srcOrd="4" destOrd="0" presId="urn:microsoft.com/office/officeart/2005/8/layout/venn1"/>
    <dgm:cxn modelId="{7EE906E7-7A56-4F30-B5F5-6E8586411816}" type="presParOf" srcId="{15D668C6-35C9-4FF3-9119-4A25EF531CE4}" destId="{B9C8EB0A-19B5-487C-B555-A55A0593E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6165A-3451-47C9-8ECF-BD6B33B1420E}">
      <dsp:nvSpPr>
        <dsp:cNvPr id="0" name=""/>
        <dsp:cNvSpPr/>
      </dsp:nvSpPr>
      <dsp:spPr>
        <a:xfrm>
          <a:off x="176878" y="0"/>
          <a:ext cx="5184575" cy="51845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9B1CB-232C-4316-8015-C13AB51438E8}">
      <dsp:nvSpPr>
        <dsp:cNvPr id="0" name=""/>
        <dsp:cNvSpPr/>
      </dsp:nvSpPr>
      <dsp:spPr>
        <a:xfrm>
          <a:off x="555165" y="432041"/>
          <a:ext cx="2073830" cy="2073830"/>
        </a:xfrm>
        <a:prstGeom prst="round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         4178,7 млн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          3688,8 млн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401" y="533277"/>
        <a:ext cx="1871358" cy="1871358"/>
      </dsp:txXfrm>
    </dsp:sp>
    <dsp:sp modelId="{9090F1C0-680C-47F3-A607-BE2ABFFF4BE0}">
      <dsp:nvSpPr>
        <dsp:cNvPr id="0" name=""/>
        <dsp:cNvSpPr/>
      </dsp:nvSpPr>
      <dsp:spPr>
        <a:xfrm>
          <a:off x="3003447" y="360037"/>
          <a:ext cx="2073830" cy="2073830"/>
        </a:xfrm>
        <a:prstGeom prst="roundRect">
          <a:avLst/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000" prstMaterial="metal">
          <a:bevelT w="20000" h="9000" prst="softRound"/>
          <a:contourClr>
            <a:schemeClr val="accent6">
              <a:shade val="30000"/>
              <a:satMod val="2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1490 млн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844,4 млн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683" y="461273"/>
        <a:ext cx="1871358" cy="1871358"/>
      </dsp:txXfrm>
    </dsp:sp>
    <dsp:sp modelId="{3875FFD5-1152-4E9E-B0BF-9B92DCD27D59}">
      <dsp:nvSpPr>
        <dsp:cNvPr id="0" name=""/>
        <dsp:cNvSpPr/>
      </dsp:nvSpPr>
      <dsp:spPr>
        <a:xfrm>
          <a:off x="662486" y="2736294"/>
          <a:ext cx="2073830" cy="2073830"/>
        </a:xfrm>
        <a:prstGeom prst="roundRect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Водоснабжение, водоотведение, организация сбора и утилизации отходов, деятельность по ликвидации загрязнений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209,2 млн рублей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 202,3 млн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22" y="2837530"/>
        <a:ext cx="1871358" cy="1871358"/>
      </dsp:txXfrm>
    </dsp:sp>
    <dsp:sp modelId="{C77E41FC-0488-428B-BDE8-8417A0C22814}">
      <dsp:nvSpPr>
        <dsp:cNvPr id="0" name=""/>
        <dsp:cNvSpPr/>
      </dsp:nvSpPr>
      <dsp:spPr>
        <a:xfrm>
          <a:off x="3003447" y="2736294"/>
          <a:ext cx="2073830" cy="2073830"/>
        </a:xfrm>
        <a:prstGeom prst="roundRect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электроэнергией, газом и паром; кондиционирование воздуха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2017 года 2386,2 млн рублей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 2018 года 2326,5 млн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683" y="2837530"/>
        <a:ext cx="1871358" cy="1871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D27A1-5A2E-4BF1-B6EC-622F71E12299}">
      <dsp:nvSpPr>
        <dsp:cNvPr id="0" name=""/>
        <dsp:cNvSpPr/>
      </dsp:nvSpPr>
      <dsp:spPr>
        <a:xfrm>
          <a:off x="2176331" y="0"/>
          <a:ext cx="2992153" cy="2992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26,9 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284" y="523626"/>
        <a:ext cx="2194246" cy="1346469"/>
      </dsp:txXfrm>
    </dsp:sp>
    <dsp:sp modelId="{E4D3517C-9618-48AB-8193-DB0844C4B2E9}">
      <dsp:nvSpPr>
        <dsp:cNvPr id="0" name=""/>
        <dsp:cNvSpPr/>
      </dsp:nvSpPr>
      <dsp:spPr>
        <a:xfrm>
          <a:off x="3524485" y="1994769"/>
          <a:ext cx="2992153" cy="2992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Стоимость 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патента в связи с применением упрощенной системы налогообложения – 5,3 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9586" y="2767742"/>
        <a:ext cx="1795292" cy="1645684"/>
      </dsp:txXfrm>
    </dsp:sp>
    <dsp:sp modelId="{A835961F-CF3C-4B5E-8630-14919B7E009E}">
      <dsp:nvSpPr>
        <dsp:cNvPr id="0" name=""/>
        <dsp:cNvSpPr/>
      </dsp:nvSpPr>
      <dsp:spPr>
        <a:xfrm>
          <a:off x="1008124" y="1962593"/>
          <a:ext cx="2992153" cy="2992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98,6 млн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9885" y="2735566"/>
        <a:ext cx="1795292" cy="164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0.43494</cdr:x>
      <cdr:y>0.24738</cdr:y>
    </cdr:from>
    <cdr:to>
      <cdr:x>0.58866</cdr:x>
      <cdr:y>0.5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278490" y="523194"/>
          <a:ext cx="1512138" cy="534276"/>
        </a:xfrm>
        <a:prstGeom xmlns:a="http://schemas.openxmlformats.org/drawingml/2006/main" prst="curvedDownArrow">
          <a:avLst>
            <a:gd name="adj1" fmla="val 53517"/>
            <a:gd name="adj2" fmla="val 130275"/>
            <a:gd name="adj3" fmla="val 40718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-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910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человек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0.76862</cdr:x>
      <cdr:y>0.28951</cdr:y>
    </cdr:from>
    <cdr:to>
      <cdr:x>0.89306</cdr:x>
      <cdr:y>0.4941</cdr:y>
    </cdr:to>
    <cdr:sp macro="" textlink="">
      <cdr:nvSpPr>
        <cdr:cNvPr id="6" name="Выгнутая вниз стрелка 5"/>
        <cdr:cNvSpPr/>
      </cdr:nvSpPr>
      <cdr:spPr>
        <a:xfrm xmlns:a="http://schemas.openxmlformats.org/drawingml/2006/main" rot="21127369">
          <a:off x="7560889" y="612296"/>
          <a:ext cx="1224112" cy="432696"/>
        </a:xfrm>
        <a:prstGeom xmlns:a="http://schemas.openxmlformats.org/drawingml/2006/main" prst="curvedUpArrow">
          <a:avLst>
            <a:gd name="adj1" fmla="val 52425"/>
            <a:gd name="adj2" fmla="val 141452"/>
            <a:gd name="adj3" fmla="val 51416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492 человека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0.08784</cdr:x>
      <cdr:y>0.20119</cdr:y>
    </cdr:from>
    <cdr:to>
      <cdr:x>0.2928</cdr:x>
      <cdr:y>0.4426</cdr:y>
    </cdr:to>
    <cdr:sp macro="" textlink="">
      <cdr:nvSpPr>
        <cdr:cNvPr id="7" name="Выгнутая вниз стрелка 6"/>
        <cdr:cNvSpPr/>
      </cdr:nvSpPr>
      <cdr:spPr>
        <a:xfrm xmlns:a="http://schemas.openxmlformats.org/drawingml/2006/main" rot="10800000" flipH="1">
          <a:off x="864096" y="425505"/>
          <a:ext cx="2016154" cy="510568"/>
        </a:xfrm>
        <a:prstGeom xmlns:a="http://schemas.openxmlformats.org/drawingml/2006/main" prst="curvedUpArrow">
          <a:avLst>
            <a:gd name="adj1" fmla="val 76583"/>
            <a:gd name="adj2" fmla="val 190020"/>
            <a:gd name="adj3" fmla="val 45135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0.12444</cdr:x>
      <cdr:y>0.27847</cdr:y>
    </cdr:from>
    <cdr:to>
      <cdr:x>0.21617</cdr:x>
      <cdr:y>0.40242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24136" y="588948"/>
          <a:ext cx="902286" cy="26215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0.69154</cdr:x>
      <cdr:y>0.4598</cdr:y>
    </cdr:from>
    <cdr:to>
      <cdr:x>0.95028</cdr:x>
      <cdr:y>0.74493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6303643" y="1224136"/>
          <a:ext cx="2358525" cy="759105"/>
        </a:xfrm>
        <a:prstGeom xmlns:a="http://schemas.openxmlformats.org/drawingml/2006/main" prst="upArrow">
          <a:avLst/>
        </a:prstGeom>
        <a:solidFill xmlns:a="http://schemas.openxmlformats.org/drawingml/2006/main">
          <a:srgbClr val="5DBA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 smtClean="0"/>
        </a:p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60,8%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0.34411</cdr:x>
      <cdr:y>0.30642</cdr:y>
    </cdr:from>
    <cdr:to>
      <cdr:x>0.67773</cdr:x>
      <cdr:y>0.69265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586404" y="1080874"/>
          <a:ext cx="1538042" cy="136239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3007,3 млн 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0.38382</cdr:x>
      <cdr:y>0.5195</cdr:y>
    </cdr:from>
    <cdr:to>
      <cdr:x>0.6416</cdr:x>
      <cdr:y>0.71961</cdr:y>
    </cdr:to>
    <cdr:sp macro="" textlink="">
      <cdr:nvSpPr>
        <cdr:cNvPr id="2" name="Блок-схема: решение 1"/>
        <cdr:cNvSpPr/>
      </cdr:nvSpPr>
      <cdr:spPr>
        <a:xfrm xmlns:a="http://schemas.openxmlformats.org/drawingml/2006/main">
          <a:off x="1927867" y="1421510"/>
          <a:ext cx="1294774" cy="547562"/>
        </a:xfrm>
        <a:prstGeom xmlns:a="http://schemas.openxmlformats.org/drawingml/2006/main" prst="flowChartDecision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104,0%</a:t>
          </a:r>
        </a:p>
        <a:p xmlns:a="http://schemas.openxmlformats.org/drawingml/2006/main"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880320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показателей безработицы </a:t>
          </a:r>
        </a:p>
        <a:p xmlns:a="http://schemas.openxmlformats.org/drawingml/2006/main">
          <a:pPr lvl="0" algn="ctr"/>
          <a:r>
            <a:rPr kumimoji="0" lang="ru-RU" sz="8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ЗА январь-сентябрь 2017-2018</a:t>
          </a:r>
          <a:r>
            <a:rPr kumimoji="0" lang="ru-RU" sz="800" b="1" i="0" u="none" strike="noStrike" kern="0" cap="all" spc="0" normalizeH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 годов</a:t>
          </a:r>
          <a:endParaRPr kumimoji="0" lang="ru-RU" sz="800" b="1" i="0" u="none" strike="noStrike" kern="0" cap="all" spc="0" normalizeH="0" baseline="0" noProof="0" dirty="0">
            <a:ln w="9000" cmpd="sng">
              <a:solidFill>
                <a:srgbClr val="8064A2">
                  <a:shade val="50000"/>
                  <a:satMod val="120000"/>
                </a:srgb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148A50-4C58-4CC5-94F1-BACD5A81263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AE742-A81D-4F56-89D4-BEE08570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0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A6B81611-9663-402A-831D-85218C381EB1}" type="slidenum">
              <a:rPr lang="ru-RU" altLang="ru-RU" sz="1200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8941-D0A2-470C-9DB3-C5C5F483F7D5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5D69-FF7B-4235-99A2-208B9E66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6E4D-EC63-44B2-9DC5-A682B4DF6FCA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2B24-20F7-4F8C-8325-2A3565AB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CD1-22E4-4361-A838-0FEB9685A30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E30E-192A-4465-ACBC-C06659E3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55AD-8B47-4DCA-B42A-078F37DCC900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3466-8F08-4501-8384-792D30F9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060-3CD6-43F5-9083-050EF71ED146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FFF1-76F3-40E9-8109-E6F27D7A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FACB-B914-4FC5-B6A4-57A6D1C20A72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0485-AF5E-4ADA-86B7-6654FC8D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D260-937F-4E1E-A16E-BB9076C598E2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842C-B9BF-46F4-BD80-ED29B5610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1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D8B6-3601-478B-8677-2BF3A16705E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5ADA-4AD5-43EE-9761-CB4BE944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376E-F690-4BBB-B1FD-8B5C33908D7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2CC1-9645-476D-9664-8A7A58CA2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DF49-62F5-476C-90B4-B11FF4B8233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3E54-076F-4807-B379-F586129DC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5298-AFBB-4624-BAB7-63786C994315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2F16-007B-418A-9543-0E23980E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DC87C-45EF-42AB-9077-BDBD38AC74B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6840538"/>
            <a:ext cx="3306762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 defTabSz="101827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ECE8D-7B33-4502-A436-6848D8E0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7588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422" y="1530561"/>
            <a:ext cx="965468" cy="225933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--895 человек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09098"/>
              </p:ext>
            </p:extLst>
          </p:nvPr>
        </p:nvGraphicFramePr>
        <p:xfrm>
          <a:off x="539974" y="3042072"/>
          <a:ext cx="4752529" cy="396044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809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2017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-,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рождений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смертей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43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приток,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отток,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миграционного движения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рождаемости,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промилле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-1,12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процентный пункт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78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смертности, промилле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-0,21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процентный пункт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02025417"/>
              </p:ext>
            </p:extLst>
          </p:nvPr>
        </p:nvGraphicFramePr>
        <p:xfrm>
          <a:off x="5537890" y="2826048"/>
          <a:ext cx="47525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84269720"/>
              </p:ext>
            </p:extLst>
          </p:nvPr>
        </p:nvGraphicFramePr>
        <p:xfrm>
          <a:off x="323950" y="699024"/>
          <a:ext cx="9836966" cy="211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3846164"/>
              </p:ext>
            </p:extLst>
          </p:nvPr>
        </p:nvGraphicFramePr>
        <p:xfrm>
          <a:off x="5371070" y="4842272"/>
          <a:ext cx="472316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95275"/>
            <a:ext cx="9396412" cy="37053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2000" b="1" cap="all" dirty="0" smtClean="0">
                <a:ln w="0"/>
                <a:solidFill>
                  <a:srgbClr val="4E26F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endParaRPr lang="ru-RU" sz="2000" b="1" cap="all" dirty="0">
              <a:ln w="0"/>
              <a:solidFill>
                <a:srgbClr val="4E26F6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89526" y="331988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25515"/>
            <a:ext cx="9396889" cy="464952"/>
          </a:xfrm>
        </p:spPr>
        <p:txBody>
          <a:bodyPr rtlCol="0">
            <a:normAutofit/>
          </a:bodyPr>
          <a:lstStyle/>
          <a:p>
            <a:pPr algn="l" defTabSz="1018276" fontAlgn="auto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8115" y="590907"/>
            <a:ext cx="4822556" cy="502932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отгруженной продукции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2017-2018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8" y="737816"/>
            <a:ext cx="5365104" cy="95410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январь-сентябрь 2018 года объём отгруженных товаров собственного производства,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работ и услуг собственными силами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7062,0 млн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что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85,5% к показателю января-сентября 2017 года.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82616"/>
              </p:ext>
            </p:extLst>
          </p:nvPr>
        </p:nvGraphicFramePr>
        <p:xfrm>
          <a:off x="6156599" y="1322591"/>
          <a:ext cx="3960439" cy="51488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5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8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6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116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430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объем отгруженных товаров собственного производства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8264,1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354">
                <a:tc gridSpan="4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 по видам экономической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182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9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1969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электрической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энергией, газом и паром;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39584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водоснабжение, водоотведение, организация сбора и утилизации отходов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54094473"/>
              </p:ext>
            </p:extLst>
          </p:nvPr>
        </p:nvGraphicFramePr>
        <p:xfrm>
          <a:off x="200823" y="2105968"/>
          <a:ext cx="553833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06378" y="206203"/>
            <a:ext cx="5411516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3396" tIns="56698" rIns="113396" bIns="5669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cs typeface="+mn-cs"/>
              </a:rPr>
              <a:t>ИНВЕСТИЦИИ И СТРОИТЕЛЬСТВО</a:t>
            </a:r>
            <a:endParaRPr lang="ru-RU" alt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26" y="953840"/>
            <a:ext cx="5878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капитал, освоенных крупными предприятиями городского округа город Мегион за январь-сентябрь 2018 года составил 20720,1 млн рублей, что на 9,1% ниже уровня показателя за январь-сентябрь 2017 года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6038" y="3690144"/>
            <a:ext cx="820891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январь-сентябрь 2018 года год введено в действие 2,9 тыс.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жилой площади.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470" y="2398415"/>
            <a:ext cx="5219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 строительства за январь-сентябрь 2018 года составил 2766,9 млн рублей или 84,4% к аналогичному показателю того же периода 2017 года. </a:t>
            </a:r>
            <a:endParaRPr lang="ru-RU" sz="1600" dirty="0"/>
          </a:p>
        </p:txBody>
      </p:sp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01661"/>
              </p:ext>
            </p:extLst>
          </p:nvPr>
        </p:nvGraphicFramePr>
        <p:xfrm>
          <a:off x="545963" y="4266208"/>
          <a:ext cx="9115424" cy="26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846" y="4914280"/>
            <a:ext cx="453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934" y="737816"/>
            <a:ext cx="475252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3396" tIns="56698" rIns="113396" bIns="56698" anchor="ctr"/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Структура </a:t>
            </a: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малых предприятий по видам экономической деятельности в течение ряда лет остаётся практически неизменной.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Сфера </a:t>
            </a: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торговли и общественного питания в связи с достаточно высокой оборачиваемостью капитала является наиболее востребованной в малом бизнесе.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Наименее </a:t>
            </a: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развитыми направлениями развития малого и среднего предпринимательства являются сферы бытовых услуг и мелких производств.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950" y="89744"/>
            <a:ext cx="5436518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396" tIns="56698" rIns="113396" bIns="5669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Малое предпринимательство 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+mn-cs"/>
            </a:endParaRPr>
          </a:p>
        </p:txBody>
      </p:sp>
      <p:graphicFrame>
        <p:nvGraphicFramePr>
          <p:cNvPr id="7" name="Group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00337"/>
              </p:ext>
            </p:extLst>
          </p:nvPr>
        </p:nvGraphicFramePr>
        <p:xfrm>
          <a:off x="147497" y="2195554"/>
          <a:ext cx="4856972" cy="350506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36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6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1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1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9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 2018 года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предпринимательства, единиц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предприниматели, 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2385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2345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0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Наёмные работники у индивидуальных предпринимателей, человек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малых и микро- предприятиях,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4946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4990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занятых в малом бизнесе, тыс.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8,781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8,786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0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занятых в малом бизнесе от общего числа занятых в экономике города,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процентный пункт</a:t>
                      </a:r>
                    </a:p>
                  </a:txBody>
                  <a:tcPr marL="119206" marR="119206" marT="52949" marB="5294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21" name="Rectangle 19"/>
          <p:cNvSpPr>
            <a:spLocks noChangeArrowheads="1"/>
          </p:cNvSpPr>
          <p:nvPr/>
        </p:nvSpPr>
        <p:spPr bwMode="auto">
          <a:xfrm>
            <a:off x="179934" y="5959271"/>
            <a:ext cx="4752528" cy="133392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Основным источником финансирования деятельности сферы малого и среднего предпринимательства по-прежнему остаются личные сбережения предпринимателей. Привлечение заемных и кредитных ресурсов остаётся для  предпринимателей достаточно проблематичным.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Одним из эффективных механизмов поддержки и развития малого и среднего предпринимательства является реализация программы «Поддержка и развитие малого и среднего предпринимательства на территории городского округа город Мегион в 2014-2020 годах»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4104584"/>
              </p:ext>
            </p:extLst>
          </p:nvPr>
        </p:nvGraphicFramePr>
        <p:xfrm>
          <a:off x="3924350" y="1223501"/>
          <a:ext cx="7344816" cy="498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6156598" y="2961556"/>
            <a:ext cx="2664296" cy="18002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57150" h="50800" prst="angle"/>
            <a:contourClr>
              <a:schemeClr val="accent5">
                <a:shade val="30000"/>
                <a:satMod val="2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поступлений в городской бюджет от субъектов малого и среднего предпринимательства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130,8 млн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3315" y="142702"/>
            <a:ext cx="10440988" cy="349044"/>
          </a:xfrm>
          <a:prstGeom prst="rect">
            <a:avLst/>
          </a:prstGeom>
          <a:noFill/>
          <a:ln/>
          <a:ex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96380" y="733294"/>
            <a:ext cx="9727281" cy="2472702"/>
          </a:xfrm>
          <a:prstGeom prst="rect">
            <a:avLst/>
          </a:prstGeom>
          <a:noFill/>
          <a:ln/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indent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территории городского округа город Мегион в сфере  жилищно-коммунального хозяйства осуществляют деятельность следующие предприятия: 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-МУП «Тепловодоканал» осуществляет водоснабжение, водоотведение, теплоснабжение, горячее водоснабжение;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подвоз воды, откачка септика, вывоз твердых бытовых отходов в г.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Мегионе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-АО «Городские электрические сети» осуществляют передачу электроэнергии через линии электропередач, обслуживание сетей и подстанций, обслуживание внутридомового электрооборудования, уличное освещение;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акционерное общество «Жилищно-коммунальное управление» выполняет работы по содержанию и текущему ремонту жилых помещений, вывозу жидких и твердых бытовых отходов, завозу питьевой воды в неблагоустроенный жилой фонд, содержанию дорог, тротуаров и дорожных знаков, благоустройству территории городского округа, утилизации (захоронению) твердых бытовых отходов.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-ОАО «Тюменская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энергосбытовая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компания» осуществляет услуги по энергоснабжению. </a:t>
            </a: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238106" y="510796"/>
            <a:ext cx="10185208" cy="4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5" name="Группа 16"/>
          <p:cNvGrpSpPr>
            <a:grpSpLocks/>
          </p:cNvGrpSpPr>
          <p:nvPr/>
        </p:nvGrpSpPr>
        <p:grpSpPr bwMode="auto">
          <a:xfrm>
            <a:off x="6246972" y="4200564"/>
            <a:ext cx="3733380" cy="963536"/>
            <a:chOff x="7380690" y="3388774"/>
            <a:chExt cx="2756576" cy="964647"/>
          </a:xfrm>
        </p:grpSpPr>
        <p:sp>
          <p:nvSpPr>
            <p:cNvPr id="14360" name="Овал 25"/>
            <p:cNvSpPr>
              <a:spLocks/>
            </p:cNvSpPr>
            <p:nvPr/>
          </p:nvSpPr>
          <p:spPr bwMode="auto">
            <a:xfrm>
              <a:off x="7380690" y="3388774"/>
              <a:ext cx="1368679" cy="964647"/>
            </a:xfrm>
            <a:prstGeom prst="ellipse">
              <a:avLst/>
            </a:pr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567,7 </a:t>
              </a: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 рублей</a:t>
              </a:r>
              <a:endParaRPr lang="ru-RU" alt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61" name="Овал 26"/>
            <p:cNvSpPr>
              <a:spLocks/>
            </p:cNvSpPr>
            <p:nvPr/>
          </p:nvSpPr>
          <p:spPr bwMode="auto">
            <a:xfrm>
              <a:off x="8849863" y="3388774"/>
              <a:ext cx="1287403" cy="964647"/>
            </a:xfrm>
            <a:prstGeom prst="ellipse">
              <a:avLst/>
            </a:pr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798,6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 рубле</a:t>
              </a:r>
              <a:r>
                <a:rPr lang="ru-RU" altLang="ru-RU" sz="11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й</a:t>
              </a:r>
              <a:endParaRPr lang="ru-RU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5530130" y="3443343"/>
            <a:ext cx="4809387" cy="5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Уровень дебиторской задолженности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за </a:t>
            </a: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жилищно-коммунальные услуги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112048" y="5922392"/>
            <a:ext cx="4011613" cy="1053451"/>
          </a:xfrm>
          <a:prstGeom prst="upArrowCallout">
            <a:avLst>
              <a:gd name="adj1" fmla="val 133679"/>
              <a:gd name="adj2" fmla="val 156687"/>
              <a:gd name="adj3" fmla="val 25000"/>
              <a:gd name="adj4" fmla="val 70708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задолженности за жилищно-коммунальные услуги наибольшую долю занимает задолженность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55653" y="5258937"/>
            <a:ext cx="4827084" cy="1543940"/>
          </a:xfrm>
          <a:prstGeom prst="flowChartAlternateProcess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сокращения дебиторской задолженности и взыскания задолженности за жилищно-коммунальные услуги ведется активная работа, направленная на применение методов оперативно-технического воздействия, информационно-разъяснительной работы,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3463" y="5338169"/>
            <a:ext cx="1800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2017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6804" y="5270992"/>
            <a:ext cx="14963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5654" y="3927960"/>
            <a:ext cx="4827084" cy="1202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девяти месяцев 2018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общая сумма дебиторской задолженности за жилищно-коммунальные услуги всех потребителей составляет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798,6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8966" y="5922392"/>
            <a:ext cx="870551" cy="32353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87,9%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76772" y="5939284"/>
            <a:ext cx="870551" cy="32353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87,9%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6DAF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9063" y="190937"/>
            <a:ext cx="4411925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Потребительский рынок</a:t>
            </a:r>
          </a:p>
        </p:txBody>
      </p:sp>
      <p:graphicFrame>
        <p:nvGraphicFramePr>
          <p:cNvPr id="5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24661"/>
              </p:ext>
            </p:extLst>
          </p:nvPr>
        </p:nvGraphicFramePr>
        <p:xfrm>
          <a:off x="395958" y="737817"/>
          <a:ext cx="5688632" cy="32999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49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8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8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27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342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890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розничной торговли, единиц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b" horzOverflow="overflow">
                    <a:noFill/>
                  </a:tcPr>
                </a:tc>
              </a:tr>
              <a:tr h="194890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магазины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104419" marR="104419" marT="49173" marB="49173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104419" marR="104419" marT="49173" marB="49173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104419" marR="104419" marT="49173" marB="49173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890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киоски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890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павильоны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890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 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7653,3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7962,4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342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расчёте на душу населения, тыс. 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145,9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890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питания, млн 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1488,5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1565,9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342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 в расчёте на душу населения, тыс. 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Box 365"/>
          <p:cNvSpPr txBox="1">
            <a:spLocks noChangeArrowheads="1"/>
          </p:cNvSpPr>
          <p:nvPr/>
        </p:nvSpPr>
        <p:spPr bwMode="auto">
          <a:xfrm>
            <a:off x="481385" y="5634360"/>
            <a:ext cx="4037856" cy="130315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товарооборота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продовольственных товаров составляет более 50,0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01.10.2018 на территории городского округа свою деятельность осуществляют 227 объектов розничной торговли и 95 предприятий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5012 посадочных мест.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62554"/>
              </p:ext>
            </p:extLst>
          </p:nvPr>
        </p:nvGraphicFramePr>
        <p:xfrm>
          <a:off x="4788446" y="4482231"/>
          <a:ext cx="5472608" cy="249593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127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8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033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285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услуг, млн рублей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2570,2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2732,1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336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бытовых услуг, млн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190,3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199,2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762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46576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51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бытовых услуг населению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3449</a:t>
                      </a:r>
                    </a:p>
                  </a:txBody>
                  <a:tcPr marL="104438" marR="104438" marT="49178" marB="49178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</a:p>
                  </a:txBody>
                  <a:tcPr marL="104438" marR="104438" marT="49178" marB="49178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</a:p>
                  </a:txBody>
                  <a:tcPr marL="104438" marR="104438" marT="49178" marB="49178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77" name="TextBox 9"/>
          <p:cNvSpPr txBox="1">
            <a:spLocks noChangeArrowheads="1"/>
          </p:cNvSpPr>
          <p:nvPr/>
        </p:nvSpPr>
        <p:spPr bwMode="auto">
          <a:xfrm>
            <a:off x="119063" y="7113588"/>
            <a:ext cx="205709" cy="2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8" name="TextBox 10"/>
          <p:cNvSpPr txBox="1">
            <a:spLocks noChangeArrowheads="1"/>
          </p:cNvSpPr>
          <p:nvPr/>
        </p:nvSpPr>
        <p:spPr bwMode="auto">
          <a:xfrm>
            <a:off x="412011" y="4128984"/>
            <a:ext cx="4135030" cy="13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       Основными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направлениями развития потребительского рынка является создание условий для удовлетворения спроса населения на потребительские товары и услуги, совершенствование инфраструктуры потребительского рынка, обеспечение доступа к товарам и услугам всех социальных групп населения городского округа город Мегион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51272760"/>
              </p:ext>
            </p:extLst>
          </p:nvPr>
        </p:nvGraphicFramePr>
        <p:xfrm>
          <a:off x="6300614" y="528584"/>
          <a:ext cx="384036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180934" y="1385888"/>
            <a:ext cx="8162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C3C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461120"/>
              </p:ext>
            </p:extLst>
          </p:nvPr>
        </p:nvGraphicFramePr>
        <p:xfrm>
          <a:off x="410356" y="886832"/>
          <a:ext cx="4610164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9348" y="197897"/>
            <a:ext cx="5112181" cy="3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Доходы и расходы местного бюджета</a:t>
            </a:r>
            <a:endParaRPr lang="ru-RU" altLang="ru-RU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95288" y="881063"/>
            <a:ext cx="284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доходов местного бюджета 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96260" y="4125070"/>
            <a:ext cx="483835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январь-сентябрь 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местный бюджет поступило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3007,4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По сравнению с аналогичным периодом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поступления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на 2,2%.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составили 898,0 млн рублей. Основными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формирования собственных доходов местного бюджета являются: налог на доходы физических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лиц, 64,4% от суммы собственных доходов,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14,6%, доходы от реализации имущества, находящегося в муниципальной собственности 8,3%.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Основную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доходов бюджета городского округа город Мегион составляют безвозмездные поступления от других бюджетов бюджетной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безвозмездных поступлений за отчетный период составила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2109,3 млн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101,0%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показателю соответствующего периода 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одного жителя доходы бюджета городского округа город Мегион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январь-сентябрь 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55100 рублей.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277643"/>
              </p:ext>
            </p:extLst>
          </p:nvPr>
        </p:nvGraphicFramePr>
        <p:xfrm>
          <a:off x="5271529" y="665808"/>
          <a:ext cx="502284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51342"/>
              </p:ext>
            </p:extLst>
          </p:nvPr>
        </p:nvGraphicFramePr>
        <p:xfrm>
          <a:off x="5271529" y="2826048"/>
          <a:ext cx="4989525" cy="4104494"/>
        </p:xfrm>
        <a:graphic>
          <a:graphicData uri="http://schemas.openxmlformats.org/drawingml/2006/table">
            <a:tbl>
              <a:tblPr/>
              <a:tblGrid>
                <a:gridCol w="2553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3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1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588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2018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общей сумме,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080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–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231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640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711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901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171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35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35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567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567">
                <a:tc>
                  <a:txBody>
                    <a:bodyPr/>
                    <a:lstStyle/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2098892"/>
                  </a:ext>
                </a:extLst>
              </a:tr>
              <a:tr h="24435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8516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814394"/>
              </p:ext>
            </p:extLst>
          </p:nvPr>
        </p:nvGraphicFramePr>
        <p:xfrm>
          <a:off x="4788446" y="665808"/>
          <a:ext cx="56525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440988" cy="449783"/>
          </a:xfrm>
        </p:spPr>
        <p:txBody>
          <a:bodyPr rtlCol="0">
            <a:noAutofit/>
          </a:bodyPr>
          <a:lstStyle/>
          <a:p>
            <a:pPr algn="l" defTabSz="1018276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80E6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80E6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92286"/>
              </p:ext>
            </p:extLst>
          </p:nvPr>
        </p:nvGraphicFramePr>
        <p:xfrm>
          <a:off x="251942" y="521793"/>
          <a:ext cx="4248472" cy="25396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5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73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года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2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населения,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38935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38935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2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занятого в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экономике населения,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33211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33211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73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официально признанных безработными на конец года,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13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официально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зарегистрированной безработицы, % от численности экономически активного населения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099391"/>
              </p:ext>
            </p:extLst>
          </p:nvPr>
        </p:nvGraphicFramePr>
        <p:xfrm>
          <a:off x="5004470" y="521792"/>
          <a:ext cx="53285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33980"/>
              </p:ext>
            </p:extLst>
          </p:nvPr>
        </p:nvGraphicFramePr>
        <p:xfrm>
          <a:off x="3420294" y="3762152"/>
          <a:ext cx="6891987" cy="266018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40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7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7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3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056">
                <a:tc>
                  <a:txBody>
                    <a:bodyPr/>
                    <a:lstStyle/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b="1" dirty="0" smtClean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</a:t>
                      </a:r>
                    </a:p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800" b="1" dirty="0" smtClean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года</a:t>
                      </a: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57529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62153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отраслям:</a:t>
                      </a:r>
                      <a:endParaRPr lang="ru-RU" sz="800" b="0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 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87419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88758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</a:t>
                      </a:r>
                      <a:r>
                        <a:rPr lang="ru-RU" sz="9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45158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53956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32956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36684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62070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физическая культура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5481830"/>
              </p:ext>
            </p:extLst>
          </p:nvPr>
        </p:nvGraphicFramePr>
        <p:xfrm>
          <a:off x="251942" y="3366185"/>
          <a:ext cx="3240360" cy="37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4390" y="3228479"/>
            <a:ext cx="5651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среднемесячной заработной платы по отраслям экономики работников крупных и средних предприятий </a:t>
            </a:r>
            <a:r>
              <a:rPr lang="ru-RU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Мегион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8427</TotalTime>
  <Words>1474</Words>
  <Application>Microsoft Office PowerPoint</Application>
  <PresentationFormat>Произвольный</PresentationFormat>
  <Paragraphs>367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ДЕМОГРАФИЯ</vt:lpstr>
      <vt:lpstr>Промышленность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ТРУДА</vt:lpstr>
    </vt:vector>
  </TitlesOfParts>
  <Company>Администрация г.Мегион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оплаты труда по отраслям экономики городского округа город Мегион</dc:title>
  <dc:creator>Суяримбетова Галия Нуримановна</dc:creator>
  <cp:lastModifiedBy>Романова Нина Викторовна</cp:lastModifiedBy>
  <cp:revision>818</cp:revision>
  <cp:lastPrinted>2018-07-27T09:19:07Z</cp:lastPrinted>
  <dcterms:created xsi:type="dcterms:W3CDTF">2015-03-02T11:51:42Z</dcterms:created>
  <dcterms:modified xsi:type="dcterms:W3CDTF">2018-11-15T08:17:47Z</dcterms:modified>
</cp:coreProperties>
</file>