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9"/>
  </p:notesMasterIdLst>
  <p:sldIdLst>
    <p:sldId id="266" r:id="rId2"/>
    <p:sldId id="267" r:id="rId3"/>
    <p:sldId id="268" r:id="rId4"/>
    <p:sldId id="274" r:id="rId5"/>
    <p:sldId id="269" r:id="rId6"/>
    <p:sldId id="275" r:id="rId7"/>
    <p:sldId id="27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04528-8960-4921-818F-7154C969F23C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440FA-95A5-4EA3-BF65-46EB12F89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137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440FA-95A5-4EA3-BF65-46EB12F8965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265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145329" y="1340768"/>
            <a:ext cx="3312368" cy="53732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spc="12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ru-RU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endParaRPr lang="ru-RU" spc="120" dirty="0" smtClean="0">
              <a:solidFill>
                <a:schemeClr val="tx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pc="120" dirty="0" smtClean="0">
              <a:solidFill>
                <a:schemeClr val="tx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b="1" spc="12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Исполнители </a:t>
            </a:r>
            <a:r>
              <a:rPr lang="ru-RU" sz="2200" b="1" spc="12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endParaRPr lang="ru-RU" sz="2200" b="1" spc="120" dirty="0">
              <a:solidFill>
                <a:schemeClr val="tx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900" spc="12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</a:t>
            </a:r>
            <a:r>
              <a:rPr lang="ru-RU" sz="1900" spc="12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собственности администрации города</a:t>
            </a:r>
          </a:p>
          <a:p>
            <a:pPr marL="0" indent="0">
              <a:buNone/>
            </a:pPr>
            <a:r>
              <a:rPr lang="ru-RU" sz="1900" spc="12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1900" spc="12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казенное учреждение «Капитальное строительство»</a:t>
            </a:r>
          </a:p>
          <a:p>
            <a:pPr marL="0" indent="0">
              <a:buNone/>
            </a:pPr>
            <a:r>
              <a:rPr lang="ru-RU" sz="1900" spc="12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1900" spc="12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казенное учреждение «Служба обеспечения»</a:t>
            </a:r>
          </a:p>
          <a:p>
            <a:pPr marL="0" indent="0">
              <a:buNone/>
            </a:pPr>
            <a:r>
              <a:rPr lang="ru-RU" sz="1900" spc="12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sz="1900" spc="12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</a:t>
            </a:r>
          </a:p>
          <a:p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419872" y="1484784"/>
            <a:ext cx="5724128" cy="5373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0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spc="1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ru-RU" spc="12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0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8927"/>
            <a:ext cx="100811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89648" y="2204864"/>
            <a:ext cx="5184576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00"/>
              </a:spcBef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Управление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муниципальным имуществом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городского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округа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город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Мегион </a:t>
            </a:r>
            <a:endParaRPr lang="ru-RU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spcBef>
                <a:spcPts val="400"/>
              </a:spcBef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2014 - 2020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годы</a:t>
            </a:r>
            <a:endParaRPr lang="ru-RU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spcBef>
                <a:spcPts val="400"/>
              </a:spcBef>
            </a:pP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268760"/>
            <a:ext cx="316835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ru-RU" sz="2000" b="1" spc="12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</a:t>
            </a:r>
            <a:r>
              <a:rPr lang="ru-RU" sz="1600" b="1" spc="12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12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spc="12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12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муниципальной собственности </a:t>
            </a:r>
            <a:r>
              <a:rPr lang="ru-RU" spc="12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</a:t>
            </a:r>
            <a:r>
              <a:rPr lang="ru-RU" spc="12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</a:t>
            </a:r>
          </a:p>
        </p:txBody>
      </p:sp>
    </p:spTree>
    <p:extLst>
      <p:ext uri="{BB962C8B-B14F-4D97-AF65-F5344CB8AC3E}">
        <p14:creationId xmlns:p14="http://schemas.microsoft.com/office/powerpoint/2010/main" val="1974542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0540" y="411317"/>
            <a:ext cx="9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Цели и задачи муниципальной программы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70539" y="1419430"/>
            <a:ext cx="754587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</a:p>
          <a:p>
            <a:pPr algn="just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эффективного управления муниципальной собственностью городского округа город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Мегион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имущественных интересов городского округа город Мегион </a:t>
            </a:r>
          </a:p>
          <a:p>
            <a:pPr algn="just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защиты имущественных интересов городского округа город Мегион в случае повреждения или утраты муниципального имущества вследствие наступления страхового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случая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just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Организационно-техническое и финансовое обеспечение Департамента муниципальной собственности администрации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объектов муниципальной собственности городского округа город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Мегион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муниципального имущества.</a:t>
            </a:r>
          </a:p>
          <a:p>
            <a:pPr algn="just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70% ущерба от чрезвычайных ситуаций природного и техногенного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характера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и реконструкция муниципального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имущества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Рисунок 1" descr="гер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1"/>
            <a:ext cx="93610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120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90563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Целевые показатели муниципальной программы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247420"/>
              </p:ext>
            </p:extLst>
          </p:nvPr>
        </p:nvGraphicFramePr>
        <p:xfrm>
          <a:off x="140475" y="908720"/>
          <a:ext cx="8679997" cy="56253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4684"/>
                <a:gridCol w="3904833"/>
                <a:gridCol w="648072"/>
                <a:gridCol w="1296144"/>
                <a:gridCol w="1296144"/>
                <a:gridCol w="1080120"/>
              </a:tblGrid>
              <a:tr h="687166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Ед. изм.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Значения показателей по годам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98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792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6122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организационно-технического и финансового обеспечение Департамента муниципальной собственности администрации города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53567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0405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2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572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Увеличение доли объектов, на которые зарегистрировано право муниципальной собственности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%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70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72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74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8326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Увеличение доли объектов, прошедших техническую инвентаризацию и паспортизацию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74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6122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Право муниципальной собственности зарегистрированного в Едином государственном реестре прав на недвижимое имущество и сделок с ним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объект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572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2 530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572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2603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572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2675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1825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Увеличение доходной части бюджета за счёт неналоговых доходов (оплата за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найм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6122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Увеличение количества поставленных на государственный кадастровый учет земельных участков под автомобильными дорогами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объект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8223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572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Увеличение количества поставленных на государственный кадастровый учет земельных участков под многоквартирными домами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объект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77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599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572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Увеличение количества поставленных на государственный кадастровый учет земельных участков под объектами муниципальной собственности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объект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8629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572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Снижение доли задолженности арендной платы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%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647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572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проведения ремонтных работ в отношении муниципального имущества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074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3"/>
            <a:ext cx="864096" cy="707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1347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077367"/>
              </p:ext>
            </p:extLst>
          </p:nvPr>
        </p:nvGraphicFramePr>
        <p:xfrm>
          <a:off x="467544" y="1556791"/>
          <a:ext cx="8424936" cy="27356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6455"/>
                <a:gridCol w="2920871"/>
                <a:gridCol w="881535"/>
                <a:gridCol w="1267468"/>
                <a:gridCol w="1416581"/>
                <a:gridCol w="1342026"/>
              </a:tblGrid>
              <a:tr h="513958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Ед. изм.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Значения показателей по годам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41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6292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2638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компенсации 70% ущерба от чрезвычайных ситуаций природного и техногенного характера в отношении муниципального имущества за счёт внебюджетных источников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1686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45720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проведения реконструкции в административном здании 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кв.м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572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572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572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3134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5720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проведения капитального ремонта в отношении муниципального имущества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7206"/>
            <a:ext cx="936104" cy="921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268875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 муниципальной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1338206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60648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Основные мероприятия муниципальной программы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938900"/>
              </p:ext>
            </p:extLst>
          </p:nvPr>
        </p:nvGraphicFramePr>
        <p:xfrm>
          <a:off x="179513" y="1196752"/>
          <a:ext cx="8712966" cy="53755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4022"/>
                <a:gridCol w="2175511"/>
                <a:gridCol w="1208616"/>
                <a:gridCol w="2014362"/>
                <a:gridCol w="966892"/>
                <a:gridCol w="886319"/>
                <a:gridCol w="897244"/>
              </a:tblGrid>
              <a:tr h="334272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п/п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Мероприятия программы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Ответственные исполнители 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Источники финансирования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Финансовые затраты на реализацию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77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(тыс. руб.), годы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0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48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8440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деятельности Департаментом муниципальной собственности администрации города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Администрация города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Департамент муниципальной собственности администрации города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Муниципальное казенное учреждение «Служба обеспечения»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600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3469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39 288,40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39 288,40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2848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выполнение полномочий и функций Департамента муниципальной собственности администрации города в установленных сферах деятельности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Департамент муниципальной собственности администрации города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28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810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11 200,00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11 200,00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6 410,00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78278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/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Ремонт муниципального имущества</a:t>
                      </a:r>
                    </a:p>
                    <a:p>
                      <a:pPr algn="just"/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Департамент муниципальной собственности администрации города</a:t>
                      </a:r>
                    </a:p>
                    <a:p>
                      <a:pPr algn="ctr"/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Муниципальное казенное учреждение «Капитальное строительство»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782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2419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3 800,00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098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1346"/>
            <a:ext cx="936104" cy="921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5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781976"/>
              </p:ext>
            </p:extLst>
          </p:nvPr>
        </p:nvGraphicFramePr>
        <p:xfrm>
          <a:off x="323528" y="1266009"/>
          <a:ext cx="8496944" cy="40577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0038"/>
                <a:gridCol w="2121573"/>
                <a:gridCol w="1178650"/>
                <a:gridCol w="1964419"/>
                <a:gridCol w="942920"/>
                <a:gridCol w="864345"/>
                <a:gridCol w="874999"/>
              </a:tblGrid>
              <a:tr h="369798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п/п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Мероприятия программы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Ответственные исполнители 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Источники финансирования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94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(тыс. руб.), годы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90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48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1880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/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Страхование муниципального имущества городского округа город Мегион в целях снижения рисков и смягчение последствий чрезвычайных ситуаций природного и техногенного характера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Департамент муниципальной собственности администрации города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18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919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1880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/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Капитальный ремонт  и реконструкция муниципального имущества</a:t>
                      </a:r>
                    </a:p>
                    <a:p>
                      <a:pPr algn="just"/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Департамент муниципальной собственности администрации города</a:t>
                      </a:r>
                    </a:p>
                    <a:p>
                      <a:pPr algn="ctr"/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Муниципальное казенное учреждение «Капитальное строительство»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030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1375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000" b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000,00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8 000,00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835696" y="404664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мероприятия муниципальной программы</a:t>
            </a:r>
          </a:p>
        </p:txBody>
      </p:sp>
      <p:pic>
        <p:nvPicPr>
          <p:cNvPr id="4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1346"/>
            <a:ext cx="936104" cy="921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331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3848472"/>
          </a:xfrm>
        </p:spPr>
        <p:txBody>
          <a:bodyPr/>
          <a:lstStyle/>
          <a:p>
            <a:r>
              <a:rPr lang="ru-RU" dirty="0"/>
              <a:t>СПАСИБО </a:t>
            </a:r>
            <a:r>
              <a:rPr lang="ru-RU" dirty="0" smtClean="0"/>
              <a:t> ЗА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ВНИМАНИЕ</a:t>
            </a:r>
            <a:r>
              <a:rPr lang="ru-RU" dirty="0"/>
              <a:t>! </a:t>
            </a:r>
            <a:br>
              <a:rPr lang="ru-RU" dirty="0"/>
            </a:br>
            <a:endParaRPr lang="ru-RU" dirty="0"/>
          </a:p>
        </p:txBody>
      </p:sp>
      <p:pic>
        <p:nvPicPr>
          <p:cNvPr id="1027" name="Picture 3" descr="C:\Users\Public\Pictures\Sample Pictures\dsc_77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188640"/>
            <a:ext cx="244827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2708920"/>
            <a:ext cx="244827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25145"/>
            <a:ext cx="223224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4725145"/>
            <a:ext cx="2448269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C:\Users\Public\Pictures\Sample Pictures\0_f0396_bf35f29d_ori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8640"/>
            <a:ext cx="230425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Public\Pictures\Sample Pictures\5864679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37" y="2708919"/>
            <a:ext cx="2255627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56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TM01790493[[fn=SOHO]]</Template>
  <TotalTime>393</TotalTime>
  <Words>655</Words>
  <Application>Microsoft Office PowerPoint</Application>
  <PresentationFormat>Экран (4:3)</PresentationFormat>
  <Paragraphs>256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Soho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  ВНИМАНИЕ!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Черникова Ольга Анатольевна</dc:creator>
  <cp:lastModifiedBy>Черникова Ольга Анатольевна</cp:lastModifiedBy>
  <cp:revision>50</cp:revision>
  <dcterms:created xsi:type="dcterms:W3CDTF">2017-09-12T10:22:28Z</dcterms:created>
  <dcterms:modified xsi:type="dcterms:W3CDTF">2017-09-27T06:13:39Z</dcterms:modified>
</cp:coreProperties>
</file>