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22523"/>
            <a:ext cx="5688632" cy="1008113"/>
          </a:xfrm>
        </p:spPr>
        <p:txBody>
          <a:bodyPr>
            <a:noAutofit/>
          </a:bodyPr>
          <a:lstStyle/>
          <a:p>
            <a:pPr algn="ctr"/>
            <a:r>
              <a:rPr lang="ru-RU" spc="12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pc="12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spc="12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</a:t>
            </a:r>
            <a:r>
              <a:rPr lang="ru-RU" b="1" spc="12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культуры и туризма в городском округе город Мегион на 2014-2020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1484784"/>
            <a:ext cx="3312368" cy="5373216"/>
          </a:xfrm>
        </p:spPr>
        <p:txBody>
          <a:bodyPr/>
          <a:lstStyle/>
          <a:p>
            <a:pPr marL="0" lvl="0" indent="0"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 администрации города</a:t>
            </a:r>
          </a:p>
          <a:p>
            <a:pPr marL="0" indent="0">
              <a:buNone/>
            </a:pPr>
            <a:r>
              <a:rPr lang="ru-RU" sz="24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1721" y="2073510"/>
            <a:ext cx="5112568" cy="345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spc="12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</a:t>
            </a:r>
            <a:endParaRPr lang="ru-RU" sz="1600" b="1" spc="12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Муниципальное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бюджетное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учреждение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дополнительного образования  «Детская школа искусств им.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А.М.Кузьмина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униципальное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бюджетное  учреждение дополнительного образования  «Детская школа искусств №2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Муниципальное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бюджетное  образовательное учреждение дополнительного образования  «Детская художественная школа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sz="1400" spc="-55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Муниципальное </a:t>
            </a:r>
            <a:r>
              <a:rPr lang="ru-RU" sz="1400" spc="-55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бюджетное учреждение «Централизованная библиотечная </a:t>
            </a:r>
            <a:r>
              <a:rPr lang="ru-RU" sz="1400" spc="-55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система»</a:t>
            </a:r>
          </a:p>
          <a:p>
            <a:pPr lvl="0"/>
            <a:r>
              <a:rPr lang="ru-RU" sz="1400" spc="-55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Муниципальное </a:t>
            </a:r>
            <a:r>
              <a:rPr lang="ru-RU" sz="1400" spc="-55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автономное учреждение «Региональный историко-культурный и экологический </a:t>
            </a:r>
            <a:r>
              <a:rPr lang="ru-RU" sz="1400" spc="-55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центр»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sz="1400" spc="-55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1400" spc="-55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униципальное </a:t>
            </a:r>
            <a:r>
              <a:rPr lang="ru-RU" sz="1400" spc="-55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автономное учреждение «Дворец </a:t>
            </a:r>
            <a:r>
              <a:rPr lang="ru-RU" sz="1400" spc="-55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искусств»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sz="1400" spc="-55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1400" spc="-55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униципальное </a:t>
            </a:r>
            <a:r>
              <a:rPr lang="ru-RU" sz="1400" spc="-55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автономное учреждение «Театр </a:t>
            </a:r>
            <a:r>
              <a:rPr lang="ru-RU" sz="1400" spc="-55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музыки»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sz="1400" spc="-55" dirty="0">
                <a:solidFill>
                  <a:schemeClr val="accent2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Д</a:t>
            </a:r>
            <a:r>
              <a:rPr lang="ru-RU" sz="1400" spc="-55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епартамент </a:t>
            </a:r>
            <a:r>
              <a:rPr lang="ru-RU" sz="1400" spc="-55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социальной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7484" y="252883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02452"/>
            <a:ext cx="63937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5" y="146864"/>
            <a:ext cx="936104" cy="9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5079" y="764704"/>
            <a:ext cx="7593177" cy="264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3865" algn="just">
              <a:lnSpc>
                <a:spcPct val="115000"/>
              </a:lnSpc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indent="443865" algn="just">
              <a:lnSpc>
                <a:spcPct val="115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популяризация культурного наследия Югры, привлечение внимания общества к его изучению, повышение качества культурных услуг, предоставляемых в области библиотечного, музейного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</a:p>
          <a:p>
            <a:pPr indent="443865" algn="just">
              <a:lnSpc>
                <a:spcPct val="115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граждан на участие в культурной жизни, реализация творческого потенциала жителей городского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3865" algn="just">
              <a:lnSpc>
                <a:spcPct val="115000"/>
              </a:lnSpc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устойчивого развития внутреннего и въездного туризма в городском округе, расширения спектра туристских услуг для жителей автономного округа, российских 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граждан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управления культурой в городском округе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408505"/>
            <a:ext cx="7560840" cy="310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3865" algn="just">
              <a:lnSpc>
                <a:spcPct val="115000"/>
              </a:lnSpc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indent="443865" algn="just">
              <a:lnSpc>
                <a:spcPct val="115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модернизационного развития общедоступных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3865" algn="just">
              <a:lnSpc>
                <a:spcPct val="115000"/>
              </a:lnSpc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музейного дела и удовлетворение потребности населения в предоставлении доступа к культурным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3865" algn="just">
              <a:lnSpc>
                <a:spcPct val="115000"/>
              </a:lnSpc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современной, комфортной среды в учреждениях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3865" algn="just">
              <a:lnSpc>
                <a:spcPct val="115000"/>
              </a:lnSpc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эстетического облика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3865" algn="just">
              <a:lnSpc>
                <a:spcPct val="115000"/>
              </a:lnSpc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соревновательных методов и механизмов выявления, сопровождения и развития талантливых детей и молодежи городского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3865" algn="just">
              <a:lnSpc>
                <a:spcPct val="115000"/>
              </a:lnSpc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 профессионального и самодеятельного 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3865" algn="just">
              <a:lnSpc>
                <a:spcPct val="115000"/>
              </a:lnSpc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внутреннего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организационное обеспечение деятельности учреждений, подведомственных отделу культуры администрации города</a:t>
            </a:r>
          </a:p>
        </p:txBody>
      </p:sp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173572"/>
              </p:ext>
            </p:extLst>
          </p:nvPr>
        </p:nvGraphicFramePr>
        <p:xfrm>
          <a:off x="539552" y="1268760"/>
          <a:ext cx="8208912" cy="4896544"/>
        </p:xfrm>
        <a:graphic>
          <a:graphicData uri="http://schemas.openxmlformats.org/drawingml/2006/table">
            <a:tbl>
              <a:tblPr firstRow="1" firstCol="1" bandRow="1"/>
              <a:tblGrid>
                <a:gridCol w="366469"/>
                <a:gridCol w="4983982"/>
                <a:gridCol w="586351"/>
                <a:gridCol w="732939"/>
                <a:gridCol w="879526"/>
                <a:gridCol w="659645"/>
              </a:tblGrid>
              <a:tr h="4320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7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количества книговыдач в библиотеках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258000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258000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258000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количества посещений музея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отремонтированных объектов культуры (косметический ремонт)</a:t>
                      </a:r>
                      <a:r>
                        <a:rPr lang="ru-RU" sz="10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ежегодно,  не менее 10 за весь период реализации программы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7,7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9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 учреждений  культуры подготовленных к осенне-зимнему периоду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8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отремонтированных памятников (косметический ремонт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0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Возведение мемориала «Аллея Славы».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талантливых детей, привлекаемых к участию в мероприятиях    от общего числа детей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численности   участников культурно-досуговых мероприятий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154500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154500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154500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муниципального задания 100% ежегодно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84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53846"/>
              </p:ext>
            </p:extLst>
          </p:nvPr>
        </p:nvGraphicFramePr>
        <p:xfrm>
          <a:off x="467543" y="1124744"/>
          <a:ext cx="8280922" cy="5444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618"/>
                <a:gridCol w="2238086"/>
                <a:gridCol w="1268250"/>
                <a:gridCol w="1790470"/>
                <a:gridCol w="820632"/>
                <a:gridCol w="895234"/>
                <a:gridCol w="820632"/>
              </a:tblGrid>
              <a:tr h="34276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0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908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условий для  развития общедоступных библиотек городского округа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ЦБС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3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908,7 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775,9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9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160,4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785,9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5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Развитие музейного дела</a:t>
                      </a:r>
                      <a:r>
                        <a:rPr lang="ru-RU" sz="9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</a:t>
                      </a:r>
                      <a:r>
                        <a:rPr lang="ru-RU" sz="1000" b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Экоцентр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351,2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312,0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2811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Укрепление материально-технической базы учреждений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Учреждения культуры и дополнительного образования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2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2233,8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4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7500,0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7500,0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2394,2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62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городской культурной среды, совершенствование эстетического облика города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Учреждения культуры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62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Поиск, выявление, сопровождение и развитие талантливых  детей и молодежи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Учреждения  дополнительного образования</a:t>
                      </a:r>
                    </a:p>
                    <a:p>
                      <a:pPr algn="ctr"/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5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8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136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профессионального искусства и  создание условий для художественно-творческой деятельности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Учреждения культуры, департамент социальной политики</a:t>
                      </a:r>
                    </a:p>
                    <a:p>
                      <a:pPr algn="ctr"/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1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3200,0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3200,0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3200,0</a:t>
                      </a:r>
                      <a:endParaRPr lang="ru-RU" sz="1000" b="0" kern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319</TotalTime>
  <Words>622</Words>
  <Application>Microsoft Office PowerPoint</Application>
  <PresentationFormat>Экран (4:3)</PresentationFormat>
  <Paragraphs>230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Soho</vt:lpstr>
      <vt:lpstr> Развитие культуры и туризма в городском округе город Мегион на 2014-2020 годы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Черникова Ольга Анатольевна</cp:lastModifiedBy>
  <cp:revision>41</cp:revision>
  <dcterms:created xsi:type="dcterms:W3CDTF">2017-09-12T10:22:28Z</dcterms:created>
  <dcterms:modified xsi:type="dcterms:W3CDTF">2017-09-28T07:08:50Z</dcterms:modified>
</cp:coreProperties>
</file>