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4" r:id="rId6"/>
    <p:sldId id="275" r:id="rId7"/>
    <p:sldId id="276" r:id="rId8"/>
    <p:sldId id="277" r:id="rId9"/>
    <p:sldId id="273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668" y="1844824"/>
            <a:ext cx="4824536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развитие малого и среднего предпринимательства на территории городского округа город Мегион на 2014-2020 годы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/>
                <a:ea typeface="Times New Roman"/>
              </a:rPr>
              <a:t>департамент </a:t>
            </a:r>
            <a:r>
              <a:rPr lang="ru-RU" sz="1600" dirty="0">
                <a:latin typeface="Times New Roman"/>
                <a:ea typeface="Times New Roman"/>
              </a:rPr>
              <a:t>инвестиций и проектного управления администрации </a:t>
            </a:r>
            <a:r>
              <a:rPr lang="ru-RU" sz="1600" dirty="0" smtClean="0">
                <a:latin typeface="Times New Roman"/>
                <a:ea typeface="Times New Roman"/>
              </a:rPr>
              <a:t>города</a:t>
            </a:r>
          </a:p>
          <a:p>
            <a:pPr marL="0" indent="0">
              <a:buNone/>
            </a:pP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Департамент муниципального заказа администрации города;</a:t>
            </a:r>
          </a:p>
          <a:p>
            <a:pPr marL="0" indent="0">
              <a:buNone/>
            </a:pPr>
            <a:r>
              <a:rPr lang="ru-RU" sz="1600" dirty="0">
                <a:latin typeface="Times New Roman"/>
                <a:ea typeface="Times New Roman"/>
              </a:rPr>
              <a:t>Департамент муниципальной собственности администрации города;</a:t>
            </a:r>
          </a:p>
          <a:p>
            <a:pPr marL="0" indent="0">
              <a:buNone/>
            </a:pPr>
            <a:r>
              <a:rPr lang="ru-RU" sz="1600" dirty="0">
                <a:latin typeface="Times New Roman"/>
                <a:ea typeface="Times New Roman"/>
              </a:rPr>
              <a:t>Департамент инвестиций и </a:t>
            </a:r>
            <a:r>
              <a:rPr lang="ru-RU" sz="1600" dirty="0" smtClean="0">
                <a:latin typeface="Times New Roman"/>
                <a:ea typeface="Times New Roman"/>
              </a:rPr>
              <a:t>проектного управления администрации </a:t>
            </a:r>
            <a:r>
              <a:rPr lang="ru-RU" sz="1600" dirty="0">
                <a:latin typeface="Times New Roman"/>
                <a:ea typeface="Times New Roman"/>
              </a:rPr>
              <a:t>города;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Управление </a:t>
            </a:r>
            <a:r>
              <a:rPr lang="ru-RU" sz="1600" dirty="0">
                <a:latin typeface="Times New Roman"/>
                <a:ea typeface="Times New Roman"/>
              </a:rPr>
              <a:t>информационной политики администрации города</a:t>
            </a:r>
            <a:endParaRPr lang="ru-RU" sz="1600" spc="12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12777"/>
            <a:ext cx="64657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повышение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малого и среднего предпринимательства в экономике городского округа город Мегион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финансовой и имущественной поддержки;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информационно–консультационная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субъектов малого и среднего предпринимательства</a:t>
            </a: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8" y="404665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21266"/>
              </p:ext>
            </p:extLst>
          </p:nvPr>
        </p:nvGraphicFramePr>
        <p:xfrm>
          <a:off x="827584" y="1196752"/>
          <a:ext cx="7945583" cy="3663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/>
                <a:gridCol w="2754682"/>
                <a:gridCol w="831379"/>
                <a:gridCol w="1195353"/>
                <a:gridCol w="1335983"/>
                <a:gridCol w="1265668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Количество субъектов малого и среднего предпринимательства, единиц (без индивидуальных предпринимателей) 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ед.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527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528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529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Оборот малых и средних предприятий 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spcAft>
                          <a:spcPts val="0"/>
                        </a:spcAft>
                        <a:tabLst>
                          <a:tab pos="21018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млн.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61595" algn="ctr">
                        <a:spcAft>
                          <a:spcPts val="0"/>
                        </a:spcAft>
                        <a:tabLst>
                          <a:tab pos="21018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14288,62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15109,08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15977,65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индивидуальных 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предпринимателей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spcAft>
                          <a:spcPts val="0"/>
                        </a:spcAft>
                        <a:tabLst>
                          <a:tab pos="21018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2340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2380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предпринимательства, получивших финансовую помощь в виде грантовой поддержки, единиц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spcAft>
                          <a:spcPts val="0"/>
                        </a:spcAft>
                        <a:tabLst>
                          <a:tab pos="21018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 на 10 тыс. населения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городского округа город Мегион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513,8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521,0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528,0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79254"/>
              </p:ext>
            </p:extLst>
          </p:nvPr>
        </p:nvGraphicFramePr>
        <p:xfrm>
          <a:off x="467544" y="1196752"/>
          <a:ext cx="8352928" cy="5355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158674"/>
                <a:gridCol w="1931124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мониторинга деятельности малого и среднего предпринимательства в целях определения приоритетных направлений развития и формирования благоприятного общественного мнения о малом и среднем предпринимательстве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инвестиций и проектного управления администрации города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2474">
                <a:tc row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образовательных мероприятий для Субъектов и Организаций 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молодежного предпринимательства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44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Финансовая поддержка Субъектов, осуществляющих производство, реализацию товаров и услуг в социально значимых видах деятельности, в части компенсации арендных платежей за нежилые помещения и по предоставленным консалтинговым услугам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50531"/>
              </p:ext>
            </p:extLst>
          </p:nvPr>
        </p:nvGraphicFramePr>
        <p:xfrm>
          <a:off x="467544" y="548681"/>
          <a:ext cx="8352928" cy="5191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158674"/>
                <a:gridCol w="1931124"/>
                <a:gridCol w="926939"/>
                <a:gridCol w="849694"/>
                <a:gridCol w="860168"/>
              </a:tblGrid>
              <a:tr h="288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Финансовая поддержка Субъектов по приобретению оборудования (основных средств) и лицензионных программных продуктов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61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Финансовая поддержка Субъектов по обязательной и добровольной сертификации (декларированию) продукции (продовольственного сырья) местных товаропроизводителей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3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370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Финансовая поддержка Организаций, осуществляющих в муниципальном образовании автономного округа оказание Субъектам поддержки по бизнес-инкубированию, проведению выставок, ярмарок, конференций и иных мероприятий, направленных на продвижение товаров, работ, услуг на региональные и международные рынки, подготовку, переподготовку и повышение квалификации кадров Субъектов и Организаций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01087"/>
              </p:ext>
            </p:extLst>
          </p:nvPr>
        </p:nvGraphicFramePr>
        <p:xfrm>
          <a:off x="539552" y="692696"/>
          <a:ext cx="8352928" cy="449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118087"/>
                <a:gridCol w="1971711"/>
                <a:gridCol w="926939"/>
                <a:gridCol w="849694"/>
                <a:gridCol w="860168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004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 условий для развития Субъектов, осуществляющих деятельность в следующих направлениях: экология быстровозводимое домостроение, сельское хозяйство, переработка леса, сбор и переработка дикоросов, переработка отходов, рыбодобыча, рыбопереработка, ремесленническая деятельность, въездной и внутренний туризм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982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Финансовая поддержка социального предпринимательства, в том числе: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грантовой поддержки социальному предпринимательству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614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222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грантовой поддержки на организацию Центра времяпрепровождения детей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Возмещение затрат социальному предпринимательству и семейному бизнесу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4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08112"/>
              </p:ext>
            </p:extLst>
          </p:nvPr>
        </p:nvGraphicFramePr>
        <p:xfrm>
          <a:off x="611561" y="764704"/>
          <a:ext cx="7992888" cy="4464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486"/>
                <a:gridCol w="1961203"/>
                <a:gridCol w="852694"/>
                <a:gridCol w="1294192"/>
                <a:gridCol w="918948"/>
                <a:gridCol w="842369"/>
                <a:gridCol w="1480996"/>
              </a:tblGrid>
              <a:tr h="336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592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Грантовая поддержка начинающих предпринимателей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Грантовая поддержка начинающих инновационных компаний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11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Финансовая поддержка инновационным компаниям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119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888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Передача Субъектам во владение и (или) пользование муниципального имущества на возмездной и безвозмездной основе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8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0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62466"/>
              </p:ext>
            </p:extLst>
          </p:nvPr>
        </p:nvGraphicFramePr>
        <p:xfrm>
          <a:off x="611561" y="764704"/>
          <a:ext cx="7992888" cy="507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486"/>
                <a:gridCol w="1961203"/>
                <a:gridCol w="924702"/>
                <a:gridCol w="1222184"/>
                <a:gridCol w="918948"/>
                <a:gridCol w="842369"/>
                <a:gridCol w="1480996"/>
              </a:tblGrid>
              <a:tr h="336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802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Возмещение затрат за пользование электроэнергией при производстве хлеба и хлебобулочных изделий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3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8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Информационное сопровождение мероприятий, подготовленных и проводимых администрацией города в сфере поддержки и развития малого и среднего предпринимательства города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11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Предоставление консультаций по вопросам ведения малого и среднего предпринимательства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119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22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888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муниципальной программе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8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478</TotalTime>
  <Words>892</Words>
  <Application>Microsoft Office PowerPoint</Application>
  <PresentationFormat>Экран (4:3)</PresentationFormat>
  <Paragraphs>412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Поддержка и развитие малого и среднего предпринимательства на территории городского округа город Мегион на 2014-2020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50</cp:revision>
  <cp:lastPrinted>2017-09-20T03:52:11Z</cp:lastPrinted>
  <dcterms:created xsi:type="dcterms:W3CDTF">2017-09-12T10:22:28Z</dcterms:created>
  <dcterms:modified xsi:type="dcterms:W3CDTF">2017-09-26T11:13:48Z</dcterms:modified>
</cp:coreProperties>
</file>