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iagrams/quickStyle2.xml" ContentType="application/vnd.openxmlformats-officedocument.drawingml.diagramQuickStyle+xml"/>
  <Override PartName="/ppt/slideLayouts/slideLayout18.xml" ContentType="application/vnd.openxmlformats-officedocument.presentationml.slideLayout+xml"/>
  <Override PartName="/ppt/diagrams/layout2.xml" ContentType="application/vnd.openxmlformats-officedocument.drawingml.diagramLayout+xml"/>
  <Override PartName="/ppt/diagrams/data2.xml" ContentType="application/vnd.openxmlformats-officedocument.drawingml.diagramData+xml"/>
  <Override PartName="/ppt/diagrams/drawing2.xml" ContentType="application/vnd.openxmlformats-officedocument.drawingml.diagramDrawing+xml"/>
  <Override PartName="/ppt/slides/slide7.xml" ContentType="application/vnd.openxmlformats-officedocument.presentationml.slide+xml"/>
  <Override PartName="/ppt/diagrams/colors2.xml" ContentType="application/vnd.openxmlformats-officedocument.drawingml.diagramColor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diagrams/quickStyle1.xml" ContentType="application/vnd.openxmlformats-officedocument.drawingml.diagramQuickStyle+xml"/>
  <Override PartName="/ppt/diagrams/layout1.xml" ContentType="application/vnd.openxmlformats-officedocument.drawingml.diagramLayout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slideMasters/slideMaster2.xml" ContentType="application/vnd.openxmlformats-officedocument.presentationml.slideMaster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charts/chart4.xml" ContentType="application/vnd.openxmlformats-officedocument.drawingml.char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chart3.xml" ContentType="application/vnd.openxmlformats-officedocument.drawingml.chart+xml"/>
  <Override PartName="/ppt/slideLayouts/slideLayout10.xml" ContentType="application/vnd.openxmlformats-officedocument.presentationml.slideLayout+xml"/>
  <Override PartName="/ppt/charts/style2.xml" ContentType="application/vnd.ms-office.chartstyle+xml"/>
  <Override PartName="/ppt/diagrams/drawing1.xml" ContentType="application/vnd.openxmlformats-officedocument.drawingml.diagramDrawing+xml"/>
  <Override PartName="/ppt/viewProps.xml" ContentType="application/vnd.openxmlformats-officedocument.presentationml.viewProps+xml"/>
  <Override PartName="/ppt/charts/style1.xml" ContentType="application/vnd.ms-office.chartstyle+xml"/>
  <Override PartName="/ppt/slideLayouts/slideLayout15.xml" ContentType="application/vnd.openxmlformats-officedocument.presentationml.slideLayout+xml"/>
  <Override PartName="/ppt/charts/colors2.xml" ContentType="application/vnd.ms-office.chartcolorstyle+xml"/>
  <Override PartName="/ppt/charts/colors1.xml" ContentType="application/vnd.ms-office.chartcolorstyle+xml"/>
  <Override PartName="/ppt/charts/chart7.xml" ContentType="application/vnd.openxmlformats-officedocument.drawingml.char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0" r:id="rId2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0440988" cy="7380288"/>
  <p:notesSz cx="10440988" cy="7380288"/>
  <p:defaultTextStyle>
    <a:defPPr>
      <a:defRPr lang="ru-RU"/>
    </a:defPPr>
    <a:lvl1pPr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1pPr>
    <a:lvl2pPr marL="508000" indent="-50800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2pPr>
    <a:lvl3pPr marL="1017588" indent="-103188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3pPr>
    <a:lvl4pPr marL="1527175" indent="-1555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4pPr>
    <a:lvl5pPr marL="2035175" indent="-2063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5pPr>
    <a:lvl6pPr marL="2286000" algn="l" defTabSz="914400">
      <a:defRPr sz="2000">
        <a:solidFill>
          <a:schemeClr val="tx1"/>
        </a:solidFill>
        <a:latin typeface="Calibri"/>
        <a:ea typeface="+mn-ea"/>
        <a:cs typeface="Arial"/>
      </a:defRPr>
    </a:lvl6pPr>
    <a:lvl7pPr marL="2743200" algn="l" defTabSz="914400">
      <a:defRPr sz="2000">
        <a:solidFill>
          <a:schemeClr val="tx1"/>
        </a:solidFill>
        <a:latin typeface="Calibri"/>
        <a:ea typeface="+mn-ea"/>
        <a:cs typeface="Arial"/>
      </a:defRPr>
    </a:lvl7pPr>
    <a:lvl8pPr marL="3200400" algn="l" defTabSz="914400">
      <a:defRPr sz="2000">
        <a:solidFill>
          <a:schemeClr val="tx1"/>
        </a:solidFill>
        <a:latin typeface="Calibri"/>
        <a:ea typeface="+mn-ea"/>
        <a:cs typeface="Arial"/>
      </a:defRPr>
    </a:lvl8pPr>
    <a:lvl9pPr marL="3657600" algn="l" defTabSz="914400">
      <a:defRPr sz="2000">
        <a:solidFill>
          <a:schemeClr val="tx1"/>
        </a:solidFill>
        <a:latin typeface="Calibri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616DA210-FB5B-4158-B5E0-FEB733F419BA}">
  <a:tblStyle styleId="{5A111915-BE36-4E01-A7E5-04B1672EAD32}" styleName="Светлый стиль 2 - акцент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2H>
      <a:tcStyle>
        <a:tcBdr/>
      </a:tcStyle>
    </a:band2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5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  <a:neCell>
      <a:tcStyle>
        <a:tcBdr/>
      </a:tcStyle>
    </a:neCell>
    <a:nwCell>
      <a:tcStyle>
        <a:tcBdr/>
      </a:tcStyle>
    </a:nwCell>
  </a:tblStyle>
  <a:tblStyle styleId="{616DA210-FB5B-4158-B5E0-FEB733F419BA}" styleName="Light Style 3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dk1"/>
              </a:solidFill>
            </a:ln>
          </a:left>
          <a:right>
            <a:ln w="12700">
              <a:solidFill>
                <a:schemeClr val="dk1"/>
              </a:solidFill>
            </a:ln>
          </a:right>
          <a:top>
            <a:ln w="12700">
              <a:solidFill>
                <a:schemeClr val="dk1"/>
              </a:solidFill>
            </a:ln>
          </a:top>
          <a:bottom>
            <a:ln w="12700">
              <a:solidFill>
                <a:schemeClr val="dk1"/>
              </a:solidFill>
            </a:ln>
          </a:bottom>
          <a:insideH>
            <a:ln w="12700">
              <a:solidFill>
                <a:schemeClr val="dk1"/>
              </a:solidFill>
            </a:ln>
          </a:insideH>
          <a:insideV>
            <a:ln w="12700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  <a:fill>
          <a:solidFill>
            <a:schemeClr val="dk1">
              <a:tint val="20000"/>
            </a:schemeClr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dk1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 w="38100">
              <a:solidFill>
                <a:schemeClr val="dk1"/>
              </a:solidFill>
            </a:ln>
          </a:bottom>
        </a:tcBdr>
      </a:tcStyle>
    </a:firstRow>
    <a:neCell>
      <a:tcStyle>
        <a:tcBdr/>
      </a:tcStyle>
    </a:neCell>
    <a:nwCell>
      <a:tcStyle>
        <a:tcBdr/>
      </a:tcStyle>
    </a:nwCell>
  </a:tblStyle>
  <a:tblStyle styleId="{8A107856-5554-42FB-B03E-39F5DBC370BA}" styleName="Средний стиль 4 - акцент 2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accent2"/>
              </a:solidFill>
            </a:ln>
          </a:left>
          <a:right>
            <a:ln w="12700">
              <a:solidFill>
                <a:schemeClr val="accent2"/>
              </a:solidFill>
            </a:ln>
          </a:right>
          <a:top>
            <a:ln w="12700">
              <a:solidFill>
                <a:schemeClr val="accent2"/>
              </a:solidFill>
            </a:ln>
          </a:top>
          <a:bottom>
            <a:ln w="12700">
              <a:solidFill>
                <a:schemeClr val="accent2"/>
              </a:solidFill>
            </a:ln>
          </a:bottom>
          <a:insideH>
            <a:ln w="12700">
              <a:solidFill>
                <a:schemeClr val="accent2"/>
              </a:solidFill>
            </a:ln>
          </a:insideH>
          <a:insideV>
            <a:ln w="12700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  <a:fill>
          <a:solidFill>
            <a:schemeClr val="accent2">
              <a:tint val="4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25400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/>
        <a:fill>
          <a:solidFill>
            <a:schemeClr val="accent2">
              <a:tint val="20000"/>
            </a:schemeClr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3" d="100"/>
          <a:sy n="103" d="100"/>
        </p:scale>
        <p:origin x="1440" y="0"/>
      </p:cViewPr>
      <p:guideLst>
        <p:guide pos="2325" orient="horz"/>
        <p:guide pos="3289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microsoft.com/office/2011/relationships/chartStyle" Target="style2.xml" /><Relationship Id="rId2" Type="http://schemas.microsoft.com/office/2011/relationships/chartColorStyle" Target="colors2.xml" /><Relationship Id="rId3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microsoft.com/office/2011/relationships/chartStyle" Target="style3.xml" /><Relationship Id="rId2" Type="http://schemas.microsoft.com/office/2011/relationships/chartColorStyle" Target="colors3.xml" /><Relationship Id="rId3" Type="http://schemas.openxmlformats.org/officeDocument/2006/relationships/package" Target="../embeddings/Microsoft_Excel_Worksheet3.xlsx" /></Relationships>
</file>

<file path=ppt/charts/_rels/chart4.xml.rels><?xml version="1.0" encoding="UTF-8" standalone="yes"?><Relationships xmlns="http://schemas.openxmlformats.org/package/2006/relationships"><Relationship Id="rId1" Type="http://schemas.microsoft.com/office/2011/relationships/chartStyle" Target="style4.xml" /><Relationship Id="rId2" Type="http://schemas.microsoft.com/office/2011/relationships/chartColorStyle" Target="colors4.xml" /><Relationship Id="rId3" Type="http://schemas.openxmlformats.org/officeDocument/2006/relationships/package" Target="../embeddings/Microsoft_Excel_Worksheet4.xlsx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0900"/>
          <c:y val="0.094620"/>
          <c:w val="0.940260"/>
          <c:h val="0.501320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Убыло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  <a:round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Лист1!$A$2:$A$3</c:f>
              <c:strCache>
                <c:ptCount val="2"/>
                <c:pt idx="0">
                  <c:v xml:space="preserve">Январт-Март 2024</c:v>
                </c:pt>
                <c:pt idx="1">
                  <c:v xml:space="preserve">Январь-Март 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285</c:v>
                </c:pt>
                <c:pt idx="1">
                  <c:v>330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64"/>
        <c:overlap val="-21"/>
        <c:axId val="279439000"/>
        <c:axId val="279435080"/>
      </c:barChart>
      <c:catAx>
        <c:axId val="2794390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 bwMode="auto">
          <a:prstGeom prst="rect">
            <a:avLst/>
          </a:prstGeom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>
                <a:solidFill>
                  <a:schemeClr val="tx1"/>
                </a:solidFill>
                <a:latin typeface="Trebuchet MS"/>
                <a:ea typeface="Arial"/>
                <a:cs typeface="Arial"/>
              </a:defRPr>
            </a:pPr>
            <a:endParaRPr lang="ru-RU"/>
          </a:p>
        </c:txPr>
        <c:crossAx val="279435080"/>
        <c:crosses val="autoZero"/>
        <c:auto val="1"/>
        <c:lblAlgn val="ctr"/>
        <c:lblOffset val="100"/>
        <c:noMultiLvlLbl val="0"/>
      </c:catAx>
      <c:valAx>
        <c:axId val="279435080"/>
        <c:scaling>
          <c:orientation val="minMax"/>
          <c:max val="1200.000000"/>
          <c:min val="0.000000"/>
        </c:scaling>
        <c:delete val="1"/>
        <c:axPos val="l"/>
        <c:numFmt formatCode="General" sourceLinked="1"/>
        <c:majorTickMark val="none"/>
        <c:minorTickMark val="none"/>
        <c:tickLblPos val="nextTo"/>
        <c:crossAx val="279439000"/>
        <c:crosses val="autoZero"/>
        <c:crossBetween val="between"/>
      </c:valAx>
      <c:spPr bwMode="auto">
        <a:prstGeom prst="rect">
          <a:avLst/>
        </a:prstGeom>
        <a:noFill/>
        <a:ln>
          <a:noFill/>
          <a:round/>
        </a:ln>
        <a:effectLst/>
      </c:spPr>
    </c:plotArea>
    <c:plotVisOnly val="1"/>
    <c:dispBlanksAs val="gap"/>
    <c:showDLblsOverMax val="0"/>
  </c:chart>
  <c:spPr bwMode="auto">
    <a:xfrm>
      <a:off x="1505718" y="3441303"/>
      <a:ext cx="4677667" cy="2046856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3810"/>
          <c:y val="0.012270"/>
          <c:w val="0.940800"/>
          <c:h val="0.672560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Родилось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40005" dist="22984" dir="5400000" rotWithShape="0">
                <a:srgbClr val="000000">
                  <a:alpha val="4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0.008350"/>
                  <c:y val="0.3257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111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-0.014410"/>
                  <c:y val="0.313805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95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bevel/>
              </a:ln>
              <a:effectLst/>
            </c:spPr>
            <c:txPr>
              <a:bodyPr rot="0" spcFirstLastPara="1" vertOverflow="ellipsis" vert="horz" wrap="square" lIns="38098" tIns="19048" rIns="38098" bIns="19048" anchor="ctr" anchorCtr="1">
                <a:spAutoFit/>
              </a:bodyPr>
              <a:lstStyle/>
              <a:p>
                <a:pPr>
                  <a:defRPr sz="1200" b="1" i="0" u="none" strike="noStrike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Январь-Март 2024</c:v>
                </c:pt>
                <c:pt idx="1">
                  <c:v xml:space="preserve">Январь-Март 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500</c:v>
                </c:pt>
                <c:pt idx="1">
                  <c:v>400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00"/>
        <c:axId val="279439392"/>
        <c:axId val="279439784"/>
      </c:barChart>
      <c:catAx>
        <c:axId val="27943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>
                <a:solidFill>
                  <a:schemeClr val="tx2"/>
                </a:solidFill>
                <a:latin typeface="Trebuchet MS"/>
                <a:ea typeface="Arial"/>
                <a:cs typeface="Arial"/>
              </a:defRPr>
            </a:pPr>
            <a:endParaRPr lang="ru-RU"/>
          </a:p>
        </c:txPr>
        <c:crossAx val="279439784"/>
        <c:crosses val="autoZero"/>
        <c:auto val="1"/>
        <c:lblAlgn val="ctr"/>
        <c:lblOffset val="100"/>
        <c:noMultiLvlLbl val="0"/>
      </c:catAx>
      <c:valAx>
        <c:axId val="279439784"/>
        <c:scaling>
          <c:orientation val="minMax"/>
          <c:min val="200.000000"/>
        </c:scaling>
        <c:delete val="1"/>
        <c:axPos val="l"/>
        <c:numFmt formatCode="General" sourceLinked="1"/>
        <c:majorTickMark val="none"/>
        <c:minorTickMark val="none"/>
        <c:tickLblPos val="nextTo"/>
        <c:crossAx val="279439392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0" y="0"/>
      <a:ext cx="5284363" cy="768929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00000"/>
          <c:y val="0.000000"/>
          <c:w val="0.957040"/>
          <c:h val="0.981710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Умерло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40005" dist="22984" dir="5400000" rotWithShape="0">
                <a:srgbClr val="000000">
                  <a:alpha val="4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0.026920"/>
                  <c:y val="0.5336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115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-0.056557"/>
                  <c:y val="0.473398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>
                <c:rich>
                  <a:bodyPr rot="0" spcFirstLastPara="1" vertOverflow="ellipsis" vert="horz" wrap="square" lIns="38099" tIns="19049" rIns="38099" bIns="19049" anchor="ctr" anchorCtr="1">
                    <a:noAutofit/>
                  </a:bodyPr>
                  <a:lstStyle/>
                  <a:p>
                    <a:pPr>
                      <a:defRPr sz="1200" b="1" i="0" u="none" strike="noStrike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/>
                      <a:t>96</a:t>
                    </a:r>
                    <a:endParaRPr lang="en-US"/>
                  </a:p>
                </c:rich>
              </c:tx>
              <c:txPr>
                <a:bodyPr rot="0" spcFirstLastPara="1" vertOverflow="ellipsis" vert="horz" wrap="square" lIns="38099" tIns="19049" rIns="38099" bIns="19049" anchor="ctr" anchorCtr="1">
                  <a:noAutofit/>
                </a:bodyPr>
                <a:lstStyle/>
                <a:p>
                  <a:pPr>
                    <a:defRPr sz="1200" b="1" i="0" u="none" strike="noStrike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dLbl>
            <c:dLbl>
              <c:idx val="2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383</a:t>
                    </a:r>
                    <a:endParaRPr/>
                  </a:p>
                </c:rich>
              </c:tx>
            </c:dLbl>
            <c:dLbl>
              <c:idx val="3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394</a:t>
                    </a:r>
                    <a:endParaRPr/>
                  </a:p>
                </c:rich>
              </c:tx>
            </c:dLbl>
            <c:dLbl>
              <c:idx val="4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353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099" tIns="19049" rIns="38099" bIns="19049" anchor="ctr" anchorCtr="1">
                <a:spAutoFit/>
              </a:bodyPr>
              <a:lstStyle/>
              <a:p>
                <a:pPr>
                  <a:defRPr sz="1200" b="1" i="0" u="none" strike="noStrike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Январь-Июнь 2022</c:v>
                </c:pt>
                <c:pt idx="1">
                  <c:v xml:space="preserve">Январь-Июнь 2023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130</c:v>
                </c:pt>
                <c:pt idx="1">
                  <c:v>96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00"/>
        <c:axId val="279436256"/>
        <c:axId val="279436648"/>
      </c:barChart>
      <c:catAx>
        <c:axId val="2794362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79436648"/>
        <c:crosses val="autoZero"/>
        <c:auto val="1"/>
        <c:lblAlgn val="ctr"/>
        <c:lblOffset val="100"/>
        <c:noMultiLvlLbl val="0"/>
      </c:catAx>
      <c:valAx>
        <c:axId val="279436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9436256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410961" y="1867347"/>
      <a:ext cx="5443758" cy="506616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45780"/>
          <c:y val="0.000000"/>
          <c:w val="0.792820"/>
          <c:h val="0.948820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Естественный прирост</c:v>
                </c:pt>
              </c:strCache>
            </c:strRef>
          </c:tx>
          <c:spPr bwMode="auto">
            <a:prstGeom prst="rect">
              <a:avLst/>
            </a:prstGeom>
            <a:solidFill>
              <a:srgbClr val="C00000"/>
            </a:solidFill>
            <a:ln>
              <a:solidFill>
                <a:schemeClr val="accent2"/>
              </a:solidFill>
              <a:prstDash val="dashDot"/>
            </a:ln>
            <a:effectLst/>
          </c:spPr>
          <c:dLbls>
            <c:dLbl>
              <c:idx val="0"/>
              <c:layout>
                <c:manualLayout>
                  <c:x val="0.112090"/>
                  <c:y val="0.13217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098" tIns="19048" rIns="38098" bIns="19048" anchor="ctr" anchorCtr="1">
                    <a:spAutoFit/>
                  </a:bodyPr>
                  <a:lstStyle/>
                  <a:p>
                    <a:pPr>
                      <a:defRPr sz="1400" b="0" i="0" u="none" strike="noStrike">
                        <a:solidFill>
                          <a:schemeClr val="bg1"/>
                        </a:solidFill>
                        <a:latin typeface="DIN Pro Bold"/>
                        <a:ea typeface="+mn-ea"/>
                        <a:cs typeface="DIN Pro Bold"/>
                      </a:defRPr>
                    </a:pPr>
                    <a:r>
                      <a:rPr lang="en-US" sz="1400" b="1">
                        <a:solidFill>
                          <a:schemeClr val="tx1"/>
                        </a:solidFill>
                      </a:rPr>
                      <a:t>-4</a:t>
                    </a:r>
                    <a:endParaRPr/>
                  </a:p>
                </c:rich>
              </c:tx>
              <c:txPr>
                <a:bodyPr rot="0" spcFirstLastPara="1" vertOverflow="ellipsis" vert="horz" wrap="square" lIns="38098" tIns="19048" rIns="38098" bIns="19048" anchor="ctr" anchorCtr="1">
                  <a:spAutoFit/>
                </a:bodyPr>
                <a:lstStyle/>
                <a:p>
                  <a:pPr>
                    <a:defRPr sz="1400" b="0" i="0" u="none" strike="noStrike">
                      <a:solidFill>
                        <a:schemeClr val="bg1"/>
                      </a:solidFill>
                      <a:latin typeface="DIN Pro Bold"/>
                      <a:ea typeface="+mn-ea"/>
                      <a:cs typeface="DIN Pro Bold"/>
                    </a:defRPr>
                  </a:pPr>
                  <a:endParaRPr lang="ru-RU"/>
                </a:p>
              </c:txPr>
            </c:dLbl>
            <c:dLbl>
              <c:idx val="1"/>
              <c:layout>
                <c:manualLayout>
                  <c:x val="-0.148280"/>
                  <c:y val="0.37595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098" tIns="19048" rIns="38098" bIns="19048" anchor="ctr" anchorCtr="1">
                    <a:spAutoFit/>
                  </a:bodyPr>
                  <a:lstStyle/>
                  <a:p>
                    <a:pPr>
                      <a:defRPr sz="1400" b="0" i="0" u="none" strike="noStrike">
                        <a:solidFill>
                          <a:schemeClr val="tx1"/>
                        </a:solidFill>
                        <a:latin typeface="DIN Pro Bold"/>
                        <a:ea typeface="+mn-ea"/>
                        <a:cs typeface="DIN Pro Bold"/>
                      </a:defRPr>
                    </a:pPr>
                    <a:r>
                      <a:rPr lang="en-US" sz="1400" b="1">
                        <a:solidFill>
                          <a:schemeClr val="tx1"/>
                        </a:solidFill>
                      </a:rPr>
                      <a:t>-1</a:t>
                    </a:r>
                    <a:endParaRPr/>
                  </a:p>
                </c:rich>
              </c:tx>
              <c:txPr>
                <a:bodyPr rot="0" spcFirstLastPara="1" vertOverflow="ellipsis" vert="horz" wrap="square" lIns="38098" tIns="19048" rIns="38098" bIns="19048" anchor="ctr" anchorCtr="1">
                  <a:spAutoFit/>
                </a:bodyPr>
                <a:lstStyle/>
                <a:p>
                  <a:pPr>
                    <a:defRPr sz="1400" b="0" i="0" u="none" strike="noStrike">
                      <a:solidFill>
                        <a:schemeClr val="tx1"/>
                      </a:solidFill>
                      <a:latin typeface="DIN Pro Bold"/>
                      <a:ea typeface="+mn-ea"/>
                      <a:cs typeface="DIN Pro Bold"/>
                    </a:defRPr>
                  </a:pPr>
                  <a:endParaRPr lang="ru-RU"/>
                </a:p>
              </c:txPr>
            </c:dLbl>
            <c:dLbl>
              <c:idx val="3"/>
              <c:layout>
                <c:manualLayout>
                  <c:x val="-0.021310"/>
                  <c:y val="0.0162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-0.046510"/>
                  <c:y val="0.0243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 rot="0" spcFirstLastPara="1" vertOverflow="ellipsis" vert="horz" wrap="square" lIns="38098" tIns="19048" rIns="38098" bIns="19048" anchor="ctr" anchorCtr="1">
                <a:spAutoFit/>
              </a:bodyPr>
              <a:lstStyle/>
              <a:p>
                <a:pPr>
                  <a:defRPr sz="1600" b="0" i="0" u="none" strike="noStrike">
                    <a:solidFill>
                      <a:schemeClr val="bg1"/>
                    </a:solidFill>
                    <a:latin typeface="DIN Pro Bold"/>
                    <a:ea typeface="+mn-ea"/>
                    <a:cs typeface="DIN Pro Bold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Январь-Март 2024</c:v>
                </c:pt>
                <c:pt idx="1">
                  <c:v xml:space="preserve">Январь-Март 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</c:v>
                </c:pt>
                <c:pt idx="1">
                  <c:v>4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axId val="279440568"/>
        <c:axId val="279437432"/>
      </c:areaChart>
      <c:catAx>
        <c:axId val="279440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79437432"/>
        <c:crosses val="autoZero"/>
        <c:auto val="1"/>
        <c:lblAlgn val="ctr"/>
        <c:lblOffset val="100"/>
        <c:noMultiLvlLbl val="0"/>
      </c:catAx>
      <c:valAx>
        <c:axId val="2794374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9440568"/>
        <c:crosses val="autoZero"/>
        <c:crossBetween val="midCat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zero"/>
    <c:showDLblsOverMax val="0"/>
  </c:chart>
  <c:spPr bwMode="auto">
    <a:xfrm>
      <a:off x="733716" y="950679"/>
      <a:ext cx="4713160" cy="601221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DIN Pro Bold"/>
          <a:cs typeface="DIN Pro Bold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09732"/>
          <c:y val="0.130899"/>
          <c:w val="0.988348"/>
          <c:h val="0.869101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Миграционный прирост (убыль)</c:v>
                </c:pt>
              </c:strCache>
            </c:strRef>
          </c:tx>
          <c:spPr bwMode="auto">
            <a:prstGeom prst="rect">
              <a:avLst/>
            </a:prstGeom>
            <a:solidFill>
              <a:srgbClr val="BA3655"/>
            </a:solidFill>
            <a:ln>
              <a:solidFill>
                <a:srgbClr val="BA3655"/>
              </a:solidFill>
              <a:round/>
            </a:ln>
            <a:effectLst/>
          </c:spPr>
          <c:dLbls>
            <c:dLbl>
              <c:idx val="0"/>
              <c:layout>
                <c:manualLayout>
                  <c:x val="0.093430"/>
                  <c:y val="0.1524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>
                        <a:solidFill>
                          <a:schemeClr val="bg1"/>
                        </a:solidFill>
                        <a:latin typeface="DIN Pro Bold"/>
                        <a:ea typeface="+mn-ea"/>
                        <a:cs typeface="DIN Pro Bold"/>
                      </a:defRPr>
                    </a:pPr>
                    <a:r>
                      <a:rPr lang="ru-RU" sz="1400" b="1">
                        <a:solidFill>
                          <a:schemeClr val="tx1"/>
                        </a:solidFill>
                      </a:rPr>
                      <a:t>83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-0.214040"/>
                  <c:y val="0.0200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sz="1400" b="1">
                        <a:solidFill>
                          <a:schemeClr val="tx1"/>
                        </a:solidFill>
                      </a:rPr>
                      <a:t>-16</a:t>
                    </a:r>
                    <a:endParaRPr/>
                  </a:p>
                </c:rich>
              </c:tx>
            </c:dLbl>
            <c:dLbl>
              <c:idx val="2"/>
              <c:layout>
                <c:manualLayout>
                  <c:x val="-0.024258"/>
                  <c:y val="0.04252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400"/>
                      <a:t>-885</a:t>
                    </a:r>
                    <a:endParaRPr/>
                  </a:p>
                </c:rich>
              </c:tx>
            </c:dLbl>
            <c:dLbl>
              <c:idx val="3"/>
              <c:layout>
                <c:manualLayout>
                  <c:x val="-0.043665"/>
                  <c:y val="0.04252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400"/>
                      <a:t>-738</a:t>
                    </a:r>
                    <a:endParaRPr/>
                  </a:p>
                </c:rich>
              </c:tx>
            </c:dLbl>
            <c:dLbl>
              <c:idx val="4"/>
              <c:layout>
                <c:manualLayout>
                  <c:x val="-0.038813"/>
                  <c:y val="0.028351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400"/>
                      <a:t>-658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>
                    <a:solidFill>
                      <a:schemeClr val="bg1"/>
                    </a:solidFill>
                    <a:latin typeface="DIN Pro Bold"/>
                    <a:ea typeface="+mn-ea"/>
                    <a:cs typeface="DIN Pro Bold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Январь-Март 2023</c:v>
                </c:pt>
                <c:pt idx="1">
                  <c:v xml:space="preserve">Январь-Март 2024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114</c:v>
                </c:pt>
                <c:pt idx="1">
                  <c:v>45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axId val="279437824"/>
        <c:axId val="279438216"/>
      </c:areaChart>
      <c:catAx>
        <c:axId val="279437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79438216"/>
        <c:crosses val="autoZero"/>
        <c:auto val="1"/>
        <c:lblAlgn val="ctr"/>
        <c:lblOffset val="100"/>
        <c:noMultiLvlLbl val="0"/>
      </c:catAx>
      <c:valAx>
        <c:axId val="2794382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9437824"/>
        <c:crosses val="autoZero"/>
        <c:crossBetween val="midCat"/>
      </c:valAx>
      <c:spPr bwMode="auto">
        <a:prstGeom prst="rect">
          <a:avLst/>
        </a:prstGeom>
        <a:noFill/>
        <a:ln w="25400">
          <a:noFill/>
          <a:round/>
        </a:ln>
        <a:effectLst/>
      </c:spPr>
    </c:plotArea>
    <c:plotVisOnly val="1"/>
    <c:dispBlanksAs val="zero"/>
    <c:showDLblsOverMax val="0"/>
  </c:chart>
  <c:spPr bwMode="auto">
    <a:xfrm>
      <a:off x="2502945" y="3239852"/>
      <a:ext cx="4686808" cy="89590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DIN Pro Bold"/>
          <a:cs typeface="DIN Pro Bold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cap="none" spc="50">
                <a:solidFill>
                  <a:schemeClr val="tx1">
                    <a:lumMod val="75000"/>
                    <a:lumOff val="25000"/>
                  </a:schemeClr>
                </a:solidFill>
                <a:latin typeface="DIN Pro Bold"/>
                <a:ea typeface="+mn-ea"/>
                <a:cs typeface="DIN Pro Bold"/>
              </a:defRPr>
            </a:pPr>
            <a:r>
              <a:rPr lang="ru-RU" sz="1200" cap="none">
                <a:solidFill>
                  <a:schemeClr val="tx1">
                    <a:lumMod val="75000"/>
                    <a:lumOff val="25000"/>
                  </a:schemeClr>
                </a:solidFill>
              </a:rPr>
              <a:t>Структура населения </a:t>
            </a:r>
            <a:endParaRPr/>
          </a:p>
          <a:p>
            <a:pPr>
              <a:defRPr sz="1200" b="1" i="0" u="none" strike="noStrike" cap="none" spc="50">
                <a:solidFill>
                  <a:schemeClr val="tx1">
                    <a:lumMod val="75000"/>
                    <a:lumOff val="25000"/>
                  </a:schemeClr>
                </a:solidFill>
                <a:latin typeface="DIN Pro Bold"/>
                <a:ea typeface="+mn-ea"/>
                <a:cs typeface="DIN Pro Bold"/>
              </a:defRPr>
            </a:pPr>
            <a:r>
              <a:rPr lang="ru-RU" sz="1200" cap="none">
                <a:solidFill>
                  <a:schemeClr val="tx1">
                    <a:lumMod val="75000"/>
                    <a:lumOff val="25000"/>
                  </a:schemeClr>
                </a:solidFill>
              </a:rPr>
              <a:t>города Мегиона</a:t>
            </a:r>
            <a:r>
              <a:rPr lang="en-US" sz="1200" cap="none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ru-RU" sz="1200" cap="none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 sz="1200" b="1" i="0" u="none" strike="noStrike" cap="none" spc="50">
                <a:solidFill>
                  <a:schemeClr val="tx1">
                    <a:lumMod val="75000"/>
                    <a:lumOff val="25000"/>
                  </a:schemeClr>
                </a:solidFill>
                <a:latin typeface="DIN Pro Bold"/>
                <a:ea typeface="+mn-ea"/>
                <a:cs typeface="DIN Pro Bold"/>
              </a:defRPr>
            </a:pPr>
            <a:r>
              <a:rPr lang="en-US" sz="1000" cap="none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1000" cap="none">
                <a:solidFill>
                  <a:schemeClr val="tx1">
                    <a:lumMod val="75000"/>
                    <a:lumOff val="25000"/>
                  </a:schemeClr>
                </a:solidFill>
              </a:rPr>
              <a:t>предварительные данные)</a:t>
            </a:r>
            <a:endParaRPr/>
          </a:p>
        </c:rich>
      </c:tx>
      <c:layout>
        <c:manualLayout>
          <c:xMode val="edge"/>
          <c:yMode val="edge"/>
          <c:x val="0.169681"/>
          <c:y val="0.061921"/>
        </c:manualLayout>
      </c:layout>
      <c:overlay val="0"/>
      <c:spPr bwMode="auto">
        <a:prstGeom prst="rect">
          <a:avLst/>
        </a:prstGeom>
        <a:noFill/>
        <a:ln>
          <a:noFill/>
          <a:round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29506"/>
          <c:y val="0.169543"/>
          <c:w val="0.603668"/>
          <c:h val="0.609100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"/>
          <c:dPt>
            <c:idx val="0"/>
            <c:bubble3D val="0"/>
            <c:spPr bwMode="auto">
              <a:prstGeom prst="rect">
                <a:avLst/>
              </a:prstGeom>
              <a:solidFill>
                <a:srgbClr val="FFC000"/>
              </a:solidFill>
              <a:ln>
                <a:noFill/>
                <a:round/>
              </a:ln>
              <a:effectLst/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rgbClr val="00B050"/>
              </a:solidFill>
              <a:ln>
                <a:noFill/>
                <a:round/>
              </a:ln>
              <a:effectLst/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  <a:round/>
              </a:ln>
              <a:effectLst/>
            </c:spPr>
          </c:dPt>
          <c:dLbls>
            <c:dLbl>
              <c:idx val="0"/>
              <c:dLblPos val="bestFit"/>
              <c:layout>
                <c:manualLayout>
                  <c:x val="-0.175201"/>
                  <c:y val="0.095858"/>
                </c:manualLayout>
              </c:layout>
              <c:showBubbleSize val="0"/>
              <c:showCatName val="0"/>
              <c:showLegendKey val="0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22,0%</a:t>
                    </a:r>
                    <a:endParaRPr/>
                  </a:p>
                </c:rich>
              </c:tx>
            </c:dLbl>
            <c:dLbl>
              <c:idx val="1"/>
              <c:dLblPos val="bestFit"/>
              <c:layout>
                <c:manualLayout>
                  <c:x val="0.097343"/>
                  <c:y val="-0.118712"/>
                </c:manualLayout>
              </c:layout>
              <c:showBubbleSize val="0"/>
              <c:showCatName val="0"/>
              <c:showLegendKey val="0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61,3%</a:t>
                    </a:r>
                    <a:endParaRPr/>
                  </a:p>
                </c:rich>
              </c:tx>
            </c:dLbl>
            <c:dLbl>
              <c:idx val="2"/>
              <c:dLblPos val="bestFit"/>
              <c:layout>
                <c:manualLayout>
                  <c:x val="0.128148"/>
                  <c:y val="0.098820"/>
                </c:manualLayout>
              </c:layout>
              <c:showBubbleSize val="0"/>
              <c:showCatName val="0"/>
              <c:showLegendKey val="0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16,7%</a:t>
                    </a:r>
                    <a:endParaRPr/>
                  </a:p>
                </c:rich>
              </c:tx>
            </c:dLbl>
            <c:dLblPos val="inEnd"/>
            <c:leaderLines>
              <c:spPr bwMode="auto"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numFmt formatCode="0.0%" sourceLinked="0"/>
            <c:showBubbleSize val="0"/>
            <c:showCatName val="0"/>
            <c:showLeaderLines val="1"/>
            <c:showLegendKey val="0"/>
            <c:showPercent val="1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>
                    <a:solidFill>
                      <a:schemeClr val="lt1"/>
                    </a:solidFill>
                    <a:latin typeface="DIN Pro Bold"/>
                    <a:ea typeface="+mn-ea"/>
                    <a:cs typeface="DIN Pro Bold"/>
                  </a:defRPr>
                </a:pPr>
                <a:endParaRPr lang="ru-RU"/>
              </a:p>
            </c:txPr>
          </c:dLbls>
          <c:cat>
            <c:strRef>
              <c:f>Лист1!$A$2:$A$4</c:f>
              <c:strCache>
                <c:ptCount val="3"/>
                <c:pt idx="0">
                  <c:v xml:space="preserve">Младше трудоспособного возраста</c:v>
                </c:pt>
                <c:pt idx="1">
                  <c:v xml:space="preserve">Трудоспособное население</c:v>
                </c:pt>
                <c:pt idx="2">
                  <c:v xml:space="preserve">Старше трудоспособного возраста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13522</c:v>
                </c:pt>
                <c:pt idx="1">
                  <c:v>36227</c:v>
                </c:pt>
                <c:pt idx="2">
                  <c:v>9583</c:v>
                </c:pt>
              </c:numCache>
            </c:numRef>
          </c:val>
        </c:ser>
        <c:dLbls>
          <c:showBubbleSize val="0"/>
          <c:showCatName val="0"/>
          <c:showLeaderLines val="1"/>
          <c:showLegendKey val="0"/>
          <c:showPercent val="1"/>
          <c:showSerName val="0"/>
          <c:showVal val="0"/>
        </c:dLbls>
        <c:firstSliceAng val="0"/>
      </c:pieChart>
      <c:spPr bwMode="auto">
        <a:prstGeom prst="rect">
          <a:avLst/>
        </a:prstGeom>
        <a:noFill/>
        <a:ln>
          <a:noFill/>
          <a:round/>
        </a:ln>
        <a:effectLst/>
      </c:spPr>
    </c:plotArea>
    <c:legend>
      <c:legendPos val="t"/>
      <c:layout>
        <c:manualLayout>
          <c:xMode val="edge"/>
          <c:yMode val="edge"/>
          <c:x val="0.204939"/>
          <c:y val="0.744639"/>
          <c:w val="0.649955"/>
          <c:h val="0.181924"/>
        </c:manualLayout>
      </c:layout>
      <c:overlay val="0"/>
      <c:spPr bwMode="auto">
        <a:prstGeom prst="rect">
          <a:avLst/>
        </a:prstGeom>
        <a:noFill/>
        <a:ln>
          <a:noFill/>
          <a:round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DIN Pro Bold"/>
              <a:ea typeface="+mn-ea"/>
              <a:cs typeface="DIN Pro Bold"/>
            </a:defRPr>
          </a:pPr>
          <a:endParaRPr lang="ru-RU"/>
        </a:p>
      </c:txPr>
    </c:legend>
    <c:plotVisOnly val="1"/>
    <c:dispBlanksAs val="zero"/>
    <c:showDLblsOverMax val="0"/>
  </c:chart>
  <c:spPr bwMode="auto">
    <a:xfrm>
      <a:off x="6474083" y="2631834"/>
      <a:ext cx="3515328" cy="455584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DIN Pro Bold"/>
          <a:cs typeface="DIN Pro Bold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29049"/>
          <c:y val="0.163723"/>
          <c:w val="0.941903"/>
          <c:h val="0.759873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Прибыло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  <a:prstDash val="dashDot"/>
            </a:ln>
            <a:effectLst/>
          </c:spPr>
          <c:dLbls>
            <c:dLbl>
              <c:idx val="0"/>
              <c:layout>
                <c:manualLayout>
                  <c:x val="0.142102"/>
                  <c:y val="0.093557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="1">
                        <a:solidFill>
                          <a:schemeClr val="tx1"/>
                        </a:solidFill>
                      </a:rPr>
                      <a:t>425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-0.243343"/>
                  <c:y val="-0.021874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="1"/>
                      <a:t>376</a:t>
                    </a:r>
                    <a:endParaRPr/>
                  </a:p>
                </c:rich>
              </c:tx>
            </c:dLbl>
            <c:dLbl>
              <c:idx val="3"/>
              <c:layout>
                <c:manualLayout>
                  <c:x val="-0.021317"/>
                  <c:y val="0.016241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-0.046510"/>
                  <c:y val="0.024362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/>
                    </a:solidFill>
                    <a:latin typeface="DIN Pro Bold"/>
                    <a:ea typeface="+mn-ea"/>
                    <a:cs typeface="DIN Pro Bold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Январь-Март 2023</c:v>
                </c:pt>
                <c:pt idx="1">
                  <c:v xml:space="preserve">Январь-Март 2024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399</c:v>
                </c:pt>
                <c:pt idx="1">
                  <c:v>341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axId val="278598120"/>
        <c:axId val="383558144"/>
      </c:areaChart>
      <c:catAx>
        <c:axId val="2785981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83558144"/>
        <c:crosses val="autoZero"/>
        <c:auto val="1"/>
        <c:lblAlgn val="ctr"/>
        <c:lblOffset val="100"/>
        <c:noMultiLvlLbl val="0"/>
      </c:catAx>
      <c:valAx>
        <c:axId val="383558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8598120"/>
        <c:crosses val="autoZero"/>
        <c:crossBetween val="midCat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zero"/>
    <c:showDLblsOverMax val="0"/>
  </c:chart>
  <c:spPr bwMode="auto">
    <a:xfrm>
      <a:off x="1720032" y="5046873"/>
      <a:ext cx="4809178" cy="1163552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DIN Pro Bold"/>
          <a:cs typeface="DIN Pro Bold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740"/>
          <c:y val="0.136820"/>
          <c:w val="0.721250"/>
          <c:h val="0.604200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Sheet1!#ССЫЛКА!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Январь-март 2024 года</c:v>
                </c:pt>
                <c:pt idx="1">
                  <c:v xml:space="preserve">Январь-март 2025 года</c:v>
                </c:pt>
              </c:strCache>
            </c:strRef>
          </c:cat>
          <c:val>
            <c:numRef>
              <c:f>Sheet1!#ССЫЛКА!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val</c:v>
                </c:pt>
              </c:strCache>
            </c:strRef>
          </c:tx>
          <c:invertIfNegative val="0"/>
          <c:dLbls>
            <c:dLbl>
              <c:idx val="0"/>
              <c:dLblPos val="ctr"/>
              <c:layout>
                <c:manualLayout>
                  <c:x val="0.033834"/>
                  <c:y val="-0.0009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/>
                      <a:t>1 258,8</a:t>
                    </a:r>
                    <a:endParaRPr/>
                  </a:p>
                </c:rich>
              </c:tx>
            </c:dLbl>
            <c:dLbl>
              <c:idx val="1"/>
              <c:dLblPos val="ctr"/>
              <c:layout>
                <c:manualLayout>
                  <c:x val="0.007310"/>
                  <c:y val="0.0572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/>
                      <a:t>1 371,3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</c:dLbls>
          <c:cat>
            <c:strRef>
              <c:f>Sheet1!$B$1:$C$1</c:f>
              <c:strCache>
                <c:ptCount val="2"/>
                <c:pt idx="0">
                  <c:v xml:space="preserve">Январь-март 2024 года</c:v>
                </c:pt>
                <c:pt idx="1">
                  <c:v xml:space="preserve">Январь-март 2025 года</c:v>
                </c:pt>
              </c:strCache>
            </c:strRef>
          </c:cat>
          <c:val>
            <c:numRef>
              <c:f>Sheet1!$B$2:$C$2</c:f>
              <c:numCache>
                <c:formatCode xml:space="preserve">#\ ##0.0</c:formatCode>
                <c:ptCount val="2"/>
                <c:pt idx="0">
                  <c:v>1258.8</c:v>
                </c:pt>
                <c:pt idx="1">
                  <c:v>1308.3</c:v>
                </c:pt>
              </c:numCache>
            </c:numRef>
          </c:val>
        </c:ser>
        <c:ser>
          <c:idx val="2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Январь-март 2024 года</c:v>
                </c:pt>
                <c:pt idx="1">
                  <c:v xml:space="preserve">Январь-март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Январь-март 2024 года</c:v>
                </c:pt>
                <c:pt idx="1">
                  <c:v xml:space="preserve">Январь-март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overlap val="100"/>
        <c:axId val="382907304"/>
        <c:axId val="382907696"/>
      </c:barChart>
      <c:catAx>
        <c:axId val="3829073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>
                <a:latin typeface="Times New Roman"/>
                <a:cs typeface="Times New Roman"/>
              </a:defRPr>
            </a:pPr>
            <a:endParaRPr lang="ru-RU"/>
          </a:p>
        </c:txPr>
        <c:crossAx val="382907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29076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2907304"/>
        <c:crosses val="autoZero"/>
        <c:crossBetween val="between"/>
      </c:valAx>
      <c:spPr bwMode="auto">
        <a:prstGeom prst="rect">
          <a:avLst/>
        </a:prstGeom>
        <a:noFill/>
        <a:ln w="19751">
          <a:noFill/>
          <a:round/>
        </a:ln>
      </c:spPr>
    </c:plotArea>
    <c:plotVisOnly val="1"/>
    <c:dispBlanksAs val="gap"/>
    <c:showDLblsOverMax val="0"/>
  </c:chart>
  <c:spPr bwMode="auto">
    <a:xfrm>
      <a:off x="76626" y="4903065"/>
      <a:ext cx="5853984" cy="2662312"/>
    </a:xfrm>
  </c:spPr>
  <c:txPr>
    <a:bodyPr/>
    <a:lstStyle/>
    <a:p>
      <a:pPr>
        <a:defRPr sz="95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Показатели безработицы</a:t>
            </a:r>
            <a:endParaRPr/>
          </a:p>
        </c:rich>
      </c:tx>
      <c:layout>
        <c:manualLayout>
          <c:xMode val="edge"/>
          <c:yMode val="edge"/>
          <c:x val="0.384610"/>
          <c:y val="0.08285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69790"/>
          <c:y val="0.030940"/>
          <c:w val="0.840700"/>
          <c:h val="0.685490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Число официально признанных безработными граждан, тыс.человек на конец года</c:v>
                </c:pt>
              </c:strCache>
            </c:strRef>
          </c:tx>
          <c:spPr bwMode="auto">
            <a:prstGeom prst="rect">
              <a:avLst/>
            </a:prstGeom>
            <a:solidFill>
              <a:srgbClr val="B6933C"/>
            </a:solidFill>
          </c:spPr>
          <c:invertIfNegative val="0"/>
          <c:dLbls>
            <c:dLbl>
              <c:idx val="0"/>
              <c:layout>
                <c:manualLayout>
                  <c:x val="-0.046370"/>
                  <c:y val="0.1000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47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0.042770"/>
                  <c:y val="0.0949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27</a:t>
                    </a:r>
                    <a:endParaRPr/>
                  </a:p>
                </c:rich>
              </c:tx>
            </c:dLbl>
            <c:dLbl>
              <c:idx val="2"/>
              <c:layout>
                <c:manualLayout>
                  <c:x val="0.000150"/>
                  <c:y val="0.0119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01010"/>
                  <c:y val="0.0128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0.002660"/>
                  <c:y val="0.0122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январь-март 2024 года</c:v>
                </c:pt>
                <c:pt idx="1">
                  <c:v xml:space="preserve">январь-март 2025 года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47</c:v>
                </c:pt>
                <c:pt idx="1">
                  <c:v>27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383959200"/>
        <c:axId val="382910440"/>
      </c:barChar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Уровень безработицы, % от числа экономически активного населения</c:v>
                </c:pt>
              </c:strCache>
            </c:strRef>
          </c:tx>
          <c:marker>
            <c:spPr bwMode="auto">
              <a:prstGeom prst="rect">
                <a:avLst/>
              </a:prstGeom>
              <a:solidFill>
                <a:srgbClr val="BA3655"/>
              </a:solidFill>
              <a:ln>
                <a:solidFill>
                  <a:srgbClr val="C00000"/>
                </a:solidFill>
                <a:round/>
              </a:ln>
            </c:spPr>
          </c:marker>
          <c:dPt>
            <c:idx val="1"/>
            <c:bubble3D val="0"/>
            <c:spPr bwMode="auto">
              <a:prstGeom prst="rect">
                <a:avLst/>
              </a:prstGeom>
              <a:ln>
                <a:solidFill>
                  <a:srgbClr val="C00000"/>
                </a:solidFill>
                <a:round/>
              </a:ln>
            </c:spPr>
          </c:dPt>
          <c:dLbls>
            <c:dLbl>
              <c:idx val="0"/>
              <c:layout>
                <c:manualLayout>
                  <c:x val="-0.065850"/>
                  <c:y val="-0.07318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0,12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-0.065480"/>
                  <c:y val="-0.0882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0,06</a:t>
                    </a:r>
                    <a:endParaRPr/>
                  </a:p>
                </c:rich>
              </c:tx>
            </c:dLbl>
            <c:dLbl>
              <c:idx val="2"/>
              <c:layout>
                <c:manualLayout>
                  <c:x val="-0.035230"/>
                  <c:y val="-0.0481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24760"/>
                  <c:y val="-0.0681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-0.028360"/>
                  <c:y val="-0.0641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январь-март 2024 года</c:v>
                </c:pt>
                <c:pt idx="1">
                  <c:v xml:space="preserve">январь-март 2025 года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0.12</c:v>
                </c:pt>
                <c:pt idx="1">
                  <c:v>0.06</c:v>
                </c:pt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382904168"/>
        <c:axId val="382908872"/>
      </c:lineChart>
      <c:catAx>
        <c:axId val="382904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82908872"/>
        <c:crosses val="autoZero"/>
        <c:auto val="1"/>
        <c:lblAlgn val="ctr"/>
        <c:lblOffset val="100"/>
        <c:noMultiLvlLbl val="0"/>
      </c:catAx>
      <c:valAx>
        <c:axId val="382908872"/>
        <c:scaling>
          <c:orientation val="minMax"/>
          <c:max val="4.000000"/>
        </c:scaling>
        <c:delete val="0"/>
        <c:axPos val="l"/>
        <c:numFmt formatCode="General" sourceLinked="1"/>
        <c:majorTickMark val="out"/>
        <c:minorTickMark val="none"/>
        <c:tickLblPos val="nextTo"/>
        <c:crossAx val="382904168"/>
        <c:crosses val="autoZero"/>
        <c:crossBetween val="between"/>
      </c:valAx>
      <c:valAx>
        <c:axId val="382910440"/>
        <c:scaling>
          <c:orientation val="minMax"/>
          <c:max val="1000.000000"/>
          <c:min val="0.000000"/>
        </c:scaling>
        <c:delete val="0"/>
        <c:axPos val="r"/>
        <c:numFmt formatCode="General" sourceLinked="1"/>
        <c:majorTickMark val="out"/>
        <c:minorTickMark val="none"/>
        <c:tickLblPos val="nextTo"/>
        <c:crossAx val="383959200"/>
        <c:crosses val="max"/>
        <c:crossBetween val="between"/>
      </c:valAx>
      <c:catAx>
        <c:axId val="3839592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2910440"/>
        <c:crosses val="autoZero"/>
        <c:auto val="1"/>
        <c:lblAlgn val="ctr"/>
        <c:lblOffset val="100"/>
        <c:noMultiLvlLbl val="0"/>
      </c:catAx>
    </c:plotArea>
    <c:legend>
      <c:legendPos val="b"/>
      <c:legendEntry>
        <c:idx val="0"/>
        <c:txPr>
          <a:bodyPr/>
          <a:lstStyle/>
          <a:p>
            <a:pPr>
              <a:defRPr sz="8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800"/>
            </a:pPr>
            <a:endParaRPr lang="ru-RU"/>
          </a:p>
        </c:txPr>
      </c:legendEntry>
      <c:layout>
        <c:manualLayout>
          <c:xMode val="edge"/>
          <c:yMode val="edge"/>
          <c:x val="0.000000"/>
          <c:y val="0.826340"/>
          <c:w val="1.000000"/>
          <c:h val="0.143270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zero"/>
    <c:showDLblsOverMax val="0"/>
  </c:chart>
  <c:spPr bwMode="auto">
    <a:xfrm>
      <a:off x="5652541" y="1099613"/>
      <a:ext cx="4176461" cy="2520279"/>
    </a:xfrm>
  </c:spPr>
  <c:txPr>
    <a:bodyPr/>
    <a:lstStyle/>
    <a:p>
      <a:pPr>
        <a:defRPr sz="100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200" b="1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 bwMode="auto">
      <a:prstGeom prst="rect">
        <a:avLst/>
      </a:prstGeom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</cs:spPr>
  </cs:dataPointMarker>
  <cs:dataPointWirefram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cap="all" spc="149"/>
  </cs:title>
  <cs:trend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dk1"/>
    </cs:fontRef>
  </cs:wall>
  <cs:dataPointMarkerLayout/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200" b="1"/>
  </cs:axisTitle>
  <cs:category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2"/>
    </cs:fontRef>
    <cs:defRPr sz="1200"/>
  </cs:dataLabel>
  <cs:dataLabelCallout>
    <cs:lnRef idx="0"/>
    <cs:fillRef idx="0"/>
    <cs:effectRef idx="0"/>
    <cs:fontRef idx="minor">
      <a:schemeClr val="tx2"/>
    </cs:fontRef>
    <cs:defRPr sz="1200"/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 bwMode="auto">
      <a:prstGeom prst="rect">
        <a:avLst/>
      </a:prstGeom>
      <a:ln w="12700">
        <a:solidFill>
          <a:schemeClr val="lt2"/>
        </a:solidFill>
        <a:round/>
      </a:ln>
    </cs:spPr>
  </cs:dataPointMarker>
  <cs:dataPointWirefram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15000"/>
            <a:lumOff val="85000"/>
          </a:schemeClr>
        </a:solidFill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 bwMode="auto">
      <a:prstGeom prst="rect">
        <a:avLst/>
      </a:prstGeom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seriesAxis>
  <cs:series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  <a:miter/>
      </a:ln>
    </cs:spPr>
  </cs:seriesLine>
  <cs:title>
    <cs:lnRef idx="0"/>
    <cs:fillRef idx="0"/>
    <cs:effectRef idx="0"/>
    <cs:fontRef idx="minor">
      <a:schemeClr val="tx2"/>
    </cs:fontRef>
    <cs:defRPr sz="2150" b="1"/>
  </cs:title>
  <cs:trendline>
    <cs:lnRef idx="0">
      <cs:styleClr val="auto"/>
    </cs:lnRef>
    <cs:fillRef idx="0"/>
    <cs:effectRef idx="0"/>
    <cs:fontRef idx="minor">
      <a:schemeClr val="tx2"/>
    </cs:fontRef>
    <cs:spPr bwMode="auto">
      <a:prstGeom prst="rect">
        <a:avLst/>
      </a:prstGeom>
      <a:ln w="19050" cap="rnd">
        <a:solidFill>
          <a:schemeClr val="phClr"/>
        </a:solidFill>
        <a:prstDash val="sysDash"/>
        <a:round/>
      </a:ln>
    </cs:spPr>
  </cs:trendline>
  <cs:trendlineLabel>
    <cs:lnRef idx="0"/>
    <cs:fillRef idx="0"/>
    <cs:effectRef idx="0"/>
    <cs:fontRef idx="minor">
      <a:schemeClr val="tx2"/>
    </cs:fontRef>
    <cs:defRPr sz="1200"/>
  </cs:trendlineLabel>
  <cs:upBar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200"/>
  </cs:valueAxis>
  <cs:wall>
    <cs:lnRef idx="0"/>
    <cs:fillRef idx="0"/>
    <cs:effectRef idx="0"/>
    <cs:fontRef idx="minor">
      <a:schemeClr val="tx2"/>
    </cs:fontRef>
  </cs:wall>
  <cs:dataPointMarkerLayout/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200" b="1"/>
  </cs:axisTitle>
  <cs:category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2"/>
    </cs:fontRef>
    <cs:defRPr sz="1200"/>
  </cs:dataLabel>
  <cs:dataLabelCallout>
    <cs:lnRef idx="0"/>
    <cs:fillRef idx="0"/>
    <cs:effectRef idx="0"/>
    <cs:fontRef idx="minor">
      <a:schemeClr val="tx2"/>
    </cs:fontRef>
    <cs:defRPr sz="1200"/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 bwMode="auto">
      <a:prstGeom prst="rect">
        <a:avLst/>
      </a:prstGeom>
      <a:ln w="12700">
        <a:solidFill>
          <a:schemeClr val="lt2"/>
        </a:solidFill>
        <a:round/>
      </a:ln>
    </cs:spPr>
  </cs:dataPointMarker>
  <cs:dataPointWirefram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15000"/>
            <a:lumOff val="85000"/>
          </a:schemeClr>
        </a:solidFill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  <a:miter/>
      </a:ln>
    </cs:spPr>
  </cs:downBar>
  <cs:drop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 bwMode="auto">
      <a:prstGeom prst="rect">
        <a:avLst/>
      </a:prstGeom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seriesAxis>
  <cs:series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50" b="1"/>
  </cs:title>
  <cs:trendline>
    <cs:lnRef idx="0">
      <cs:styleClr val="auto"/>
    </cs:lnRef>
    <cs:fillRef idx="0"/>
    <cs:effectRef idx="0"/>
    <cs:fontRef idx="minor">
      <a:schemeClr val="tx2"/>
    </cs:fontRef>
    <cs:spPr bwMode="auto">
      <a:prstGeom prst="rect">
        <a:avLst/>
      </a:prstGeom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200"/>
  </cs:trendlineLabel>
  <cs:upBar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200"/>
  </cs:valueAxis>
  <cs:wall>
    <cs:lnRef idx="0"/>
    <cs:fillRef idx="0"/>
    <cs:effectRef idx="0"/>
    <cs:fontRef idx="minor">
      <a:schemeClr val="tx2"/>
    </cs:fontRef>
  </cs:wall>
  <cs:dataPointMarkerLayout/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ata2.xml.rels><?xml version="1.0" encoding="UTF-8" standalone="yes"?><Relationships xmlns="http://schemas.openxmlformats.org/package/2006/relationships"><Relationship Id="rId1" Type="http://schemas.microsoft.com/office/2007/relationships/diagramDrawing" Target="../diagrams/drawing2.xml" /></Relationships>
</file>

<file path=ppt/diagrams/_rels/drawing1.xml.rels><?xml version="1.0" encoding="UTF-8" standalone="yes"?><Relationships xmlns="http://schemas.openxmlformats.org/package/2006/relationships"></Relationships>
</file>

<file path=ppt/diagrams/_rels/drawing2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8C9135E-1D2C-44D0-8C06-BFEAA90EF03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/>
        </a:p>
      </dgm:t>
    </dgm:pt>
    <dgm:pt modelId="{F280C5CE-8661-437C-9F2B-6C6DA183A6CB}" type="par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1CA7FC9-7074-4896-A7E7-B8E14F21A8AE}" type="sib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1066165A-3451-47C9-8ECF-BD6B33B1420E}" type="pres">
      <dgm:prSet presAssocID="{4BA884AB-641A-4B4D-AB2B-BB76327BDAD2}" presName="axisShape" presStyleLbl="bgShp" presStyleIdx="0" presStyleCnt="1"/>
      <dgm:spPr bwMode="auto"/>
      <dgm:t>
        <a:bodyPr/>
        <a:lstStyle/>
        <a:p>
          <a:pPr>
            <a:defRPr/>
          </a:pPr>
          <a:endParaRPr lang="ru-RU"/>
        </a:p>
      </dgm:t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</dgm:ptLst>
  <dgm:cxnLst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5CDD13F6-EA3E-4ABA-A10B-5027E4519001}" srcId="{21B1E65F-4971-4BCC-BD65-473440CD5469}" destId="{57A741EC-38BC-4300-9B43-C5F4986E8150}" srcOrd="2" destOrd="0" parTransId="{D5E9E66E-B5B8-4B03-9F55-89ED605F5A9B}" sibTransId="{CA014434-535A-46EE-BBD6-ABBDD0943465}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3" presId="urn:microsoft.com/office/officeart/2005/8/layout/matrix2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055CDC39-9A2F-4F3A-93DA-37E203BFBD3D}" srcId="{21B1E65F-4971-4BCC-BD65-473440CD5469}" destId="{18C9135E-1D2C-44D0-8C06-BFEAA90EF036}" srcOrd="1" destOrd="0" parTransId="{F280C5CE-8661-437C-9F2B-6C6DA183A6CB}" sibTransId="{21CA7FC9-7074-4896-A7E7-B8E14F21A8AE}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95732013-CD4C-4DE8-9B17-80B412291074}" type="presOf" srcId="{18C9135E-1D2C-44D0-8C06-BFEAA90EF036}" destId="{F459B1CB-232C-4316-8015-C13AB51438E8}" srcOrd="0" destOrd="2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 lang="ru-RU" sz="1300" b="1">
            <a:latin typeface="Times New Roman"/>
            <a:cs typeface="Times New Roman"/>
          </a:endParaRPr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8C9135E-1D2C-44D0-8C06-BFEAA90EF03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F280C5CE-8661-437C-9F2B-6C6DA183A6CB}" type="par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1CA7FC9-7074-4896-A7E7-B8E14F21A8AE}" type="sib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 lang="ru-RU" sz="1300" b="1">
            <a:latin typeface="Times New Roman"/>
            <a:cs typeface="Times New Roman"/>
          </a:endParaRPr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 lang="ru-RU" sz="1250" b="1">
            <a:latin typeface="Times New Roman"/>
            <a:cs typeface="Times New Roman"/>
          </a:endParaRPr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>
            <a:latin typeface="Times New Roman"/>
            <a:cs typeface="Times New Roman"/>
          </a:endParaRPr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 lang="ru-RU" sz="1300" u="sng">
            <a:latin typeface="Times New Roman"/>
            <a:cs typeface="Times New Roman"/>
          </a:endParaRPr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1066165A-3451-47C9-8ECF-BD6B33B1420E}" type="pres">
      <dgm:prSet presAssocID="{4BA884AB-641A-4B4D-AB2B-BB76327BDAD2}" presName="axisShape" presStyleLbl="bgShp" presStyleIdx="0" presStyleCnt="1"/>
      <dgm:spPr bwMode="auto"/>
      <dgm:t>
        <a:bodyPr/>
        <a:lstStyle/>
        <a:p>
          <a:pPr>
            <a:defRPr/>
          </a:pPr>
          <a:endParaRPr lang="ru-RU"/>
        </a:p>
      </dgm:t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</dgm:ptLst>
  <dgm:cxnLst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5CDD13F6-EA3E-4ABA-A10B-5027E4519001}" srcId="{21B1E65F-4971-4BCC-BD65-473440CD5469}" destId="{57A741EC-38BC-4300-9B43-C5F4986E8150}" srcOrd="2" destOrd="0" parTransId="{D5E9E66E-B5B8-4B03-9F55-89ED605F5A9B}" sibTransId="{CA014434-535A-46EE-BBD6-ABBDD0943465}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3" presId="urn:microsoft.com/office/officeart/2005/8/layout/matrix2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055CDC39-9A2F-4F3A-93DA-37E203BFBD3D}" srcId="{21B1E65F-4971-4BCC-BD65-473440CD5469}" destId="{18C9135E-1D2C-44D0-8C06-BFEAA90EF036}" srcOrd="1" destOrd="0" parTransId="{F280C5CE-8661-437C-9F2B-6C6DA183A6CB}" sibTransId="{21CA7FC9-7074-4896-A7E7-B8E14F21A8AE}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95732013-CD4C-4DE8-9B17-80B412291074}" type="presOf" srcId="{18C9135E-1D2C-44D0-8C06-BFEAA90EF036}" destId="{F459B1CB-232C-4316-8015-C13AB51438E8}" srcOrd="0" destOrd="2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462502899" name=""/>
      <dsp:cNvGrpSpPr/>
    </dsp:nvGrpSpPr>
    <dsp:grpSpPr bwMode="auto">
      <a:xfrm>
        <a:off x="0" y="0"/>
        <a:ext cx="5538333" cy="5184576"/>
        <a:chOff x="0" y="0"/>
        <a:chExt cx="5538333" cy="5184576"/>
      </a:xfrm>
    </dsp:grpSpPr>
  </dsp:spTree>
</dsp:drawing>
</file>

<file path=ppt/diagrams/drawing2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602024533" name=""/>
      <dsp:cNvGrpSpPr/>
    </dsp:nvGrpSpPr>
    <dsp:grpSpPr bwMode="auto">
      <a:xfrm>
        <a:off x="0" y="0"/>
        <a:ext cx="5538332" cy="5184576"/>
        <a:chOff x="0" y="0"/>
        <a:chExt cx="5538332" cy="5184576"/>
      </a:xfrm>
    </dsp:grpSpPr>
    <dsp:sp modelId="{1066165A-3451-47C9-8ECF-BD6B33B1420E}">
      <dsp:nvSpPr>
        <dsp:cNvPr id="1718977061" name=""/>
        <dsp:cNvSpPr/>
      </dsp:nvSpPr>
      <dsp:spPr bwMode="auto">
        <a:xfrm>
          <a:off x="176877" y="0"/>
          <a:ext cx="5184576" cy="51845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F459B1CB-232C-4316-8015-C13AB51438E8}">
      <dsp:nvSpPr>
        <dsp:cNvPr id="1439306607" name=""/>
        <dsp:cNvSpPr/>
      </dsp:nvSpPr>
      <dsp:spPr bwMode="auto">
        <a:xfrm>
          <a:off x="555165" y="421878"/>
          <a:ext cx="2073829" cy="2073829"/>
        </a:xfrm>
        <a:prstGeom prst="roundRect">
          <a:avLst>
            <a:gd name="adj" fmla="val 16667"/>
          </a:avLst>
        </a:prstGeom>
        <a:gradFill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49529" tIns="49529" rIns="49529" bIns="49529" numCol="1" spcCol="1268" anchor="t" anchorCtr="0">
          <a:noAutofit/>
        </a:bodyPr>
        <a:lstStyle/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 lang="ru-RU" sz="1300" u="sng">
            <a:latin typeface="Times New Roman"/>
            <a:cs typeface="Times New Roman"/>
          </a:endParaRPr>
        </a:p>
      </dsp:txBody>
      <dsp:txXfrm>
        <a:off x="656400" y="523114"/>
        <a:ext cx="1871357" cy="1871357"/>
      </dsp:txXfrm>
    </dsp:sp>
    <dsp:sp modelId="{9090F1C0-680C-47F3-A607-BE2ABFFF4BE0}">
      <dsp:nvSpPr>
        <dsp:cNvPr id="1837423237" name=""/>
        <dsp:cNvSpPr/>
      </dsp:nvSpPr>
      <dsp:spPr bwMode="auto">
        <a:xfrm>
          <a:off x="3003446" y="410844"/>
          <a:ext cx="2073829" cy="2073829"/>
        </a:xfrm>
        <a:prstGeom prst="roundRect">
          <a:avLst>
            <a:gd name="adj" fmla="val 16667"/>
          </a:avLst>
        </a:prstGeom>
        <a:gradFill>
          <a:gsLst>
            <a:gs pos="0">
              <a:schemeClr val="accent6">
                <a:lumMod val="95000"/>
              </a:schemeClr>
            </a:gs>
            <a:gs pos="100000">
              <a:schemeClr val="accent6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9529" tIns="49529" rIns="49529" bIns="49529" numCol="1" spcCol="1268" anchor="t" anchorCtr="0">
          <a:noAutofit/>
        </a:bodyPr>
        <a:lstStyle/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 lang="ru-RU" sz="1300" u="sng">
            <a:latin typeface="Times New Roman"/>
            <a:cs typeface="Times New Roman"/>
          </a:endParaRPr>
        </a:p>
      </dsp:txBody>
      <dsp:txXfrm>
        <a:off x="3104682" y="512082"/>
        <a:ext cx="1871357" cy="1871357"/>
      </dsp:txXfrm>
    </dsp:sp>
    <dsp:sp modelId="{3875FFD5-1152-4E9E-B0BF-9B92DCD27D59}">
      <dsp:nvSpPr>
        <dsp:cNvPr id="2058276550" name=""/>
        <dsp:cNvSpPr/>
      </dsp:nvSpPr>
      <dsp:spPr bwMode="auto">
        <a:xfrm>
          <a:off x="555175" y="2664290"/>
          <a:ext cx="2098611" cy="2376898"/>
        </a:xfrm>
        <a:prstGeom prst="roundRect">
          <a:avLst>
            <a:gd name="adj" fmla="val 16667"/>
          </a:avLst>
        </a:prstGeom>
        <a:gradFill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9529" tIns="49529" rIns="49529" bIns="49529" numCol="1" spcCol="1268" anchor="t" anchorCtr="0">
          <a:noAutofit/>
        </a:bodyPr>
        <a:lstStyle/>
        <a:p>
          <a:pPr lvl="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 lang="ru-RU" sz="1250" b="1">
            <a:latin typeface="Times New Roman"/>
            <a:cs typeface="Times New Roman"/>
          </a:endParaRPr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>
            <a:latin typeface="Times New Roman"/>
            <a:cs typeface="Times New Roman"/>
          </a:endParaRPr>
        </a:p>
      </dsp:txBody>
      <dsp:txXfrm>
        <a:off x="657621" y="2766736"/>
        <a:ext cx="1893719" cy="2172006"/>
      </dsp:txXfrm>
    </dsp:sp>
    <dsp:sp modelId="{C77E41FC-0488-428B-BDE8-8417A0C22814}">
      <dsp:nvSpPr>
        <dsp:cNvPr id="175163947" name=""/>
        <dsp:cNvSpPr/>
      </dsp:nvSpPr>
      <dsp:spPr bwMode="auto">
        <a:xfrm>
          <a:off x="3003446" y="2694775"/>
          <a:ext cx="2073829" cy="2281212"/>
        </a:xfrm>
        <a:prstGeom prst="roundRect">
          <a:avLst>
            <a:gd name="adj" fmla="val 16667"/>
          </a:avLst>
        </a:prstGeom>
        <a:gradFill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49529" tIns="49529" rIns="49529" bIns="49529" numCol="1" spcCol="1268" anchor="t" anchorCtr="0">
          <a:noAutofit/>
        </a:bodyPr>
        <a:lstStyle/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 lang="ru-RU" sz="1300" u="sng">
            <a:latin typeface="Times New Roman"/>
            <a:cs typeface="Times New Roman"/>
          </a:endParaRPr>
        </a:p>
      </dsp:txBody>
      <dsp:txXfrm>
        <a:off x="3104682" y="2796012"/>
        <a:ext cx="1871357" cy="2078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682839" y="5437335"/>
            <a:ext cx="6436565" cy="949299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933548" y="3370838"/>
            <a:ext cx="8193105" cy="1929730"/>
          </a:xfrm>
          <a:effectLst/>
        </p:spPr>
        <p:txBody>
          <a:bodyPr>
            <a:noAutofit/>
          </a:bodyPr>
          <a:lstStyle>
            <a:lvl1pPr marL="712793" indent="-509138" algn="l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2175206" y="787230"/>
            <a:ext cx="7308692" cy="3739346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1317408" y="405192"/>
            <a:ext cx="2349222" cy="5637278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3795607" y="787230"/>
            <a:ext cx="5514275" cy="526749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83073" y="2292674"/>
            <a:ext cx="8874840" cy="158197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66147" y="4182163"/>
            <a:ext cx="7308692" cy="188607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24766" y="4742519"/>
            <a:ext cx="8874840" cy="146580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24766" y="3128082"/>
            <a:ext cx="8874840" cy="1614437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522050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307502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522049" y="1652023"/>
            <a:ext cx="4613250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22049" y="2340508"/>
            <a:ext cx="4613250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5303877" y="1652023"/>
            <a:ext cx="4615062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5303877" y="2340508"/>
            <a:ext cx="4615062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22050" y="293844"/>
            <a:ext cx="3435013" cy="125054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082136" y="293846"/>
            <a:ext cx="5836802" cy="629887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522050" y="1544394"/>
            <a:ext cx="3435013" cy="5048323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 bwMode="auto">
          <a:xfrm>
            <a:off x="1305123" y="787231"/>
            <a:ext cx="730869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046507" y="5166202"/>
            <a:ext cx="6264593" cy="60989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046507" y="659442"/>
            <a:ext cx="6264593" cy="4428173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 lvl="0"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046507" y="5776101"/>
            <a:ext cx="6264593" cy="8661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7569716" y="295554"/>
            <a:ext cx="2349222" cy="6297162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522050" y="295554"/>
            <a:ext cx="6873650" cy="6297162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321584" y="2338111"/>
            <a:ext cx="6812980" cy="2607902"/>
          </a:xfrm>
          <a:effectLst/>
        </p:spPr>
        <p:txBody>
          <a:bodyPr anchor="b"/>
          <a:lstStyle>
            <a:lvl1pPr algn="r">
              <a:defRPr sz="5100" b="1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309301" y="4958407"/>
            <a:ext cx="6817351" cy="899087"/>
          </a:xfrm>
        </p:spPr>
        <p:txBody>
          <a:bodyPr anchor="t"/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 bwMode="auto">
          <a:xfrm>
            <a:off x="1305122" y="787230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 bwMode="auto">
          <a:xfrm>
            <a:off x="5304022" y="787231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320478" y="1506972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306477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marL="0" lvl="0" indent="0" algn="ctr" defTabSz="1018276">
              <a:spcBef>
                <a:spcPts val="0"/>
              </a:spcBef>
              <a:spcAft>
                <a:spcPts val="334"/>
              </a:spcAft>
              <a:buClr>
                <a:schemeClr val="accent6">
                  <a:lumMod val="75000"/>
                </a:schemeClr>
              </a:buClr>
              <a:buSzPct val="130000"/>
              <a:buFont typeface="Georgia"/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303877" y="1505579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58113" y="2378093"/>
            <a:ext cx="4151829" cy="1354336"/>
          </a:xfrm>
          <a:effectLst/>
        </p:spPr>
        <p:txBody>
          <a:bodyPr anchor="b">
            <a:noAutofit/>
          </a:bodyPr>
          <a:lstStyle>
            <a:lvl1pPr marL="254569" indent="-254569" algn="l">
              <a:defRPr sz="3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245061" y="787231"/>
            <a:ext cx="4586870" cy="52675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228352" y="3764186"/>
            <a:ext cx="3869309" cy="23024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09935" y="1230048"/>
            <a:ext cx="4698445" cy="336601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</p:spPr>
        <p:txBody>
          <a:bodyPr>
            <a:normAutofit/>
          </a:bodyPr>
          <a:lstStyle>
            <a:lvl1pPr marL="0" indent="0" algn="ctr">
              <a:buNone/>
              <a:defRPr sz="22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02407" y="1087442"/>
            <a:ext cx="4218088" cy="2327750"/>
          </a:xfrm>
        </p:spPr>
        <p:txBody>
          <a:bodyPr anchor="b"/>
          <a:lstStyle>
            <a:lvl1pPr marL="203655" indent="-203655">
              <a:buFont typeface="Georgia"/>
              <a:buChar char="*"/>
              <a:defRPr sz="18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0424" y="4804420"/>
            <a:ext cx="7288981" cy="1230048"/>
          </a:xfrm>
        </p:spPr>
        <p:txBody>
          <a:bodyPr anchor="b">
            <a:noAutofit/>
          </a:bodyPr>
          <a:lstStyle>
            <a:lvl1pPr algn="l">
              <a:defRPr sz="5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lum/>
          </a:blip>
          <a:srcRect l="10317" t="0" r="10317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5494214"/>
            <a:ext cx="10440988" cy="1886074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5494214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4055289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047650" y="4705140"/>
            <a:ext cx="7436248" cy="1230048"/>
          </a:xfrm>
          <a:prstGeom prst="rect">
            <a:avLst/>
          </a:prstGeom>
          <a:effectLst/>
        </p:spPr>
        <p:txBody>
          <a:bodyPr vert="horz" lIns="101828" tIns="50914" rIns="101828" bIns="50914" rtlCol="0" anchor="t" anchorCtr="0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8027"/>
            <a:ext cx="7308692" cy="3739346"/>
          </a:xfrm>
          <a:prstGeom prst="rect">
            <a:avLst/>
          </a:prstGeom>
        </p:spPr>
        <p:txBody>
          <a:bodyPr vert="horz" lIns="101828" tIns="50914" rIns="101828" bIns="50914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047667" y="6642260"/>
            <a:ext cx="2871272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22049" y="6642260"/>
            <a:ext cx="3828363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350411" y="6642260"/>
            <a:ext cx="2088198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6397" indent="-356397" algn="r" defTabSz="1018276">
        <a:spcBef>
          <a:spcPts val="0"/>
        </a:spcBef>
        <a:buClr>
          <a:schemeClr val="accent6">
            <a:lumMod val="75000"/>
          </a:schemeClr>
        </a:buClr>
        <a:buSzPct val="128000"/>
        <a:buFont typeface="Georgia"/>
        <a:buChar char="*"/>
        <a:defRPr sz="5100" b="1" i="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5456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0966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16447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2193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777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53262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89293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45690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8172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alphaModFix amt="20000"/>
            <a:lum/>
          </a:blip>
          <a:srcRect l="5357" t="0" r="5355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22287" y="295274"/>
            <a:ext cx="9396412" cy="1230313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ctr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22287" y="1722438"/>
            <a:ext cx="9396412" cy="487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522287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567113" y="6840538"/>
            <a:ext cx="3306762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7483475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2pPr>
      <a:lvl3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3pPr>
      <a:lvl4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4pPr>
      <a:lvl5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5pPr>
      <a:lvl6pPr marL="4572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6pPr>
      <a:lvl7pPr marL="9144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7pPr>
      <a:lvl8pPr marL="13716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8pPr>
      <a:lvl9pPr marL="18288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9pPr>
    </p:titleStyle>
    <p:bodyStyle>
      <a:lvl1pPr marL="381000" indent="-381000" algn="l" defTabSz="1017588">
        <a:spcBef>
          <a:spcPts val="0"/>
        </a:spcBef>
        <a:spcAft>
          <a:spcPts val="0"/>
        </a:spcAft>
        <a:buFont typeface="Arial"/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7588">
        <a:spcBef>
          <a:spcPts val="0"/>
        </a:spcBef>
        <a:spcAft>
          <a:spcPts val="0"/>
        </a:spcAft>
        <a:buFont typeface="Arial"/>
        <a:buChar char="–"/>
        <a:defRPr sz="3100">
          <a:solidFill>
            <a:schemeClr val="tx1"/>
          </a:solidFill>
          <a:latin typeface="+mn-lt"/>
          <a:ea typeface="+mn-ea"/>
          <a:cs typeface="+mn-cs"/>
        </a:defRPr>
      </a:lvl2pPr>
      <a:lvl3pPr marL="1271587" indent="-254000" algn="l" defTabSz="1017588">
        <a:spcBef>
          <a:spcPts val="0"/>
        </a:spcBef>
        <a:spcAft>
          <a:spcPts val="0"/>
        </a:spcAft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3pPr>
      <a:lvl4pPr marL="1781175" indent="-254000" algn="l" defTabSz="1017588">
        <a:spcBef>
          <a:spcPts val="0"/>
        </a:spcBef>
        <a:spcAft>
          <a:spcPts val="0"/>
        </a:spcAft>
        <a:buFont typeface="Arial"/>
        <a:buChar char="–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290763" indent="-254000" algn="l" defTabSz="1017588">
        <a:spcBef>
          <a:spcPts val="0"/>
        </a:spcBef>
        <a:spcAft>
          <a:spcPts val="0"/>
        </a:spcAft>
        <a:buFont typeface="Arial"/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5pPr>
      <a:lvl6pPr marL="2800259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6pPr>
      <a:lvl7pPr marL="3309396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7pPr>
      <a:lvl8pPr marL="3818534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8pPr>
      <a:lvl9pPr marL="4327672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 /><Relationship Id="rId3" Type="http://schemas.openxmlformats.org/officeDocument/2006/relationships/chart" Target="../charts/chart2.xml" /><Relationship Id="rId4" Type="http://schemas.openxmlformats.org/officeDocument/2006/relationships/chart" Target="../charts/chart3.xml" /><Relationship Id="rId5" Type="http://schemas.openxmlformats.org/officeDocument/2006/relationships/chart" Target="../charts/chart4.xml" /><Relationship Id="rId6" Type="http://schemas.openxmlformats.org/officeDocument/2006/relationships/chart" Target="../charts/chart5.xml" /><Relationship Id="rId7" Type="http://schemas.openxmlformats.org/officeDocument/2006/relationships/chart" Target="../charts/chart6.xml" /><Relationship Id="rId8" Type="http://schemas.openxmlformats.org/officeDocument/2006/relationships/image" Target="../media/image3.png"/><Relationship Id="rId9" Type="http://schemas.openxmlformats.org/officeDocument/2006/relationships/chart" Target="../charts/chart7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 /><Relationship Id="rId3" Type="http://schemas.microsoft.com/office/2007/relationships/diagramDrawing" Target="../diagrams/drawing1.xml" /><Relationship Id="rId4" Type="http://schemas.openxmlformats.org/officeDocument/2006/relationships/diagramColors" Target="../diagrams/colors1.xml" /><Relationship Id="rId5" Type="http://schemas.openxmlformats.org/officeDocument/2006/relationships/diagramLayout" Target="../diagrams/layout1.xml" /><Relationship Id="rId6" Type="http://schemas.openxmlformats.org/officeDocument/2006/relationships/diagramQuickStyle" Target="../diagrams/quickStyle1.xml" /><Relationship Id="rId7" Type="http://schemas.openxmlformats.org/officeDocument/2006/relationships/diagramData" Target="../diagrams/data2.xml" /><Relationship Id="rId8" Type="http://schemas.microsoft.com/office/2007/relationships/diagramDrawing" Target="../diagrams/drawing2.xml" /><Relationship Id="rId9" Type="http://schemas.openxmlformats.org/officeDocument/2006/relationships/diagramColors" Target="../diagrams/colors2.xml" /><Relationship Id="rId10" Type="http://schemas.openxmlformats.org/officeDocument/2006/relationships/diagramLayout" Target="../diagrams/layout2.xml" /><Relationship Id="rId11" Type="http://schemas.openxmlformats.org/officeDocument/2006/relationships/diagramQuickStyle" Target="../diagrams/quickStyle2.xml" 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8.xml" /><Relationship Id="rId3" Type="http://schemas.openxmlformats.org/officeDocument/2006/relationships/image" Target="../media/image4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9.xml" 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 flipH="1">
            <a:off x="793" y="2285417"/>
            <a:ext cx="10440990" cy="230425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50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793" y="2461797"/>
            <a:ext cx="10441707" cy="201204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ИТОГИ СОЦИАЛЬНО-ЭКОНОМИЧЕСКОГО РАЗВИТИЯ 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ГОРОДА МЕГИОНА ХМАО-ЮГРЫ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ЗА 1 КВАРТАЛ 202</a:t>
            </a:r>
            <a:r>
              <a:rPr lang="en-US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5</a:t>
            </a: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 ГОДА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756401390" name="Диаграмма 756401389"/>
          <p:cNvGraphicFramePr>
            <a:graphicFrameLocks xmlns:a="http://schemas.openxmlformats.org/drawingml/2006/main"/>
          </p:cNvGraphicFramePr>
          <p:nvPr/>
        </p:nvGraphicFramePr>
        <p:xfrm>
          <a:off x="1505718" y="3441303"/>
          <a:ext cx="4677667" cy="2046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 flipH="1">
            <a:off x="-2" y="302671"/>
            <a:ext cx="10440990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500"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1322947" y="274400"/>
            <a:ext cx="1895071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Демография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-1" y="971820"/>
            <a:ext cx="6896050" cy="579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>
                <a:solidFill>
                  <a:srgbClr val="000000"/>
                </a:solidFill>
                <a:latin typeface="DIN Pro Bold"/>
                <a:ea typeface="Times New Roman"/>
                <a:cs typeface="DIN Pro Bold"/>
              </a:rPr>
              <a:t>По состоянию на 01.04.202</a:t>
            </a:r>
            <a:r>
              <a:rPr lang="en-US" sz="1600">
                <a:solidFill>
                  <a:srgbClr val="000000"/>
                </a:solidFill>
                <a:latin typeface="DIN Pro Bold"/>
                <a:ea typeface="Times New Roman"/>
                <a:cs typeface="DIN Pro Bold"/>
              </a:rPr>
              <a:t>5</a:t>
            </a:r>
            <a:r>
              <a:rPr lang="ru-RU" sz="1600">
                <a:solidFill>
                  <a:srgbClr val="000000"/>
                </a:solidFill>
                <a:latin typeface="DIN Pro Bold"/>
                <a:ea typeface="Times New Roman"/>
                <a:cs typeface="DIN Pro Bold"/>
              </a:rPr>
              <a:t> предварительная численность постоянного населения города Мегиона составила 59 7</a:t>
            </a:r>
            <a:r>
              <a:rPr lang="en-US" sz="1600">
                <a:solidFill>
                  <a:srgbClr val="000000"/>
                </a:solidFill>
                <a:latin typeface="DIN Pro Bold"/>
                <a:ea typeface="Times New Roman"/>
                <a:cs typeface="DIN Pro Bold"/>
              </a:rPr>
              <a:t>13</a:t>
            </a:r>
            <a:r>
              <a:rPr lang="ru-RU" sz="1600">
                <a:solidFill>
                  <a:srgbClr val="000000"/>
                </a:solidFill>
                <a:latin typeface="DIN Pro Bold"/>
                <a:ea typeface="Times New Roman"/>
                <a:cs typeface="DIN Pro Bold"/>
              </a:rPr>
              <a:t> человек. </a:t>
            </a:r>
            <a:endParaRPr lang="ru-RU" sz="1600">
              <a:latin typeface="DIN Pro Bold"/>
              <a:cs typeface="DIN Pro Bold"/>
            </a:endParaRPr>
          </a:p>
        </p:txBody>
      </p:sp>
      <p:grpSp>
        <p:nvGrpSpPr>
          <p:cNvPr id="6" name="Группа 5"/>
          <p:cNvGrpSpPr/>
          <p:nvPr/>
        </p:nvGrpSpPr>
        <p:grpSpPr bwMode="auto">
          <a:xfrm>
            <a:off x="17351" y="1950792"/>
            <a:ext cx="1644713" cy="393243"/>
            <a:chOff x="8343266" y="2162737"/>
            <a:chExt cx="1167618" cy="365760"/>
          </a:xfrm>
          <a:solidFill>
            <a:srgbClr val="92D050"/>
          </a:solidFill>
        </p:grpSpPr>
        <p:sp>
          <p:nvSpPr>
            <p:cNvPr id="19" name="Пятиугольник 18"/>
            <p:cNvSpPr/>
            <p:nvPr/>
          </p:nvSpPr>
          <p:spPr bwMode="auto">
            <a:xfrm>
              <a:off x="8343266" y="2162737"/>
              <a:ext cx="1167618" cy="365760"/>
            </a:xfrm>
            <a:prstGeom prst="homePlat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 bwMode="auto">
            <a:xfrm>
              <a:off x="8451823" y="2191729"/>
              <a:ext cx="98616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400">
                  <a:solidFill>
                    <a:srgbClr val="000000"/>
                  </a:solidFill>
                  <a:latin typeface="DIN Pro Bold"/>
                  <a:ea typeface="Times New Roman"/>
                  <a:cs typeface="DIN Pro Bold"/>
                </a:rPr>
                <a:t>Родилось</a:t>
              </a:r>
              <a:endParaRPr lang="ru-RU" sz="1400"/>
            </a:p>
          </p:txBody>
        </p:sp>
      </p:grpSp>
      <p:grpSp>
        <p:nvGrpSpPr>
          <p:cNvPr id="7" name="Группа 6"/>
          <p:cNvGrpSpPr/>
          <p:nvPr/>
        </p:nvGrpSpPr>
        <p:grpSpPr bwMode="auto">
          <a:xfrm>
            <a:off x="0" y="3690144"/>
            <a:ext cx="1517161" cy="393243"/>
            <a:chOff x="8381093" y="2100372"/>
            <a:chExt cx="1167618" cy="365760"/>
          </a:xfrm>
          <a:solidFill>
            <a:schemeClr val="bg1">
              <a:lumMod val="75000"/>
            </a:schemeClr>
          </a:solidFill>
        </p:grpSpPr>
        <p:sp>
          <p:nvSpPr>
            <p:cNvPr id="17" name="Пятиугольник 16"/>
            <p:cNvSpPr/>
            <p:nvPr/>
          </p:nvSpPr>
          <p:spPr bwMode="auto">
            <a:xfrm>
              <a:off x="8381093" y="2100372"/>
              <a:ext cx="1167618" cy="365760"/>
            </a:xfrm>
            <a:prstGeom prst="homePlate">
              <a:avLst>
                <a:gd name="adj" fmla="val 50000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 bwMode="auto">
            <a:xfrm>
              <a:off x="8550279" y="2129363"/>
              <a:ext cx="728323" cy="2862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400">
                  <a:solidFill>
                    <a:srgbClr val="000000"/>
                  </a:solidFill>
                  <a:latin typeface="DIN Pro Bold"/>
                  <a:ea typeface="Times New Roman"/>
                  <a:cs typeface="DIN Pro Bold"/>
                </a:rPr>
                <a:t>Умерло</a:t>
              </a:r>
              <a:endParaRPr lang="ru-RU" sz="1400"/>
            </a:p>
          </p:txBody>
        </p:sp>
      </p:grpSp>
      <p:grpSp>
        <p:nvGrpSpPr>
          <p:cNvPr id="8" name="Группа 7"/>
          <p:cNvGrpSpPr/>
          <p:nvPr/>
        </p:nvGrpSpPr>
        <p:grpSpPr bwMode="auto">
          <a:xfrm>
            <a:off x="-66261" y="2618574"/>
            <a:ext cx="1786293" cy="496355"/>
            <a:chOff x="123326" y="2714758"/>
            <a:chExt cx="1538739" cy="461665"/>
          </a:xfrm>
        </p:grpSpPr>
        <p:sp>
          <p:nvSpPr>
            <p:cNvPr id="15" name="Пятиугольник 14"/>
            <p:cNvSpPr/>
            <p:nvPr/>
          </p:nvSpPr>
          <p:spPr bwMode="auto">
            <a:xfrm>
              <a:off x="140677" y="2742803"/>
              <a:ext cx="1521388" cy="410997"/>
            </a:xfrm>
            <a:prstGeom prst="homePlate">
              <a:avLst>
                <a:gd name="adj" fmla="val 50000"/>
              </a:avLst>
            </a:prstGeom>
            <a:solidFill>
              <a:srgbClr val="EA6C6F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ru-RU" sz="1000"/>
            </a:p>
          </p:txBody>
        </p:sp>
        <p:sp>
          <p:nvSpPr>
            <p:cNvPr id="16" name="Прямоугольник 15"/>
            <p:cNvSpPr/>
            <p:nvPr/>
          </p:nvSpPr>
          <p:spPr bwMode="auto">
            <a:xfrm>
              <a:off x="123326" y="2714758"/>
              <a:ext cx="142640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1200">
                  <a:solidFill>
                    <a:srgbClr val="000000"/>
                  </a:solidFill>
                  <a:latin typeface="DIN Pro Bold"/>
                  <a:ea typeface="Times New Roman"/>
                  <a:cs typeface="DIN Pro Bold"/>
                </a:rPr>
                <a:t>Естественный </a:t>
              </a:r>
              <a:endParaRPr/>
            </a:p>
            <a:p>
              <a:pPr algn="ctr">
                <a:defRPr/>
              </a:pPr>
              <a:r>
                <a:rPr lang="ru-RU" sz="1200">
                  <a:solidFill>
                    <a:srgbClr val="000000"/>
                  </a:solidFill>
                  <a:latin typeface="DIN Pro Bold"/>
                  <a:ea typeface="Times New Roman"/>
                  <a:cs typeface="DIN Pro Bold"/>
                </a:rPr>
                <a:t>прирост</a:t>
              </a:r>
              <a:endParaRPr lang="ru-RU" sz="1200"/>
            </a:p>
          </p:txBody>
        </p:sp>
      </p:grpSp>
      <p:grpSp>
        <p:nvGrpSpPr>
          <p:cNvPr id="10" name="Группа 9"/>
          <p:cNvGrpSpPr/>
          <p:nvPr/>
        </p:nvGrpSpPr>
        <p:grpSpPr bwMode="auto">
          <a:xfrm>
            <a:off x="1166189" y="1664757"/>
            <a:ext cx="5854719" cy="2373964"/>
            <a:chOff x="0" y="0"/>
            <a:chExt cx="5854719" cy="2373964"/>
          </a:xfrm>
        </p:grpSpPr>
        <p:graphicFrame>
          <p:nvGraphicFramePr>
            <p:cNvPr id="756401391" name="Диаграмма 756401390"/>
            <p:cNvGraphicFramePr>
              <a:graphicFrameLocks xmlns:a="http://schemas.openxmlformats.org/drawingml/2006/main"/>
            </p:cNvGraphicFramePr>
            <p:nvPr/>
          </p:nvGraphicFramePr>
          <p:xfrm>
            <a:off x="0" y="0"/>
            <a:ext cx="5284363" cy="76892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756401392" name="Диаграмма 756401391"/>
            <p:cNvGraphicFramePr>
              <a:graphicFrameLocks xmlns:a="http://schemas.openxmlformats.org/drawingml/2006/main"/>
            </p:cNvGraphicFramePr>
            <p:nvPr/>
          </p:nvGraphicFramePr>
          <p:xfrm>
            <a:off x="410961" y="1867347"/>
            <a:ext cx="5443758" cy="50661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756401393" name="Диаграмма 756401392"/>
            <p:cNvGraphicFramePr>
              <a:graphicFrameLocks xmlns:a="http://schemas.openxmlformats.org/drawingml/2006/main"/>
            </p:cNvGraphicFramePr>
            <p:nvPr/>
          </p:nvGraphicFramePr>
          <p:xfrm>
            <a:off x="733716" y="950679"/>
            <a:ext cx="4713160" cy="60122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2287472" y="3328983"/>
            <a:ext cx="4425883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21" name="Группа 20"/>
          <p:cNvGrpSpPr/>
          <p:nvPr/>
        </p:nvGrpSpPr>
        <p:grpSpPr bwMode="auto">
          <a:xfrm>
            <a:off x="17351" y="4404524"/>
            <a:ext cx="6259674" cy="2698942"/>
            <a:chOff x="-41802" y="2004594"/>
            <a:chExt cx="7231555" cy="2131158"/>
          </a:xfrm>
        </p:grpSpPr>
        <p:grpSp>
          <p:nvGrpSpPr>
            <p:cNvPr id="22" name="Группа 21"/>
            <p:cNvGrpSpPr/>
            <p:nvPr/>
          </p:nvGrpSpPr>
          <p:grpSpPr bwMode="auto">
            <a:xfrm>
              <a:off x="-41802" y="2004594"/>
              <a:ext cx="1755309" cy="365760"/>
              <a:chOff x="8203219" y="1855448"/>
              <a:chExt cx="1347146" cy="365760"/>
            </a:xfrm>
            <a:solidFill>
              <a:srgbClr val="92D050"/>
            </a:solidFill>
          </p:grpSpPr>
          <p:sp>
            <p:nvSpPr>
              <p:cNvPr id="35" name="Пятиугольник 34"/>
              <p:cNvSpPr/>
              <p:nvPr/>
            </p:nvSpPr>
            <p:spPr bwMode="auto">
              <a:xfrm>
                <a:off x="8203219" y="1855448"/>
                <a:ext cx="1347146" cy="365760"/>
              </a:xfrm>
              <a:prstGeom prst="homePlate">
                <a:avLst>
                  <a:gd name="adj" fmla="val 50000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6" name="Прямоугольник 35"/>
              <p:cNvSpPr/>
              <p:nvPr/>
            </p:nvSpPr>
            <p:spPr bwMode="auto">
              <a:xfrm>
                <a:off x="8615388" y="1894403"/>
                <a:ext cx="55509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1400">
                    <a:solidFill>
                      <a:srgbClr val="000000"/>
                    </a:solidFill>
                    <a:latin typeface="DIN Pro Bold"/>
                    <a:ea typeface="Times New Roman"/>
                    <a:cs typeface="DIN Pro Bold"/>
                  </a:rPr>
                  <a:t>Убыло</a:t>
                </a:r>
                <a:endParaRPr lang="ru-RU" sz="1400"/>
              </a:p>
            </p:txBody>
          </p:sp>
        </p:grpSp>
        <p:grpSp>
          <p:nvGrpSpPr>
            <p:cNvPr id="23" name="Группа 22"/>
            <p:cNvGrpSpPr/>
            <p:nvPr/>
          </p:nvGrpSpPr>
          <p:grpSpPr bwMode="auto">
            <a:xfrm>
              <a:off x="-41802" y="3694947"/>
              <a:ext cx="1979301" cy="392137"/>
              <a:chOff x="8240649" y="2230556"/>
              <a:chExt cx="1523283" cy="392137"/>
            </a:xfrm>
            <a:solidFill>
              <a:schemeClr val="bg1">
                <a:lumMod val="75000"/>
              </a:schemeClr>
            </a:solidFill>
          </p:grpSpPr>
          <p:sp>
            <p:nvSpPr>
              <p:cNvPr id="33" name="Пятиугольник 32"/>
              <p:cNvSpPr/>
              <p:nvPr/>
            </p:nvSpPr>
            <p:spPr bwMode="auto">
              <a:xfrm>
                <a:off x="8240649" y="2230556"/>
                <a:ext cx="1523283" cy="365760"/>
              </a:xfrm>
              <a:prstGeom prst="homePlate">
                <a:avLst>
                  <a:gd name="adj" fmla="val 50000"/>
                </a:avLst>
              </a:prstGeom>
              <a:solidFill>
                <a:srgbClr val="E599AF"/>
              </a:solidFill>
              <a:ln>
                <a:solidFill>
                  <a:srgbClr val="E599A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4" name="Прямоугольник 33"/>
              <p:cNvSpPr/>
              <p:nvPr/>
            </p:nvSpPr>
            <p:spPr bwMode="auto">
              <a:xfrm>
                <a:off x="8420676" y="2230556"/>
                <a:ext cx="1333819" cy="3921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100">
                    <a:solidFill>
                      <a:srgbClr val="000000"/>
                    </a:solidFill>
                    <a:latin typeface="DIN Pro Bold"/>
                    <a:ea typeface="Times New Roman"/>
                    <a:cs typeface="DIN Pro Bold"/>
                  </a:rPr>
                  <a:t>Миграционный прирост (убыль)</a:t>
                </a:r>
                <a:endParaRPr lang="ru-RU" sz="1100"/>
              </a:p>
            </p:txBody>
          </p:sp>
        </p:grpSp>
        <p:grpSp>
          <p:nvGrpSpPr>
            <p:cNvPr id="24" name="Группа 23"/>
            <p:cNvGrpSpPr/>
            <p:nvPr/>
          </p:nvGrpSpPr>
          <p:grpSpPr bwMode="auto">
            <a:xfrm>
              <a:off x="-41802" y="2849770"/>
              <a:ext cx="1755309" cy="350325"/>
              <a:chOff x="-41802" y="2849770"/>
              <a:chExt cx="1755309" cy="350325"/>
            </a:xfrm>
          </p:grpSpPr>
          <p:sp>
            <p:nvSpPr>
              <p:cNvPr id="31" name="Пятиугольник 30"/>
              <p:cNvSpPr/>
              <p:nvPr/>
            </p:nvSpPr>
            <p:spPr bwMode="auto">
              <a:xfrm>
                <a:off x="-41802" y="2849770"/>
                <a:ext cx="1755309" cy="350325"/>
              </a:xfrm>
              <a:prstGeom prst="homePlate">
                <a:avLst>
                  <a:gd name="adj" fmla="val 50000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ru-RU" sz="1000"/>
              </a:p>
            </p:txBody>
          </p:sp>
          <p:sp>
            <p:nvSpPr>
              <p:cNvPr id="32" name="Прямоугольник 31"/>
              <p:cNvSpPr/>
              <p:nvPr/>
            </p:nvSpPr>
            <p:spPr bwMode="auto">
              <a:xfrm>
                <a:off x="192119" y="2849770"/>
                <a:ext cx="1426409" cy="3077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1400">
                    <a:solidFill>
                      <a:srgbClr val="000000"/>
                    </a:solidFill>
                    <a:latin typeface="DIN Pro Bold"/>
                    <a:ea typeface="Times New Roman"/>
                    <a:cs typeface="DIN Pro Bold"/>
                  </a:rPr>
                  <a:t>Прибыло</a:t>
                </a:r>
                <a:endParaRPr lang="ru-RU" sz="1400"/>
              </a:p>
            </p:txBody>
          </p:sp>
        </p:grpSp>
        <p:graphicFrame>
          <p:nvGraphicFramePr>
            <p:cNvPr id="29" name="Диаграмма 28"/>
            <p:cNvGraphicFramePr>
              <a:graphicFrameLocks xmlns:a="http://schemas.openxmlformats.org/drawingml/2006/main"/>
            </p:cNvGraphicFramePr>
            <p:nvPr/>
          </p:nvGraphicFramePr>
          <p:xfrm>
            <a:off x="2502945" y="3239852"/>
            <a:ext cx="4686808" cy="8959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graphicFrame>
        <p:nvGraphicFramePr>
          <p:cNvPr id="37" name="Диаграмма 36"/>
          <p:cNvGraphicFramePr>
            <a:graphicFrameLocks xmlns:a="http://schemas.openxmlformats.org/drawingml/2006/main"/>
          </p:cNvGraphicFramePr>
          <p:nvPr/>
        </p:nvGraphicFramePr>
        <p:xfrm>
          <a:off x="6474083" y="2631834"/>
          <a:ext cx="3515328" cy="4555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38" name="Рисунок 37"/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>
            <a:off x="7740774" y="712794"/>
            <a:ext cx="1750766" cy="1904616"/>
          </a:xfrm>
          <a:prstGeom prst="rect">
            <a:avLst/>
          </a:prstGeom>
        </p:spPr>
      </p:pic>
      <p:graphicFrame>
        <p:nvGraphicFramePr>
          <p:cNvPr id="40" name="Диаграмма 39"/>
          <p:cNvGraphicFramePr>
            <a:graphicFrameLocks xmlns:a="http://schemas.openxmlformats.org/drawingml/2006/main"/>
          </p:cNvGraphicFramePr>
          <p:nvPr/>
        </p:nvGraphicFramePr>
        <p:xfrm>
          <a:off x="1720032" y="5046873"/>
          <a:ext cx="4809178" cy="1163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2577287" y="4404523"/>
            <a:ext cx="709315" cy="274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>
                <a:solidFill>
                  <a:prstClr val="black"/>
                </a:solidFill>
                <a:latin typeface="DIN Pro Bold"/>
                <a:cs typeface="DIN Pro Bold"/>
              </a:rPr>
              <a:t>342</a:t>
            </a:r>
            <a:endParaRPr/>
          </a:p>
        </p:txBody>
      </p:sp>
      <p:sp>
        <p:nvSpPr>
          <p:cNvPr id="39" name="Прямоугольник 38"/>
          <p:cNvSpPr/>
          <p:nvPr/>
        </p:nvSpPr>
        <p:spPr bwMode="auto">
          <a:xfrm>
            <a:off x="4934925" y="4404523"/>
            <a:ext cx="508612" cy="274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>
                <a:solidFill>
                  <a:prstClr val="black"/>
                </a:solidFill>
                <a:latin typeface="DIN Pro Bold"/>
                <a:cs typeface="DIN Pro Bold"/>
              </a:rPr>
              <a:t>392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 bwMode="auto">
          <a:xfrm>
            <a:off x="5628776" y="577951"/>
            <a:ext cx="4823995" cy="498427"/>
          </a:xfrm>
          <a:prstGeom prst="rect">
            <a:avLst/>
          </a:prstGeom>
          <a:noFill/>
        </p:spPr>
        <p:txBody>
          <a:bodyPr lIns="101828" tIns="50914" rIns="101828" bIns="50914">
            <a:spAutoFit/>
          </a:bodyPr>
          <a:lstStyle/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Объем отгруженной продукции</a:t>
            </a:r>
            <a:endParaRPr/>
          </a:p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За 2024</a:t>
            </a:r>
            <a:r>
              <a:rPr lang="en-US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-202</a:t>
            </a: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5 годы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287437" y="737815"/>
            <a:ext cx="5371943" cy="1006199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За январь-март 2025 года объем отгруженных товаров собственного производства, выполненных работ и услуг собственными силами   по видам экономической деятельности организаций (без субъектов малого предпринимательства) составил 3 783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,6 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млн рублей, что в действующих ценах составляет 88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0% к аналогичному периоду 2024 года.</a:t>
            </a:r>
            <a:endParaRPr/>
          </a:p>
        </p:txBody>
      </p:sp>
      <p:graphicFrame>
        <p:nvGraphicFramePr>
          <p:cNvPr id="5" name="Таблица 4"/>
          <p:cNvGraphicFramePr>
            <a:graphicFrameLocks xmlns:a="http://schemas.openxmlformats.org/drawingml/2006/main" noGrp="1"/>
          </p:cNvGraphicFramePr>
          <p:nvPr/>
        </p:nvGraphicFramePr>
        <p:xfrm>
          <a:off x="6084590" y="1322591"/>
          <a:ext cx="4248472" cy="514883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{5A111915-BE36-4E01-A7E5-04B1672EAD32}</a:tableStyleId>
              </a:tblPr>
              <a:tblGrid>
                <a:gridCol w="1512168"/>
                <a:gridCol w="173492"/>
                <a:gridCol w="983302"/>
                <a:gridCol w="948593"/>
                <a:gridCol w="126861"/>
                <a:gridCol w="504056"/>
              </a:tblGrid>
              <a:tr h="44116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Январь-март 20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  <a:miter/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март 2025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  <a:miter/>
                    </a:lnT>
                    <a:lnB w="12700" algn="ctr">
                      <a:solidFill>
                        <a:schemeClr val="tx1"/>
                      </a:solidFill>
                      <a:miter/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  <a:miter/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1134303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Всего объем отгруженных товаров собственного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4 301,6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3 783,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88,0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252354">
                <a:tc gridSpan="6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 том числе по видам экономической деятельности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11822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добыча полезных ископаемых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2 475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034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82,2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27945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480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520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108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01969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обеспечение  электрической энергией, газом и паром;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1 256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1 139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03958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водоснабжение, водоотведение, организация сбора и утилизации отходов 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</a:tbl>
          </a:graphicData>
        </a:graphic>
      </p:graphicFrame>
      <p:graphicFrame>
        <p:nvGraphicFramePr>
          <p:cNvPr id="9" name="Схема 8"/>
          <p:cNvGraphicFramePr>
            <a:graphicFrameLocks xmlns:a="http://schemas.openxmlformats.org/drawingml/2006/main"/>
          </p:cNvGraphicFramePr>
          <p:nvPr/>
        </p:nvGraphicFramePr>
        <p:xfrm>
          <a:off x="200823" y="2105968"/>
          <a:ext cx="5538333" cy="5184576"/>
          <a:chOff x="0" y="0"/>
          <a:chExt cx="5538333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5" r:qs="rId6" r:cs="rId4"/>
          </a:graphicData>
        </a:graphic>
      </p:graphicFrame>
      <p:grpSp>
        <p:nvGrpSpPr>
          <p:cNvPr id="6" name="Группа 5"/>
          <p:cNvGrpSpPr/>
          <p:nvPr/>
        </p:nvGrpSpPr>
        <p:grpSpPr bwMode="auto">
          <a:xfrm>
            <a:off x="-2" y="17736"/>
            <a:ext cx="10440990" cy="470617"/>
            <a:chOff x="-2" y="274400"/>
            <a:chExt cx="10440990" cy="470617"/>
          </a:xfrm>
        </p:grpSpPr>
        <p:sp>
          <p:nvSpPr>
            <p:cNvPr id="7" name="Прямоугольник 6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1322947" y="274400"/>
              <a:ext cx="2674130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Промышленность</a:t>
              </a:r>
              <a:endParaRPr/>
            </a:p>
          </p:txBody>
        </p:sp>
      </p:grpSp>
      <p:graphicFrame>
        <p:nvGraphicFramePr>
          <p:cNvPr id="1262827482" name="Схема 8"/>
          <p:cNvGraphicFramePr>
            <a:graphicFrameLocks xmlns:a="http://schemas.openxmlformats.org/drawingml/2006/main"/>
          </p:cNvGraphicFramePr>
          <p:nvPr/>
        </p:nvGraphicFramePr>
        <p:xfrm>
          <a:off x="353223" y="2258367"/>
          <a:ext cx="5538332" cy="5184576"/>
          <a:chOff x="0" y="0"/>
          <a:chExt cx="553833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10" r:qs="rId11" r:cs="rId9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107924" y="564066"/>
            <a:ext cx="5829524" cy="686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По предварительной оценке, объем инвестиций в основной капитал, освоенных крупными и средними предприятиями города Мегиона за январь-март 2025 года составил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16 951,0 млн рублей, или 130,0% к 20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4 году.</a:t>
            </a:r>
            <a:endParaRPr/>
          </a:p>
        </p:txBody>
      </p:sp>
      <p:sp>
        <p:nvSpPr>
          <p:cNvPr id="4" name="TextBox 3"/>
          <p:cNvSpPr txBox="1"/>
          <p:nvPr/>
        </p:nvSpPr>
        <p:spPr bwMode="auto">
          <a:xfrm>
            <a:off x="107924" y="3996092"/>
            <a:ext cx="5825923" cy="7318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>
                <a:latin typeface="Times New Roman"/>
                <a:cs typeface="Times New Roman"/>
              </a:rPr>
              <a:t>За январь-марте 2025 года на территории города Мегиона введено в действие 30 индивидуальных жилых домов общей площадью 2,1 тыс. кв.м.  </a:t>
            </a:r>
            <a:endParaRPr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2417" y="3086987"/>
            <a:ext cx="5829230" cy="9452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Объем выполненных работ по виду экономической деятельности «Строительство»  за январь-март 2025 года, по предварительной оценке,  составил 1 317,3 млн рублей,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или 104,6% к аналогичному периоду прошлого года.</a:t>
            </a:r>
            <a:endParaRPr/>
          </a:p>
        </p:txBody>
      </p:sp>
      <p:graphicFrame>
        <p:nvGraphicFramePr>
          <p:cNvPr id="7" name="Объект 5"/>
          <p:cNvGraphicFramePr>
            <a:graphicFrameLocks xmlns:a="http://schemas.openxmlformats.org/drawingml/2006/main" noChangeAspect="1"/>
          </p:cNvGraphicFramePr>
          <p:nvPr/>
        </p:nvGraphicFramePr>
        <p:xfrm>
          <a:off x="76626" y="4903065"/>
          <a:ext cx="5853984" cy="266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/>
          <p:cNvSpPr/>
          <p:nvPr/>
        </p:nvSpPr>
        <p:spPr bwMode="auto">
          <a:xfrm>
            <a:off x="323950" y="5917726"/>
            <a:ext cx="45397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000">
                <a:latin typeface="Times New Roman"/>
                <a:cs typeface="Times New Roman"/>
              </a:rPr>
              <a:t>кв.м.</a:t>
            </a:r>
            <a:endParaRPr/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62417" y="1563338"/>
            <a:ext cx="5846620" cy="1567310"/>
            <a:chOff x="294446" y="4582114"/>
            <a:chExt cx="5370965" cy="1773946"/>
          </a:xfrm>
        </p:grpSpPr>
        <p:sp>
          <p:nvSpPr>
            <p:cNvPr id="13" name="Прямоугольник 12"/>
            <p:cNvSpPr/>
            <p:nvPr/>
          </p:nvSpPr>
          <p:spPr bwMode="auto">
            <a:xfrm flipH="1">
              <a:off x="294446" y="4582114"/>
              <a:ext cx="5348707" cy="1773946"/>
            </a:xfrm>
            <a:prstGeom prst="rect">
              <a:avLst/>
            </a:prstGeom>
            <a:gradFill>
              <a:gsLst>
                <a:gs pos="70000">
                  <a:srgbClr val="248FDB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/>
            </a:p>
          </p:txBody>
        </p:sp>
        <p:sp>
          <p:nvSpPr>
            <p:cNvPr id="14" name="Прямоугольник 13"/>
            <p:cNvSpPr/>
            <p:nvPr/>
          </p:nvSpPr>
          <p:spPr bwMode="auto">
            <a:xfrm>
              <a:off x="316433" y="4607087"/>
              <a:ext cx="5348978" cy="156759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Основную долю в структуре инвестиций по источникам финансирования занимают собственные средства предприятий – более 98% от общего объема инвестиций.</a:t>
              </a:r>
              <a:endParaRPr/>
            </a:p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Средства, главным образом, направлялись на строительство и ремонт зданий и сооружений, приобретение машин и оборудования. 	</a:t>
              </a:r>
              <a:endParaRPr/>
            </a:p>
            <a:p>
              <a:pPr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 bwMode="auto">
          <a:xfrm flipH="1">
            <a:off x="1260054" y="38056"/>
            <a:ext cx="9194180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Инвестиции и строительство</a:t>
            </a:r>
            <a:endParaRPr/>
          </a:p>
        </p:txBody>
      </p:sp>
      <p:grpSp>
        <p:nvGrpSpPr>
          <p:cNvPr id="28" name="Группа 27"/>
          <p:cNvGrpSpPr/>
          <p:nvPr/>
        </p:nvGrpSpPr>
        <p:grpSpPr bwMode="auto">
          <a:xfrm>
            <a:off x="6102330" y="4378517"/>
            <a:ext cx="4662780" cy="2191948"/>
            <a:chOff x="6146740" y="2374012"/>
            <a:chExt cx="4045980" cy="5012507"/>
          </a:xfrm>
        </p:grpSpPr>
        <p:sp>
          <p:nvSpPr>
            <p:cNvPr id="29" name="Скругленный прямоугольник 28"/>
            <p:cNvSpPr/>
            <p:nvPr/>
          </p:nvSpPr>
          <p:spPr bwMode="auto">
            <a:xfrm>
              <a:off x="6146740" y="2374012"/>
              <a:ext cx="3679144" cy="5012507"/>
            </a:xfrm>
            <a:prstGeom prst="roundRect">
              <a:avLst>
                <a:gd name="adj" fmla="val 12668"/>
              </a:avLst>
            </a:prstGeom>
            <a:solidFill>
              <a:srgbClr val="DCC5E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45786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 bwMode="auto">
            <a:xfrm>
              <a:off x="6241204" y="2374014"/>
              <a:ext cx="3368656" cy="277293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r>
                <a:rPr lang="ru-RU" sz="1600">
                  <a:latin typeface="Times New Roman"/>
                  <a:cs typeface="Times New Roman"/>
                </a:rPr>
                <a:t>Информация об инвестиционной деятельности размещается на региональном портале «Карта развития Югры». </a:t>
              </a:r>
              <a:endParaRPr/>
            </a:p>
          </p:txBody>
        </p:sp>
        <p:sp>
          <p:nvSpPr>
            <p:cNvPr id="31" name="Прямоугольник 30"/>
            <p:cNvSpPr/>
            <p:nvPr/>
          </p:nvSpPr>
          <p:spPr bwMode="auto">
            <a:xfrm>
              <a:off x="6339530" y="5491537"/>
              <a:ext cx="3853190" cy="56590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108660" y="1180769"/>
            <a:ext cx="4163568" cy="229335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253071" y="446142"/>
            <a:ext cx="10170243" cy="3316009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 anchor="ctr">
            <a:spAutoFit/>
          </a:bodyPr>
          <a:lstStyle>
            <a:lvl1pPr indent="449263">
              <a:spcBef>
                <a:spcPts val="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tx2"/>
                </a:solidFill>
                <a:latin typeface="Century Gothic"/>
              </a:defRPr>
            </a:lvl1pPr>
            <a:lvl2pPr marL="742950" indent="-285750">
              <a:spcBef>
                <a:spcPts val="0"/>
              </a:spcBef>
              <a:buClr>
                <a:schemeClr val="accent2"/>
              </a:buClr>
              <a:buFont typeface="Arial"/>
              <a:buChar char="•"/>
              <a:defRPr sz="2000">
                <a:solidFill>
                  <a:schemeClr val="tx2"/>
                </a:solidFill>
                <a:latin typeface="Century Gothic"/>
              </a:defRPr>
            </a:lvl2pPr>
            <a:lvl3pPr marL="1143000" indent="-228600">
              <a:spcBef>
                <a:spcPts val="0"/>
              </a:spcBef>
              <a:buClr>
                <a:srgbClr val="B5AE53"/>
              </a:buClr>
              <a:buFont typeface="Arial"/>
              <a:buChar char="•"/>
              <a:defRPr>
                <a:solidFill>
                  <a:schemeClr val="tx2"/>
                </a:solidFill>
                <a:latin typeface="Century Gothic"/>
              </a:defRPr>
            </a:lvl3pPr>
            <a:lvl4pPr marL="1600200" indent="-228600">
              <a:spcBef>
                <a:spcPts val="0"/>
              </a:spcBef>
              <a:buClr>
                <a:srgbClr val="848058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4pPr>
            <a:lvl5pPr marL="2057400" indent="-228600">
              <a:spcBef>
                <a:spcPts val="0"/>
              </a:spcBef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Жилищно-коммунальный комплекс города представлен следующими основными организациями: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муниципальное унитарное предприятие «Тепловодоканал» осуществляет производство и снабжение тепловой энергией, водоснабжение, водоотведение, обслуживание сетей газоснабжения;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«Газпром Энергосбыт Тюмень» реализует электрическую энергию всем категориям потребителей;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«Городские электрические сети» осуществляет технический ремонт и обслуживание сетей электроснабжения и трансформаторных подстанций;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«ЮТЭК – Региональные сети» осуществляет строительство, реконструкцию объектов электросетевого хозяйства на территории города, имеет статус «сетевой организации»;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общество с ограниченной ответственностью «Жилищно-коммунальное управление» является как управляющей организацией в городе Мегионе и пгт Высокий, которая через общество с ограниченной ответственностью «Жилищно-эксплуатационная компания» выполняет работы по управлению, содержанию и текущему ремонту основной массы многоквартирных домов, так и оказывает услуги по откачке и вывозу жидких бытовых отходов из неблагоустроенного жилищного фонда, завозу питьевой воды автотранспортом в неблагоустроенном жилфонде, утилизации (захоронению) твердых коммунальных отходов;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«Мегионгазсервис» осуществляет реализацию потребителям сжиженного газа на территории городского округа транспортировку газа по газовым сетям;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«Югра-Экология» осуществляет функции регионального оператора по обращению с твердыми коммунальными отходами.</a:t>
            </a:r>
            <a:endParaRPr/>
          </a:p>
        </p:txBody>
      </p:sp>
      <p:sp>
        <p:nvSpPr>
          <p:cNvPr id="14344" name="Прямоугольник 5"/>
          <p:cNvSpPr>
            <a:spLocks noChangeArrowheads="1"/>
          </p:cNvSpPr>
          <p:nvPr/>
        </p:nvSpPr>
        <p:spPr bwMode="auto">
          <a:xfrm>
            <a:off x="238106" y="510796"/>
            <a:ext cx="10185208" cy="472154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  <p:grpSp>
        <p:nvGrpSpPr>
          <p:cNvPr id="14345" name="Группа 16"/>
          <p:cNvGrpSpPr/>
          <p:nvPr/>
        </p:nvGrpSpPr>
        <p:grpSpPr bwMode="auto">
          <a:xfrm>
            <a:off x="6246971" y="4493427"/>
            <a:ext cx="3733380" cy="963536"/>
            <a:chOff x="7380690" y="3388774"/>
            <a:chExt cx="2756576" cy="964647"/>
          </a:xfrm>
        </p:grpSpPr>
        <p:sp>
          <p:nvSpPr>
            <p:cNvPr id="14360" name="Овал 25"/>
            <p:cNvSpPr/>
            <p:nvPr/>
          </p:nvSpPr>
          <p:spPr bwMode="auto">
            <a:xfrm>
              <a:off x="7380690" y="3388774"/>
              <a:ext cx="1368679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739,9                      млн рублей</a:t>
              </a:r>
              <a:endParaRPr/>
            </a:p>
          </p:txBody>
        </p:sp>
        <p:sp>
          <p:nvSpPr>
            <p:cNvPr id="14361" name="Овал 26"/>
            <p:cNvSpPr/>
            <p:nvPr/>
          </p:nvSpPr>
          <p:spPr bwMode="auto">
            <a:xfrm>
              <a:off x="8849863" y="3388774"/>
              <a:ext cx="1287403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669,2</a:t>
              </a:r>
              <a:endParaRPr/>
            </a:p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14346" name="Rectangle 5"/>
          <p:cNvSpPr>
            <a:spLocks noChangeArrowheads="1"/>
          </p:cNvSpPr>
          <p:nvPr/>
        </p:nvSpPr>
        <p:spPr bwMode="auto">
          <a:xfrm>
            <a:off x="5613927" y="3835284"/>
            <a:ext cx="4809387" cy="5029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 anchor="ctr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11200" indent="-25400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271587" indent="-2540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423988" indent="-2540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1730375" indent="-2540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1875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6447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1019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5591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3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Уровень дебиторской задолженности                                                    за жилищно-коммунальные услуги</a:t>
            </a:r>
            <a:endParaRPr/>
          </a:p>
        </p:txBody>
      </p:sp>
      <p:sp>
        <p:nvSpPr>
          <p:cNvPr id="14" name="Выноска со стрелкой вверх 13"/>
          <p:cNvSpPr/>
          <p:nvPr/>
        </p:nvSpPr>
        <p:spPr bwMode="auto">
          <a:xfrm>
            <a:off x="6112048" y="6237092"/>
            <a:ext cx="4011613" cy="1053451"/>
          </a:xfrm>
          <a:prstGeom prst="upArrowCallout">
            <a:avLst>
              <a:gd name="adj1" fmla="val 133679"/>
              <a:gd name="adj2" fmla="val 156687"/>
              <a:gd name="adj3" fmla="val 25000"/>
              <a:gd name="adj4" fmla="val 70708"/>
            </a:avLst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структуре задолженности за жилищно-коммунальные услуги наибольшую долю занимает задолженность населения.</a:t>
            </a:r>
            <a:endParaRPr/>
          </a:p>
        </p:txBody>
      </p:sp>
      <p:sp>
        <p:nvSpPr>
          <p:cNvPr id="15" name="Блок-схема: альтернативный процесс 14"/>
          <p:cNvSpPr/>
          <p:nvPr/>
        </p:nvSpPr>
        <p:spPr bwMode="auto">
          <a:xfrm>
            <a:off x="238106" y="5812477"/>
            <a:ext cx="4827084" cy="1305577"/>
          </a:xfrm>
          <a:prstGeom prst="flowChartAlternateProcess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целях сокращения дебиторской задолженности за жилищно-коммунальные услуги ведется активная работа, направленная на применение методов оперативно-технического воздействия, информационно-разъяснительной работы и претензионно-исковой работы.</a:t>
            </a:r>
            <a:endParaRPr/>
          </a:p>
        </p:txBody>
      </p:sp>
      <p:sp>
        <p:nvSpPr>
          <p:cNvPr id="19" name="TextBox 18"/>
          <p:cNvSpPr txBox="1"/>
          <p:nvPr/>
        </p:nvSpPr>
        <p:spPr bwMode="auto">
          <a:xfrm>
            <a:off x="6313462" y="5539591"/>
            <a:ext cx="1800918" cy="274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Январь-март 2025 года</a:t>
            </a:r>
            <a:endParaRPr/>
          </a:p>
        </p:txBody>
      </p:sp>
      <p:sp>
        <p:nvSpPr>
          <p:cNvPr id="20" name="TextBox 19"/>
          <p:cNvSpPr txBox="1"/>
          <p:nvPr/>
        </p:nvSpPr>
        <p:spPr bwMode="auto">
          <a:xfrm>
            <a:off x="8378016" y="5563854"/>
            <a:ext cx="1674611" cy="27467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Январь-март 2024 года</a:t>
            </a:r>
            <a:endParaRPr/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253071" y="3986748"/>
            <a:ext cx="4827084" cy="1202345"/>
          </a:xfrm>
          <a:prstGeom prst="roundRect">
            <a:avLst>
              <a:gd name="adj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По итогам за январь-март 2025 года общая сумма дебиторской задолженности за жилищно-коммунальные услуги всех потребителей составляет 739,9 млн рублей.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9214963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62,0%</a:t>
            </a:r>
            <a:endParaRPr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6112048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59,7%</a:t>
            </a:r>
            <a:endParaRPr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32535" y="32892"/>
            <a:ext cx="7900328" cy="4105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/>
              </a:defRPr>
            </a:lvl1pPr>
            <a:lvl2pPr defTabSz="912813">
              <a:defRPr>
                <a:solidFill>
                  <a:schemeClr val="tx1"/>
                </a:solidFill>
                <a:latin typeface="Arial"/>
              </a:defRPr>
            </a:lvl2pPr>
            <a:lvl3pPr defTabSz="912813">
              <a:defRPr>
                <a:solidFill>
                  <a:schemeClr val="tx1"/>
                </a:solidFill>
                <a:latin typeface="Arial"/>
              </a:defRPr>
            </a:lvl3pPr>
            <a:lvl4pPr defTabSz="912813">
              <a:defRPr>
                <a:solidFill>
                  <a:schemeClr val="tx1"/>
                </a:solidFill>
                <a:latin typeface="Arial"/>
              </a:defRPr>
            </a:lvl4pPr>
            <a:lvl5pPr defTabSz="912813">
              <a:defRPr>
                <a:solidFill>
                  <a:schemeClr val="tx1"/>
                </a:solidFill>
                <a:latin typeface="Arial"/>
              </a:defRPr>
            </a:lvl5pPr>
            <a:lvl6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marL="0" marR="0" lvl="0" indent="0" algn="ctr" defTabSz="9128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1" i="0" u="none" strike="noStrike" cap="all" spc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B0F0"/>
                </a:solidFill>
                <a:latin typeface="Georgia"/>
                <a:ea typeface="+mn-ea"/>
                <a:cs typeface="Arial"/>
              </a:rPr>
              <a:t>Жилищно-коммунальное хозяйство</a:t>
            </a:r>
            <a:endParaRPr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74662" y="699649"/>
            <a:ext cx="316033" cy="316033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88515" y="1105675"/>
            <a:ext cx="316033" cy="31603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2894" y="2104147"/>
            <a:ext cx="316033" cy="308858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95430" y="1709430"/>
            <a:ext cx="316033" cy="31603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95430" y="3042420"/>
            <a:ext cx="316033" cy="30885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16502" y="3453294"/>
            <a:ext cx="316033" cy="308858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4697" y="1306621"/>
            <a:ext cx="316033" cy="30885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879973" y="4629557"/>
            <a:ext cx="1840580" cy="14379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 bwMode="auto">
          <a:xfrm>
            <a:off x="5590089" y="3730917"/>
            <a:ext cx="4855604" cy="3013922"/>
            <a:chOff x="0" y="0"/>
            <a:chExt cx="4855604" cy="3013922"/>
          </a:xfrm>
        </p:grpSpPr>
        <p:sp>
          <p:nvSpPr>
            <p:cNvPr id="101" name="Прямоугольник 100"/>
            <p:cNvSpPr/>
            <p:nvPr/>
          </p:nvSpPr>
          <p:spPr bwMode="auto">
            <a:xfrm>
              <a:off x="2856677" y="648069"/>
              <a:ext cx="55513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193</a:t>
              </a:r>
              <a:endParaRPr lang="ru-RU" sz="1600"/>
            </a:p>
          </p:txBody>
        </p:sp>
        <p:sp>
          <p:nvSpPr>
            <p:cNvPr id="102" name="Прямоугольник 101"/>
            <p:cNvSpPr/>
            <p:nvPr/>
          </p:nvSpPr>
          <p:spPr bwMode="auto">
            <a:xfrm>
              <a:off x="1566012" y="648069"/>
              <a:ext cx="524514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</a:rPr>
                <a:t>43</a:t>
              </a:r>
              <a:endParaRPr lang="ru-RU" sz="1600"/>
            </a:p>
          </p:txBody>
        </p:sp>
        <p:sp>
          <p:nvSpPr>
            <p:cNvPr id="103" name="Прямоугольник 102"/>
            <p:cNvSpPr/>
            <p:nvPr/>
          </p:nvSpPr>
          <p:spPr bwMode="auto">
            <a:xfrm>
              <a:off x="1228096" y="1756722"/>
              <a:ext cx="53694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>
                  <a:latin typeface="DIN Pro Bold"/>
                </a:rPr>
                <a:t>6</a:t>
              </a:r>
              <a:r>
                <a:rPr lang="ru-RU" sz="1600">
                  <a:latin typeface="DIN Pro Bold"/>
                </a:rPr>
                <a:t>1</a:t>
              </a:r>
              <a:endParaRPr lang="ru-RU" sz="1600"/>
            </a:p>
          </p:txBody>
        </p:sp>
        <p:sp>
          <p:nvSpPr>
            <p:cNvPr id="104" name="Прямоугольник 103"/>
            <p:cNvSpPr/>
            <p:nvPr/>
          </p:nvSpPr>
          <p:spPr bwMode="auto">
            <a:xfrm>
              <a:off x="2015031" y="2360586"/>
              <a:ext cx="61953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22</a:t>
              </a:r>
              <a:endParaRPr lang="ru-RU" sz="1600"/>
            </a:p>
          </p:txBody>
        </p:sp>
        <p:sp>
          <p:nvSpPr>
            <p:cNvPr id="105" name="Прямоугольник 104"/>
            <p:cNvSpPr/>
            <p:nvPr/>
          </p:nvSpPr>
          <p:spPr bwMode="auto">
            <a:xfrm>
              <a:off x="3134247" y="1710996"/>
              <a:ext cx="919537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142</a:t>
              </a:r>
              <a:endParaRPr lang="ru-RU" sz="1600"/>
            </a:p>
          </p:txBody>
        </p:sp>
        <p:grpSp>
          <p:nvGrpSpPr>
            <p:cNvPr id="8" name="Группа 7"/>
            <p:cNvGrpSpPr/>
            <p:nvPr/>
          </p:nvGrpSpPr>
          <p:grpSpPr bwMode="auto">
            <a:xfrm>
              <a:off x="0" y="0"/>
              <a:ext cx="4855604" cy="3013922"/>
              <a:chOff x="0" y="0"/>
              <a:chExt cx="4855604" cy="3013922"/>
            </a:xfrm>
          </p:grpSpPr>
          <p:sp>
            <p:nvSpPr>
              <p:cNvPr id="88" name="Прямоугольник 87"/>
              <p:cNvSpPr/>
              <p:nvPr/>
            </p:nvSpPr>
            <p:spPr bwMode="auto">
              <a:xfrm>
                <a:off x="3223783" y="0"/>
                <a:ext cx="1064790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Магазины и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торговые центры</a:t>
                </a:r>
                <a:endParaRPr/>
              </a:p>
            </p:txBody>
          </p:sp>
          <p:sp>
            <p:nvSpPr>
              <p:cNvPr id="89" name="Прямоугольник 88"/>
              <p:cNvSpPr/>
              <p:nvPr/>
            </p:nvSpPr>
            <p:spPr bwMode="auto">
              <a:xfrm>
                <a:off x="637594" y="2679"/>
                <a:ext cx="1226618" cy="553998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мелкорозничной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торговли</a:t>
                </a:r>
                <a:endParaRPr/>
              </a:p>
            </p:txBody>
          </p:sp>
          <p:grpSp>
            <p:nvGrpSpPr>
              <p:cNvPr id="90" name="Группа 89"/>
              <p:cNvGrpSpPr/>
              <p:nvPr/>
            </p:nvGrpSpPr>
            <p:grpSpPr bwMode="auto">
              <a:xfrm>
                <a:off x="1146615" y="449616"/>
                <a:ext cx="2524158" cy="2464743"/>
                <a:chOff x="0" y="0"/>
                <a:chExt cx="2524158" cy="2464743"/>
              </a:xfrm>
            </p:grpSpPr>
            <p:grpSp>
              <p:nvGrpSpPr>
                <p:cNvPr id="91" name="Группа 90"/>
                <p:cNvGrpSpPr/>
                <p:nvPr/>
              </p:nvGrpSpPr>
              <p:grpSpPr bwMode="auto">
                <a:xfrm>
                  <a:off x="294610" y="86156"/>
                  <a:ext cx="1969147" cy="1855255"/>
                  <a:chOff x="0" y="0"/>
                  <a:chExt cx="1969147" cy="1855255"/>
                </a:xfrm>
              </p:grpSpPr>
              <p:sp>
                <p:nvSpPr>
                  <p:cNvPr id="97" name="Правильный пятиугольник 96"/>
                  <p:cNvSpPr/>
                  <p:nvPr/>
                </p:nvSpPr>
                <p:spPr bwMode="auto">
                  <a:xfrm>
                    <a:off x="0" y="0"/>
                    <a:ext cx="1969148" cy="1855256"/>
                  </a:xfrm>
                  <a:prstGeom prst="pentagon">
                    <a:avLst>
                      <a:gd name="hf" fmla="val 105146"/>
                      <a:gd name="vf" fmla="val 110557"/>
                    </a:avLst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noFill/>
                  </a:ln>
                  <a:effectLst>
                    <a:softEdge rad="63500"/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/>
                    </a:pPr>
                    <a:endParaRPr lang="ru-RU"/>
                  </a:p>
                </p:txBody>
              </p:sp>
              <p:grpSp>
                <p:nvGrpSpPr>
                  <p:cNvPr id="98" name="Группа 97"/>
                  <p:cNvGrpSpPr/>
                  <p:nvPr/>
                </p:nvGrpSpPr>
                <p:grpSpPr bwMode="auto">
                  <a:xfrm>
                    <a:off x="511436" y="537696"/>
                    <a:ext cx="975902" cy="938401"/>
                    <a:chOff x="0" y="0"/>
                    <a:chExt cx="975902" cy="938401"/>
                  </a:xfrm>
                </p:grpSpPr>
                <p:sp>
                  <p:nvSpPr>
                    <p:cNvPr id="99" name="Правильный пятиугольник 98"/>
                    <p:cNvSpPr/>
                    <p:nvPr/>
                  </p:nvSpPr>
                  <p:spPr bwMode="auto">
                    <a:xfrm>
                      <a:off x="0" y="0"/>
                      <a:ext cx="975903" cy="928876"/>
                    </a:xfrm>
                    <a:prstGeom prst="pentagon">
                      <a:avLst>
                        <a:gd name="hf" fmla="val 105146"/>
                        <a:gd name="vf" fmla="val 110557"/>
                      </a:avLst>
                    </a:prstGeom>
                    <a:noFill/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>
                        <a:defRPr/>
                      </a:pPr>
                      <a:endParaRPr lang="ru-RU"/>
                    </a:p>
                  </p:txBody>
                </p:sp>
                <p:pic>
                  <p:nvPicPr>
                    <p:cNvPr id="100" name="Рисунок 99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/>
                  </p:blipFill>
                  <p:spPr bwMode="auto">
                    <a:xfrm>
                      <a:off x="52840" y="87332"/>
                      <a:ext cx="851169" cy="851069"/>
                    </a:xfrm>
                    <a:prstGeom prst="rect">
                      <a:avLst/>
                    </a:prstGeom>
                  </p:spPr>
                </p:pic>
              </p:grpSp>
            </p:grpSp>
            <p:sp>
              <p:nvSpPr>
                <p:cNvPr id="92" name="Правильный пятиугольник 91"/>
                <p:cNvSpPr/>
                <p:nvPr/>
              </p:nvSpPr>
              <p:spPr bwMode="auto">
                <a:xfrm rot="14949586">
                  <a:off x="1681205" y="1007007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3" name="Правильный пятиугольник 92"/>
                <p:cNvSpPr/>
                <p:nvPr/>
              </p:nvSpPr>
              <p:spPr bwMode="auto">
                <a:xfrm rot="14949586">
                  <a:off x="184190" y="-34631"/>
                  <a:ext cx="913393" cy="982656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4" name="Правильный пятиугольник 93"/>
                <p:cNvSpPr/>
                <p:nvPr/>
              </p:nvSpPr>
              <p:spPr bwMode="auto">
                <a:xfrm rot="15207861">
                  <a:off x="1401525" y="26192"/>
                  <a:ext cx="857318" cy="907964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5" name="Правильный пятиугольник 94"/>
                <p:cNvSpPr/>
                <p:nvPr/>
              </p:nvSpPr>
              <p:spPr bwMode="auto">
                <a:xfrm rot="15146172">
                  <a:off x="819105" y="1621790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6" name="Правильный пятиугольник 95"/>
                <p:cNvSpPr/>
                <p:nvPr/>
              </p:nvSpPr>
              <p:spPr bwMode="auto">
                <a:xfrm rot="15060464">
                  <a:off x="-6814" y="1024352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106" name="Прямоугольник 105"/>
              <p:cNvSpPr/>
              <p:nvPr/>
            </p:nvSpPr>
            <p:spPr bwMode="auto">
              <a:xfrm>
                <a:off x="52228" y="1104923"/>
                <a:ext cx="1394462" cy="707886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общедоступной сети</a:t>
                </a:r>
                <a:endParaRPr/>
              </a:p>
            </p:txBody>
          </p:sp>
          <p:sp>
            <p:nvSpPr>
              <p:cNvPr id="107" name="Прямоугольник 106"/>
              <p:cNvSpPr/>
              <p:nvPr/>
            </p:nvSpPr>
            <p:spPr bwMode="auto">
              <a:xfrm>
                <a:off x="0" y="2290065"/>
                <a:ext cx="2225417" cy="67710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закрытой сети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(школьные столовые,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столовые при учреждениях)</a:t>
                </a:r>
                <a:endParaRPr/>
              </a:p>
            </p:txBody>
          </p:sp>
          <p:sp>
            <p:nvSpPr>
              <p:cNvPr id="108" name="Прямоугольник 107"/>
              <p:cNvSpPr/>
              <p:nvPr/>
            </p:nvSpPr>
            <p:spPr bwMode="auto">
              <a:xfrm>
                <a:off x="3577757" y="1448313"/>
                <a:ext cx="1277847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бытового обслуживания</a:t>
                </a:r>
                <a:endParaRPr/>
              </a:p>
            </p:txBody>
          </p:sp>
          <p:grpSp>
            <p:nvGrpSpPr>
              <p:cNvPr id="6" name="Группа 5"/>
              <p:cNvGrpSpPr/>
              <p:nvPr/>
            </p:nvGrpSpPr>
            <p:grpSpPr bwMode="auto">
              <a:xfrm>
                <a:off x="3315802" y="1943275"/>
                <a:ext cx="912888" cy="397908"/>
                <a:chOff x="0" y="0"/>
                <a:chExt cx="912888" cy="397908"/>
              </a:xfrm>
            </p:grpSpPr>
            <p:cxnSp>
              <p:nvCxnSpPr>
                <p:cNvPr id="110" name="Прямая соединительная линия 109"/>
                <p:cNvCxnSpPr>
                  <a:cxnSpLocks/>
                </p:cNvCxnSpPr>
                <p:nvPr/>
              </p:nvCxnSpPr>
              <p:spPr bwMode="auto">
                <a:xfrm flipH="1" flipV="1">
                  <a:off x="0" y="396825"/>
                  <a:ext cx="852078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Прямая соединительная линия 113"/>
                <p:cNvCxnSpPr>
                  <a:cxnSpLocks/>
                </p:cNvCxnSpPr>
                <p:nvPr/>
              </p:nvCxnSpPr>
              <p:spPr bwMode="auto">
                <a:xfrm>
                  <a:off x="854420" y="82246"/>
                  <a:ext cx="2772" cy="29337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Овал 115"/>
                <p:cNvSpPr/>
                <p:nvPr/>
              </p:nvSpPr>
              <p:spPr bwMode="auto">
                <a:xfrm>
                  <a:off x="79595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7" name="Группа 6"/>
              <p:cNvGrpSpPr/>
              <p:nvPr/>
            </p:nvGrpSpPr>
            <p:grpSpPr bwMode="auto">
              <a:xfrm>
                <a:off x="3262108" y="488219"/>
                <a:ext cx="909023" cy="118071"/>
                <a:chOff x="0" y="0"/>
                <a:chExt cx="909023" cy="118071"/>
              </a:xfrm>
            </p:grpSpPr>
            <p:cxnSp>
              <p:nvCxnSpPr>
                <p:cNvPr id="113" name="Прямая соединительная линия 112"/>
                <p:cNvCxnSpPr>
                  <a:cxnSpLocks/>
                </p:cNvCxnSpPr>
                <p:nvPr/>
              </p:nvCxnSpPr>
              <p:spPr bwMode="auto">
                <a:xfrm flipH="1" flipV="1">
                  <a:off x="0" y="56907"/>
                  <a:ext cx="788077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Овал 116"/>
                <p:cNvSpPr/>
                <p:nvPr/>
              </p:nvSpPr>
              <p:spPr bwMode="auto">
                <a:xfrm>
                  <a:off x="792086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4" name="Группа 3"/>
              <p:cNvGrpSpPr/>
              <p:nvPr/>
            </p:nvGrpSpPr>
            <p:grpSpPr bwMode="auto">
              <a:xfrm>
                <a:off x="1015411" y="2895851"/>
                <a:ext cx="1400550" cy="118071"/>
                <a:chOff x="0" y="0"/>
                <a:chExt cx="1400550" cy="118071"/>
              </a:xfrm>
            </p:grpSpPr>
            <p:cxnSp>
              <p:nvCxnSpPr>
                <p:cNvPr id="109" name="Прямая соединительная линия 108"/>
                <p:cNvCxnSpPr>
                  <a:cxnSpLocks/>
                </p:cNvCxnSpPr>
                <p:nvPr/>
              </p:nvCxnSpPr>
              <p:spPr bwMode="auto">
                <a:xfrm flipH="1" flipV="1">
                  <a:off x="44039" y="45948"/>
                  <a:ext cx="1356511" cy="89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" name="Овал 117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5" name="Группа 4"/>
              <p:cNvGrpSpPr/>
              <p:nvPr/>
            </p:nvGrpSpPr>
            <p:grpSpPr bwMode="auto">
              <a:xfrm>
                <a:off x="628292" y="1752995"/>
                <a:ext cx="973812" cy="587105"/>
                <a:chOff x="0" y="0"/>
                <a:chExt cx="973812" cy="587105"/>
              </a:xfrm>
            </p:grpSpPr>
            <p:cxnSp>
              <p:nvCxnSpPr>
                <p:cNvPr id="112" name="Прямая соединительная линия 111"/>
                <p:cNvCxnSpPr>
                  <a:cxnSpLocks/>
                </p:cNvCxnSpPr>
                <p:nvPr/>
              </p:nvCxnSpPr>
              <p:spPr bwMode="auto">
                <a:xfrm flipH="1" flipV="1">
                  <a:off x="62255" y="586034"/>
                  <a:ext cx="911557" cy="1071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Прямая соединительная линия 114"/>
                <p:cNvCxnSpPr>
                  <a:cxnSpLocks/>
                </p:cNvCxnSpPr>
                <p:nvPr/>
              </p:nvCxnSpPr>
              <p:spPr bwMode="auto">
                <a:xfrm>
                  <a:off x="58812" y="144756"/>
                  <a:ext cx="2083" cy="429530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Овал 118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2" name="Группа 1"/>
              <p:cNvGrpSpPr/>
              <p:nvPr/>
            </p:nvGrpSpPr>
            <p:grpSpPr bwMode="auto">
              <a:xfrm>
                <a:off x="737540" y="478308"/>
                <a:ext cx="828471" cy="118071"/>
                <a:chOff x="0" y="0"/>
                <a:chExt cx="828471" cy="118071"/>
              </a:xfrm>
            </p:grpSpPr>
            <p:cxnSp>
              <p:nvCxnSpPr>
                <p:cNvPr id="111" name="Прямая соединительная линия 110"/>
                <p:cNvCxnSpPr>
                  <a:cxnSpLocks/>
                </p:cNvCxnSpPr>
                <p:nvPr/>
              </p:nvCxnSpPr>
              <p:spPr bwMode="auto">
                <a:xfrm flipH="1" flipV="1">
                  <a:off x="89836" y="59034"/>
                  <a:ext cx="738635" cy="2427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Овал 119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47" name="Группа 46"/>
          <p:cNvGrpSpPr/>
          <p:nvPr/>
        </p:nvGrpSpPr>
        <p:grpSpPr bwMode="auto">
          <a:xfrm>
            <a:off x="229122" y="1596102"/>
            <a:ext cx="2017110" cy="2238057"/>
            <a:chOff x="0" y="0"/>
            <a:chExt cx="2017110" cy="2238057"/>
          </a:xfrm>
        </p:grpSpPr>
        <p:sp>
          <p:nvSpPr>
            <p:cNvPr id="68" name="Скругленный прямоугольник 67"/>
            <p:cNvSpPr/>
            <p:nvPr/>
          </p:nvSpPr>
          <p:spPr bwMode="auto">
            <a:xfrm>
              <a:off x="295192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Оборот розничной торговли</a:t>
              </a:r>
              <a:endParaRPr/>
            </a:p>
          </p:txBody>
        </p:sp>
        <p:cxnSp>
          <p:nvCxnSpPr>
            <p:cNvPr id="69" name="Прямая соединительная линия 68"/>
            <p:cNvCxnSpPr>
              <a:cxnSpLocks/>
            </p:cNvCxnSpPr>
            <p:nvPr/>
          </p:nvCxnSpPr>
          <p:spPr bwMode="auto">
            <a:xfrm>
              <a:off x="0" y="360039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>
              <a:cxnSpLocks/>
            </p:cNvCxnSpPr>
            <p:nvPr/>
          </p:nvCxnSpPr>
          <p:spPr bwMode="auto">
            <a:xfrm>
              <a:off x="7160" y="360039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>
              <a:cxnSpLocks/>
            </p:cNvCxnSpPr>
            <p:nvPr/>
          </p:nvCxnSpPr>
          <p:spPr bwMode="auto">
            <a:xfrm>
              <a:off x="4263" y="2016223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>
              <a:cxnSpLocks/>
            </p:cNvCxnSpPr>
            <p:nvPr/>
          </p:nvCxnSpPr>
          <p:spPr bwMode="auto">
            <a:xfrm>
              <a:off x="925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Овал 72"/>
            <p:cNvSpPr/>
            <p:nvPr/>
          </p:nvSpPr>
          <p:spPr bwMode="auto">
            <a:xfrm>
              <a:off x="744222" y="1091167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3 798,5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74" name="Прямоугольник 73"/>
            <p:cNvSpPr/>
            <p:nvPr/>
          </p:nvSpPr>
          <p:spPr bwMode="auto">
            <a:xfrm>
              <a:off x="50411" y="903411"/>
              <a:ext cx="845743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январь-март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75" name="Прямоугольник 74"/>
            <p:cNvSpPr/>
            <p:nvPr/>
          </p:nvSpPr>
          <p:spPr bwMode="auto">
            <a:xfrm>
              <a:off x="44775" y="1616113"/>
              <a:ext cx="845743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январь-март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2024 года</a:t>
              </a:r>
              <a:endParaRPr lang="ru-RU" sz="1000"/>
            </a:p>
          </p:txBody>
        </p:sp>
        <p:sp>
          <p:nvSpPr>
            <p:cNvPr id="76" name="Овал 75"/>
            <p:cNvSpPr/>
            <p:nvPr/>
          </p:nvSpPr>
          <p:spPr bwMode="auto">
            <a:xfrm>
              <a:off x="809956" y="1806008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3 576,7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grpSp>
        <p:nvGrpSpPr>
          <p:cNvPr id="49" name="Группа 48"/>
          <p:cNvGrpSpPr/>
          <p:nvPr/>
        </p:nvGrpSpPr>
        <p:grpSpPr bwMode="auto">
          <a:xfrm>
            <a:off x="2750703" y="1596102"/>
            <a:ext cx="2017110" cy="2238057"/>
            <a:chOff x="0" y="0"/>
            <a:chExt cx="2017110" cy="2238057"/>
          </a:xfrm>
        </p:grpSpPr>
        <p:sp>
          <p:nvSpPr>
            <p:cNvPr id="50" name="Скругленный прямоугольник 49"/>
            <p:cNvSpPr/>
            <p:nvPr/>
          </p:nvSpPr>
          <p:spPr bwMode="auto">
            <a:xfrm>
              <a:off x="295192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Объем реализации платных услуг</a:t>
              </a:r>
              <a:endParaRPr/>
            </a:p>
          </p:txBody>
        </p:sp>
        <p:cxnSp>
          <p:nvCxnSpPr>
            <p:cNvPr id="51" name="Прямая соединительная линия 50"/>
            <p:cNvCxnSpPr>
              <a:cxnSpLocks/>
            </p:cNvCxnSpPr>
            <p:nvPr/>
          </p:nvCxnSpPr>
          <p:spPr bwMode="auto">
            <a:xfrm>
              <a:off x="0" y="360039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>
              <a:cxnSpLocks/>
            </p:cNvCxnSpPr>
            <p:nvPr/>
          </p:nvCxnSpPr>
          <p:spPr bwMode="auto">
            <a:xfrm>
              <a:off x="7160" y="360039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cxnSpLocks/>
            </p:cNvCxnSpPr>
            <p:nvPr/>
          </p:nvCxnSpPr>
          <p:spPr bwMode="auto">
            <a:xfrm>
              <a:off x="4263" y="2016223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cxnSpLocks/>
            </p:cNvCxnSpPr>
            <p:nvPr/>
          </p:nvCxnSpPr>
          <p:spPr bwMode="auto">
            <a:xfrm>
              <a:off x="925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 bwMode="auto">
            <a:xfrm>
              <a:off x="744222" y="1091167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1 101,2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56" name="Прямоугольник 55"/>
            <p:cNvSpPr/>
            <p:nvPr/>
          </p:nvSpPr>
          <p:spPr bwMode="auto">
            <a:xfrm>
              <a:off x="47869" y="903411"/>
              <a:ext cx="845743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январь-март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57" name="Прямоугольник 56"/>
            <p:cNvSpPr/>
            <p:nvPr/>
          </p:nvSpPr>
          <p:spPr bwMode="auto">
            <a:xfrm>
              <a:off x="59641" y="1616113"/>
              <a:ext cx="845743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январь-март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2024 года</a:t>
              </a:r>
              <a:endParaRPr lang="ru-RU" sz="1000"/>
            </a:p>
          </p:txBody>
        </p:sp>
        <p:sp>
          <p:nvSpPr>
            <p:cNvPr id="58" name="Овал 57"/>
            <p:cNvSpPr/>
            <p:nvPr/>
          </p:nvSpPr>
          <p:spPr bwMode="auto">
            <a:xfrm>
              <a:off x="809956" y="1806008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955,1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78" name="TextBox 10"/>
          <p:cNvSpPr txBox="1">
            <a:spLocks noChangeArrowheads="1"/>
          </p:cNvSpPr>
          <p:nvPr/>
        </p:nvSpPr>
        <p:spPr bwMode="auto">
          <a:xfrm>
            <a:off x="208922" y="593800"/>
            <a:ext cx="9692090" cy="702987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algn="just">
              <a:buClr>
                <a:schemeClr val="accent1"/>
              </a:buClr>
              <a:buFont typeface="Arial"/>
              <a:buNone/>
              <a:defRPr/>
            </a:pPr>
            <a:r>
              <a:rPr lang="ru-RU" sz="1300">
                <a:latin typeface="Times New Roman"/>
                <a:cs typeface="Times New Roman"/>
              </a:rPr>
              <a:t>        Основными направлениями развития потребительского рынка является создание условий для удовлетворения спроса населения на потребительские товары и услуги, совершенствование инфраструктуры потребительского рынка, обеспечение доступа к товарам и услугам всех социальных групп населения города Мегиона.</a:t>
            </a:r>
            <a:endParaRPr/>
          </a:p>
        </p:txBody>
      </p:sp>
      <p:sp>
        <p:nvSpPr>
          <p:cNvPr id="79" name="Text Box 365"/>
          <p:cNvSpPr txBox="1">
            <a:spLocks noChangeArrowheads="1"/>
          </p:cNvSpPr>
          <p:nvPr/>
        </p:nvSpPr>
        <p:spPr bwMode="auto">
          <a:xfrm>
            <a:off x="5621421" y="1714065"/>
            <a:ext cx="4664196" cy="9556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1002">
            <a:schemeClr val="dk2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algn="just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На 01.04.2025 на территории города свою деятельность осуществляют 193 объекта розничной торговли торговой площадью 40,8 тыс. кв. м. и 83 предприятия общественного питания на 4 279 посадочных мест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/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288029" y="4061452"/>
            <a:ext cx="5197086" cy="924842"/>
            <a:chOff x="0" y="0"/>
            <a:chExt cx="5197086" cy="924842"/>
          </a:xfrm>
        </p:grpSpPr>
        <p:grpSp>
          <p:nvGrpSpPr>
            <p:cNvPr id="11" name="Группа 10"/>
            <p:cNvGrpSpPr/>
            <p:nvPr/>
          </p:nvGrpSpPr>
          <p:grpSpPr bwMode="auto">
            <a:xfrm>
              <a:off x="0" y="2435"/>
              <a:ext cx="5197086" cy="922406"/>
              <a:chOff x="0" y="0"/>
              <a:chExt cx="5197086" cy="922406"/>
            </a:xfrm>
          </p:grpSpPr>
          <p:grpSp>
            <p:nvGrpSpPr>
              <p:cNvPr id="83" name="Группа 82"/>
              <p:cNvGrpSpPr/>
              <p:nvPr/>
            </p:nvGrpSpPr>
            <p:grpSpPr bwMode="auto">
              <a:xfrm>
                <a:off x="0" y="3675"/>
                <a:ext cx="4323534" cy="918730"/>
                <a:chOff x="0" y="0"/>
                <a:chExt cx="4323534" cy="918730"/>
              </a:xfrm>
            </p:grpSpPr>
            <p:sp>
              <p:nvSpPr>
                <p:cNvPr id="126" name="Скругленный прямоугольник 125"/>
                <p:cNvSpPr/>
                <p:nvPr/>
              </p:nvSpPr>
              <p:spPr bwMode="auto">
                <a:xfrm>
                  <a:off x="0" y="0"/>
                  <a:ext cx="4323534" cy="908526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7" name="Прямоугольник 126"/>
                <p:cNvSpPr/>
                <p:nvPr/>
              </p:nvSpPr>
              <p:spPr bwMode="auto">
                <a:xfrm>
                  <a:off x="147236" y="148933"/>
                  <a:ext cx="2485211" cy="769797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Оборот розничной торговли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тыс. рублей</a:t>
                  </a:r>
                  <a:endParaRPr/>
                </a:p>
              </p:txBody>
            </p:sp>
          </p:grpSp>
          <p:grpSp>
            <p:nvGrpSpPr>
              <p:cNvPr id="128" name="Группа 127"/>
              <p:cNvGrpSpPr/>
              <p:nvPr/>
            </p:nvGrpSpPr>
            <p:grpSpPr bwMode="auto">
              <a:xfrm>
                <a:off x="4170123" y="0"/>
                <a:ext cx="1026962" cy="903421"/>
                <a:chOff x="0" y="0"/>
                <a:chExt cx="1026962" cy="903421"/>
              </a:xfrm>
            </p:grpSpPr>
            <p:sp>
              <p:nvSpPr>
                <p:cNvPr id="129" name="Скругленный прямоугольник 128"/>
                <p:cNvSpPr/>
                <p:nvPr/>
              </p:nvSpPr>
              <p:spPr bwMode="auto">
                <a:xfrm>
                  <a:off x="0" y="0"/>
                  <a:ext cx="1018614" cy="90342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0" name="Прямоугольник 129"/>
                <p:cNvSpPr/>
                <p:nvPr/>
              </p:nvSpPr>
              <p:spPr bwMode="auto">
                <a:xfrm>
                  <a:off x="6908" y="127704"/>
                  <a:ext cx="1020053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январь-март</a:t>
                  </a: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59,9</a:t>
                  </a:r>
                  <a:endParaRPr/>
                </a:p>
              </p:txBody>
            </p:sp>
          </p:grpSp>
        </p:grpSp>
        <p:grpSp>
          <p:nvGrpSpPr>
            <p:cNvPr id="85" name="Группа 84"/>
            <p:cNvGrpSpPr/>
            <p:nvPr/>
          </p:nvGrpSpPr>
          <p:grpSpPr bwMode="auto">
            <a:xfrm>
              <a:off x="2676102" y="0"/>
              <a:ext cx="1028403" cy="903417"/>
              <a:chOff x="0" y="0"/>
              <a:chExt cx="1028403" cy="903417"/>
            </a:xfrm>
          </p:grpSpPr>
          <p:sp>
            <p:nvSpPr>
              <p:cNvPr id="122" name="Скругленный прямоугольник 121"/>
              <p:cNvSpPr/>
              <p:nvPr/>
            </p:nvSpPr>
            <p:spPr bwMode="auto">
              <a:xfrm>
                <a:off x="0" y="0"/>
                <a:ext cx="1018614" cy="903417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3" name="Прямоугольник 122"/>
              <p:cNvSpPr/>
              <p:nvPr/>
            </p:nvSpPr>
            <p:spPr bwMode="auto">
              <a:xfrm>
                <a:off x="6908" y="140942"/>
                <a:ext cx="1021492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январь-март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63,6</a:t>
                </a:r>
                <a:endParaRPr/>
              </a:p>
            </p:txBody>
          </p:sp>
        </p:grpSp>
      </p:grpSp>
      <p:grpSp>
        <p:nvGrpSpPr>
          <p:cNvPr id="13" name="Группа 12"/>
          <p:cNvGrpSpPr/>
          <p:nvPr/>
        </p:nvGrpSpPr>
        <p:grpSpPr bwMode="auto">
          <a:xfrm>
            <a:off x="284854" y="5159750"/>
            <a:ext cx="5194072" cy="967402"/>
            <a:chOff x="0" y="0"/>
            <a:chExt cx="5194072" cy="967402"/>
          </a:xfrm>
        </p:grpSpPr>
        <p:grpSp>
          <p:nvGrpSpPr>
            <p:cNvPr id="10" name="Группа 9"/>
            <p:cNvGrpSpPr/>
            <p:nvPr/>
          </p:nvGrpSpPr>
          <p:grpSpPr bwMode="auto">
            <a:xfrm>
              <a:off x="0" y="0"/>
              <a:ext cx="5194072" cy="967402"/>
              <a:chOff x="0" y="0"/>
              <a:chExt cx="5194072" cy="967402"/>
            </a:xfrm>
          </p:grpSpPr>
          <p:grpSp>
            <p:nvGrpSpPr>
              <p:cNvPr id="84" name="Группа 83"/>
              <p:cNvGrpSpPr/>
              <p:nvPr/>
            </p:nvGrpSpPr>
            <p:grpSpPr bwMode="auto">
              <a:xfrm>
                <a:off x="0" y="18809"/>
                <a:ext cx="4323536" cy="948592"/>
                <a:chOff x="0" y="0"/>
                <a:chExt cx="4323536" cy="948592"/>
              </a:xfrm>
            </p:grpSpPr>
            <p:sp>
              <p:nvSpPr>
                <p:cNvPr id="124" name="Скругленный прямоугольник 123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5" name="Прямоугольник 124"/>
                <p:cNvSpPr/>
                <p:nvPr/>
              </p:nvSpPr>
              <p:spPr bwMode="auto">
                <a:xfrm>
                  <a:off x="109771" y="86082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Объем платных услуг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31" name="Группа 130"/>
              <p:cNvGrpSpPr/>
              <p:nvPr/>
            </p:nvGrpSpPr>
            <p:grpSpPr bwMode="auto">
              <a:xfrm>
                <a:off x="4129644" y="0"/>
                <a:ext cx="1064427" cy="948592"/>
                <a:chOff x="0" y="0"/>
                <a:chExt cx="1064427" cy="948592"/>
              </a:xfrm>
            </p:grpSpPr>
            <p:sp>
              <p:nvSpPr>
                <p:cNvPr id="132" name="Скругленный прямоугольник 131"/>
                <p:cNvSpPr/>
                <p:nvPr/>
              </p:nvSpPr>
              <p:spPr bwMode="auto">
                <a:xfrm>
                  <a:off x="21826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3" name="Прямоугольник 132"/>
                <p:cNvSpPr/>
                <p:nvPr/>
              </p:nvSpPr>
              <p:spPr bwMode="auto">
                <a:xfrm>
                  <a:off x="0" y="167836"/>
                  <a:ext cx="1064427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январь-март</a:t>
                  </a: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16,0</a:t>
                  </a:r>
                  <a:endParaRPr/>
                </a:p>
              </p:txBody>
            </p:sp>
          </p:grpSp>
        </p:grpSp>
        <p:grpSp>
          <p:nvGrpSpPr>
            <p:cNvPr id="86" name="Группа 85"/>
            <p:cNvGrpSpPr/>
            <p:nvPr/>
          </p:nvGrpSpPr>
          <p:grpSpPr bwMode="auto">
            <a:xfrm>
              <a:off x="2635623" y="18803"/>
              <a:ext cx="1064427" cy="948592"/>
              <a:chOff x="0" y="0"/>
              <a:chExt cx="1064427" cy="948592"/>
            </a:xfrm>
          </p:grpSpPr>
          <p:sp>
            <p:nvSpPr>
              <p:cNvPr id="87" name="Скругленный прямоугольник 86"/>
              <p:cNvSpPr/>
              <p:nvPr/>
            </p:nvSpPr>
            <p:spPr bwMode="auto">
              <a:xfrm>
                <a:off x="21826" y="0"/>
                <a:ext cx="1018614" cy="94859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1" name="Прямоугольник 120"/>
              <p:cNvSpPr/>
              <p:nvPr/>
            </p:nvSpPr>
            <p:spPr bwMode="auto">
              <a:xfrm>
                <a:off x="0" y="149024"/>
                <a:ext cx="1064427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январь-март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18,4</a:t>
                </a:r>
                <a:endParaRPr/>
              </a:p>
            </p:txBody>
          </p:sp>
        </p:grpSp>
      </p:grpSp>
      <p:grpSp>
        <p:nvGrpSpPr>
          <p:cNvPr id="134" name="Группа 133"/>
          <p:cNvGrpSpPr/>
          <p:nvPr/>
        </p:nvGrpSpPr>
        <p:grpSpPr bwMode="auto">
          <a:xfrm>
            <a:off x="284854" y="6251132"/>
            <a:ext cx="5194072" cy="967402"/>
            <a:chOff x="0" y="0"/>
            <a:chExt cx="5194072" cy="967402"/>
          </a:xfrm>
        </p:grpSpPr>
        <p:grpSp>
          <p:nvGrpSpPr>
            <p:cNvPr id="135" name="Группа 134"/>
            <p:cNvGrpSpPr/>
            <p:nvPr/>
          </p:nvGrpSpPr>
          <p:grpSpPr bwMode="auto">
            <a:xfrm>
              <a:off x="0" y="0"/>
              <a:ext cx="5194072" cy="967402"/>
              <a:chOff x="0" y="0"/>
              <a:chExt cx="5194072" cy="967402"/>
            </a:xfrm>
          </p:grpSpPr>
          <p:grpSp>
            <p:nvGrpSpPr>
              <p:cNvPr id="139" name="Группа 138"/>
              <p:cNvGrpSpPr/>
              <p:nvPr/>
            </p:nvGrpSpPr>
            <p:grpSpPr bwMode="auto">
              <a:xfrm>
                <a:off x="0" y="18809"/>
                <a:ext cx="4323536" cy="948592"/>
                <a:chOff x="0" y="0"/>
                <a:chExt cx="4323536" cy="948592"/>
              </a:xfrm>
            </p:grpSpPr>
            <p:sp>
              <p:nvSpPr>
                <p:cNvPr id="143" name="Скругленный прямоугольник 142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4" name="Прямоугольник 143"/>
                <p:cNvSpPr/>
                <p:nvPr/>
              </p:nvSpPr>
              <p:spPr bwMode="auto">
                <a:xfrm>
                  <a:off x="109771" y="86082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Потребительские расходы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40" name="Группа 139"/>
              <p:cNvGrpSpPr/>
              <p:nvPr/>
            </p:nvGrpSpPr>
            <p:grpSpPr bwMode="auto">
              <a:xfrm>
                <a:off x="4129644" y="0"/>
                <a:ext cx="1064427" cy="948592"/>
                <a:chOff x="0" y="0"/>
                <a:chExt cx="1064427" cy="948592"/>
              </a:xfrm>
            </p:grpSpPr>
            <p:sp>
              <p:nvSpPr>
                <p:cNvPr id="141" name="Скругленный прямоугольник 140"/>
                <p:cNvSpPr/>
                <p:nvPr/>
              </p:nvSpPr>
              <p:spPr bwMode="auto">
                <a:xfrm>
                  <a:off x="21826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2" name="Прямоугольник 141"/>
                <p:cNvSpPr/>
                <p:nvPr/>
              </p:nvSpPr>
              <p:spPr bwMode="auto">
                <a:xfrm>
                  <a:off x="0" y="155735"/>
                  <a:ext cx="1064427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январь-март</a:t>
                  </a: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75,9</a:t>
                  </a:r>
                  <a:endParaRPr/>
                </a:p>
              </p:txBody>
            </p:sp>
          </p:grpSp>
        </p:grpSp>
        <p:grpSp>
          <p:nvGrpSpPr>
            <p:cNvPr id="136" name="Группа 135"/>
            <p:cNvGrpSpPr/>
            <p:nvPr/>
          </p:nvGrpSpPr>
          <p:grpSpPr bwMode="auto">
            <a:xfrm>
              <a:off x="2635623" y="18784"/>
              <a:ext cx="1065147" cy="948590"/>
              <a:chOff x="0" y="0"/>
              <a:chExt cx="1065147" cy="948590"/>
            </a:xfrm>
          </p:grpSpPr>
          <p:sp>
            <p:nvSpPr>
              <p:cNvPr id="137" name="Скругленный прямоугольник 136"/>
              <p:cNvSpPr/>
              <p:nvPr/>
            </p:nvSpPr>
            <p:spPr bwMode="auto">
              <a:xfrm>
                <a:off x="21826" y="0"/>
                <a:ext cx="1018614" cy="948590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38" name="Прямоугольник 137"/>
              <p:cNvSpPr/>
              <p:nvPr/>
            </p:nvSpPr>
            <p:spPr bwMode="auto">
              <a:xfrm>
                <a:off x="0" y="136923"/>
                <a:ext cx="1065147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январь-март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bg2">
                        <a:lumMod val="10000"/>
                      </a:schemeClr>
                    </a:solidFill>
                    <a:latin typeface="DIN Pro Bold"/>
                    <a:cs typeface="DIN Pro Bold"/>
                  </a:rPr>
                  <a:t>82,0</a:t>
                </a:r>
                <a:endParaRPr/>
              </a:p>
            </p:txBody>
          </p:sp>
        </p:grpSp>
      </p:grpSp>
      <p:sp>
        <p:nvSpPr>
          <p:cNvPr id="145" name="Прямоугольник 144"/>
          <p:cNvSpPr/>
          <p:nvPr/>
        </p:nvSpPr>
        <p:spPr bwMode="auto">
          <a:xfrm flipH="1">
            <a:off x="1548086" y="119226"/>
            <a:ext cx="8895988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Потребительский рынок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 bwMode="auto">
          <a:xfrm>
            <a:off x="1044030" y="-2595"/>
            <a:ext cx="9396958" cy="490948"/>
            <a:chOff x="-2" y="254069"/>
            <a:chExt cx="10440990" cy="490948"/>
          </a:xfrm>
        </p:grpSpPr>
        <p:sp>
          <p:nvSpPr>
            <p:cNvPr id="3" name="Прямоугольник 2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4" name="Прямоугольник 3"/>
            <p:cNvSpPr/>
            <p:nvPr/>
          </p:nvSpPr>
          <p:spPr bwMode="auto">
            <a:xfrm>
              <a:off x="683990" y="254069"/>
              <a:ext cx="1904689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Рынок труда</a:t>
              </a:r>
              <a:endParaRPr/>
            </a:p>
          </p:txBody>
        </p:sp>
      </p:grpSp>
      <p:graphicFrame>
        <p:nvGraphicFramePr>
          <p:cNvPr id="927668039" name="Диаграмма 927668038"/>
          <p:cNvGraphicFramePr>
            <a:graphicFrameLocks xmlns:a="http://schemas.openxmlformats.org/drawingml/2006/main"/>
          </p:cNvGraphicFramePr>
          <p:nvPr/>
        </p:nvGraphicFramePr>
        <p:xfrm>
          <a:off x="5652541" y="1099613"/>
          <a:ext cx="4176461" cy="252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79934" y="4266208"/>
            <a:ext cx="3672408" cy="2883586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xmlns:a="http://schemas.openxmlformats.org/drawingml/2006/main" noGrp="1"/>
          </p:cNvGraphicFramePr>
          <p:nvPr/>
        </p:nvGraphicFramePr>
        <p:xfrm>
          <a:off x="248418" y="713558"/>
          <a:ext cx="4828060" cy="289560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{8A107856-5554-42FB-B03E-39F5DBC370BA}</a:tableStyleId>
              </a:tblPr>
              <a:tblGrid>
                <a:gridCol w="2232248"/>
                <a:gridCol w="867620"/>
                <a:gridCol w="936104"/>
                <a:gridCol w="792087"/>
              </a:tblGrid>
              <a:tr h="30825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Январь-март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Январь-март 2025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4404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экономически активного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40 188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42 279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105,20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287639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занятого в экономике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35 330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35 959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101,78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46643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официально признанных безработными на конец года,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47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7</a:t>
                      </a:r>
                      <a:endParaRPr lang="ru-RU" sz="1200" b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57,4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79274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Уровень официально зарегистрированной безработицы, % от численности экономически активного населения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0,12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0,06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*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 bwMode="auto">
          <a:xfrm>
            <a:off x="4428406" y="3811059"/>
            <a:ext cx="56517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20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Уровень среднемесячной заработной платы по отраслям экономики работников крупных и средних предприятий </a:t>
            </a:r>
            <a:r>
              <a:rPr lang="ru-RU" sz="120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городского округа город Мегион</a:t>
            </a: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4105882" y="7002052"/>
            <a:ext cx="61206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>
                <a:latin typeface="Times New Roman"/>
                <a:cs typeface="Times New Roman"/>
              </a:rPr>
              <a:t>* </a:t>
            </a:r>
            <a:r>
              <a:rPr lang="ru-RU" sz="800">
                <a:latin typeface="Times New Roman"/>
                <a:cs typeface="Times New Roman"/>
              </a:rPr>
              <a:t>Предварительные данные</a:t>
            </a:r>
            <a:endParaRPr/>
          </a:p>
        </p:txBody>
      </p:sp>
      <p:graphicFrame>
        <p:nvGraphicFramePr>
          <p:cNvPr id="1416869517" name="Таблица 7"/>
          <p:cNvGraphicFramePr>
            <a:graphicFrameLocks xmlns:a="http://schemas.openxmlformats.org/drawingml/2006/main"/>
          </p:cNvGraphicFramePr>
          <p:nvPr/>
        </p:nvGraphicFramePr>
        <p:xfrm>
          <a:off x="4105881" y="4241389"/>
          <a:ext cx="6120679" cy="2791996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{616DA210-FB5B-4158-B5E0-FEB733F419BA}</a:tableStyleId>
              </a:tblPr>
              <a:tblGrid>
                <a:gridCol w="3177576"/>
                <a:gridCol w="1069624"/>
                <a:gridCol w="1069624"/>
                <a:gridCol w="803852"/>
              </a:tblGrid>
              <a:tr h="216024"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Показатели</a:t>
                      </a:r>
                      <a:endParaRPr/>
                    </a:p>
                  </a:txBody>
                  <a:tcPr marL="9524" marR="9524" marT="48894" marB="48894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Январь-март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  <a:round/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Январь-март*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  <a:round/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  <a:round/>
                    </a:lnB>
                  </a:tcPr>
                </a:tc>
              </a:tr>
              <a:tr h="216024"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3600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Среднемесячная заработная плата по крупным и средним предприятиям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120 410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  <a:round/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200" b="1">
                          <a:latin typeface="Times New Roman"/>
                          <a:ea typeface="Times New Roman"/>
                        </a:rPr>
                        <a:t>35 115</a:t>
                      </a:r>
                      <a:endParaRPr lang="ru-RU" sz="12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  <a:round/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1780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 том числе по отраслям: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  <a:round/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добыча полезных ископаемых 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77 801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86 503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104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465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83 394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107 438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128,8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строительство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102 234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122 618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119,9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194377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торговля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  <a:round/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63 401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  <a:round/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73 830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116,4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  <a:round/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  <a:round/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77 861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88 239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113,3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  <a:round/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здравоохранение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111 007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128 137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115,4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Деятельность в области культуры, спорта, организации досуга и развлечений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94 252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96 089</a:t>
                      </a:r>
                      <a:endParaRPr lang="ru-RU"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101,9</a:t>
                      </a:r>
                      <a:endParaRPr/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Воздушный поток">
      <a:fillStyleLst>
        <a:solidFill>
          <a:schemeClr val="phClr"/>
        </a:solidFill>
        <a:gradFill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/>
        </a:gradFill>
        <a:gradFill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хническая"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0</Words>
  <Application>Р7-Офис/2024.3.2.551</Application>
  <DocSecurity>0</DocSecurity>
  <PresentationFormat>Произвольный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>Администрация г.Мегион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Показатели оплаты труда по отраслям экономики городского округа город Мегион</dc:title>
  <dc:subject/>
  <dc:creator>Суяримбетова Галия Нуримановна</dc:creator>
  <cp:keywords/>
  <dc:description/>
  <dc:identifier/>
  <dc:language/>
  <cp:lastModifiedBy/>
  <cp:revision>1256</cp:revision>
  <dcterms:created xsi:type="dcterms:W3CDTF">2015-03-02T11:51:42Z</dcterms:created>
  <dcterms:modified xsi:type="dcterms:W3CDTF">2025-04-28T05:21:50Z</dcterms:modified>
  <cp:category/>
  <cp:contentStatus/>
  <cp:version/>
</cp:coreProperties>
</file>