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3" r:id="rId4"/>
    <p:sldId id="265" r:id="rId5"/>
    <p:sldId id="269" r:id="rId6"/>
    <p:sldId id="267" r:id="rId7"/>
    <p:sldId id="266" r:id="rId8"/>
    <p:sldId id="257" r:id="rId9"/>
  </p:sldIdLst>
  <p:sldSz cx="10440988" cy="7380288"/>
  <p:notesSz cx="6735763" cy="9866313"/>
  <p:defaultTextStyle>
    <a:defPPr>
      <a:defRPr lang="ru-RU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35175" indent="-2063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A50"/>
    <a:srgbClr val="4E26F6"/>
    <a:srgbClr val="CAA5E5"/>
    <a:srgbClr val="C3C3F3"/>
    <a:srgbClr val="FF5050"/>
    <a:srgbClr val="FFCCCC"/>
    <a:srgbClr val="EFC7E1"/>
    <a:srgbClr val="CCFF99"/>
    <a:srgbClr val="FBFEE6"/>
    <a:srgbClr val="F6D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6" autoAdjust="0"/>
  </p:normalViewPr>
  <p:slideViewPr>
    <p:cSldViewPr>
      <p:cViewPr varScale="1">
        <p:scale>
          <a:sx n="98" d="100"/>
          <a:sy n="98" d="100"/>
        </p:scale>
        <p:origin x="1578" y="90"/>
      </p:cViewPr>
      <p:guideLst>
        <p:guide orient="horz" pos="2325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54" y="-91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>
                <a:solidFill>
                  <a:schemeClr val="tx1"/>
                </a:solidFill>
              </a:defRPr>
            </a:pPr>
            <a:r>
              <a:rPr lang="ru-RU" sz="1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естественного движения</a:t>
            </a:r>
            <a:r>
              <a:rPr lang="ru-RU" sz="12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населения </a:t>
            </a:r>
          </a:p>
          <a:p>
            <a:pPr>
              <a:defRPr sz="1200" b="0">
                <a:solidFill>
                  <a:schemeClr val="tx1"/>
                </a:solidFill>
              </a:defRPr>
            </a:pPr>
            <a:r>
              <a:rPr lang="ru-RU" sz="12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2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ru-RU" sz="12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2016 - 2017 годов</a:t>
            </a:r>
            <a:endParaRPr lang="ru-RU" sz="1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22293466510775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862060781125328E-2"/>
          <c:y val="0.22888161999094114"/>
          <c:w val="0.92452999049488327"/>
          <c:h val="0.63785360507688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рождений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shade val="57000"/>
                    <a:satMod val="120000"/>
                  </a:schemeClr>
                </a:gs>
                <a:gs pos="80000">
                  <a:schemeClr val="accent2">
                    <a:shade val="56000"/>
                    <a:satMod val="145000"/>
                  </a:schemeClr>
                </a:gs>
                <a:gs pos="88000">
                  <a:schemeClr val="accent2">
                    <a:shade val="63000"/>
                    <a:satMod val="160000"/>
                  </a:schemeClr>
                </a:gs>
                <a:gs pos="100000">
                  <a:schemeClr val="accent2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2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5.3445240091168321E-3"/>
                  <c:y val="1.065952989350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65-4AF4-87FB-FAA03E04F9AB}"/>
                </c:ext>
              </c:extLst>
            </c:dLbl>
            <c:dLbl>
              <c:idx val="1"/>
              <c:layout>
                <c:manualLayout>
                  <c:x val="0"/>
                  <c:y val="0.12597806592918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65-4AF4-87FB-FAA03E04F9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403</c:v>
                </c:pt>
                <c:pt idx="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65-4AF4-87FB-FAA03E04F9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смертей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19906020665940977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65-4AF4-87FB-FAA03E04F9AB}"/>
                </c:ext>
              </c:extLst>
            </c:dLbl>
            <c:dLbl>
              <c:idx val="1"/>
              <c:layout>
                <c:manualLayout>
                  <c:x val="8.0024778391626517E-3"/>
                  <c:y val="-1.8494205772008238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C65-4AF4-87FB-FAA03E04F9A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164</c:v>
                </c:pt>
                <c:pt idx="1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65-4AF4-87FB-FAA03E04F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489408"/>
        <c:axId val="9149094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Естественный прирост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marker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7.7550305858271641E-3"/>
                  <c:y val="-5.5558997718202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C65-4AF4-87FB-FAA03E04F9AB}"/>
                </c:ext>
              </c:extLst>
            </c:dLbl>
            <c:dLbl>
              <c:idx val="1"/>
              <c:layout>
                <c:manualLayout>
                  <c:x val="2.5958816023808801E-2"/>
                  <c:y val="-9.8655208945037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C65-4AF4-87FB-FAA03E04F9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239</c:v>
                </c:pt>
                <c:pt idx="1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C65-4AF4-87FB-FAA03E04F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489408"/>
        <c:axId val="91490944"/>
      </c:lineChart>
      <c:catAx>
        <c:axId val="91489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1490944"/>
        <c:crosses val="autoZero"/>
        <c:auto val="1"/>
        <c:lblAlgn val="ctr"/>
        <c:lblOffset val="100"/>
        <c:noMultiLvlLbl val="0"/>
      </c:catAx>
      <c:valAx>
        <c:axId val="91490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489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462908787119932E-3"/>
          <c:y val="6.9505517887032567E-5"/>
          <c:w val="0.8900673236036396"/>
          <c:h val="0.78566375753250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01.07.2016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shade val="57000"/>
                    <a:satMod val="120000"/>
                  </a:schemeClr>
                </a:gs>
                <a:gs pos="80000">
                  <a:schemeClr val="accent2">
                    <a:shade val="56000"/>
                    <a:satMod val="145000"/>
                  </a:schemeClr>
                </a:gs>
                <a:gs pos="88000">
                  <a:schemeClr val="accent2">
                    <a:shade val="63000"/>
                    <a:satMod val="160000"/>
                  </a:schemeClr>
                </a:gs>
                <a:gs pos="100000">
                  <a:schemeClr val="accent2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2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3.8731454393559493E-3"/>
                  <c:y val="6.0743142123168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0D-4A15-8EA0-A5AE0C2C1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Численность населения младше трудоспособного возраста</c:v>
                </c:pt>
                <c:pt idx="1">
                  <c:v>Численность населения трудоспособного возраста</c:v>
                </c:pt>
                <c:pt idx="2">
                  <c:v>Численность населения 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13026</c:v>
                </c:pt>
                <c:pt idx="1">
                  <c:v>35620</c:v>
                </c:pt>
                <c:pt idx="2">
                  <c:v>7458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0D-4A15-8EA0-A5AE0C2C13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1"/>
              <c:layout>
                <c:manualLayout>
                  <c:x val="1.1619436318067989E-2"/>
                  <c:y val="1.8222942636950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B0D-4A15-8EA0-A5AE0C2C1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Численность населения младше трудоспособного возраста</c:v>
                </c:pt>
                <c:pt idx="1">
                  <c:v>Численность населения трудоспособного возраста</c:v>
                </c:pt>
                <c:pt idx="2">
                  <c:v>Численность населения старше трудоспособного возраста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13141</c:v>
                </c:pt>
                <c:pt idx="1">
                  <c:v>34725</c:v>
                </c:pt>
                <c:pt idx="2">
                  <c:v>7988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0D-4A15-8EA0-A5AE0C2C1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346048"/>
        <c:axId val="93360128"/>
      </c:barChart>
      <c:catAx>
        <c:axId val="9334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360128"/>
        <c:crosses val="autoZero"/>
        <c:auto val="1"/>
        <c:lblAlgn val="ctr"/>
        <c:lblOffset val="100"/>
        <c:noMultiLvlLbl val="0"/>
      </c:catAx>
      <c:valAx>
        <c:axId val="93360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346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542104140646618"/>
          <c:y val="6.8941074847508402E-2"/>
          <c:w val="9.4578958593533824E-2"/>
          <c:h val="0.86211737201252547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>
                <a:solidFill>
                  <a:schemeClr val="tx1"/>
                </a:solidFill>
              </a:defRPr>
            </a:pPr>
            <a:r>
              <a:rPr lang="ru-RU" sz="1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миграционного движения</a:t>
            </a:r>
            <a:r>
              <a:rPr lang="ru-RU" sz="12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населения </a:t>
            </a:r>
          </a:p>
          <a:p>
            <a:pPr>
              <a:defRPr sz="1200" b="0">
                <a:solidFill>
                  <a:schemeClr val="tx1"/>
                </a:solidFill>
              </a:defRPr>
            </a:pPr>
            <a:r>
              <a:rPr lang="ru-RU" sz="12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12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полугодие2016-2017 годов</a:t>
            </a:r>
            <a:endParaRPr lang="ru-RU" sz="1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147394416115976"/>
          <c:y val="4.9943010447398722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339674845082667E-3"/>
          <c:y val="0.32931320388269614"/>
          <c:w val="0.98368530078565974"/>
          <c:h val="0.66798442148403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прибывших на территорию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shade val="57000"/>
                    <a:satMod val="120000"/>
                  </a:schemeClr>
                </a:gs>
                <a:gs pos="80000">
                  <a:schemeClr val="accent2">
                    <a:shade val="56000"/>
                    <a:satMod val="145000"/>
                  </a:schemeClr>
                </a:gs>
                <a:gs pos="88000">
                  <a:schemeClr val="accent2">
                    <a:shade val="63000"/>
                    <a:satMod val="160000"/>
                  </a:schemeClr>
                </a:gs>
                <a:gs pos="100000">
                  <a:schemeClr val="accent2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2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16983709628971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F0-4E26-8760-0284EAB15732}"/>
                </c:ext>
              </c:extLst>
            </c:dLbl>
            <c:dLbl>
              <c:idx val="1"/>
              <c:layout>
                <c:manualLayout>
                  <c:x val="-2.688875508028093E-3"/>
                  <c:y val="0.18290148831199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F0-4E26-8760-0284EAB157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1005</c:v>
                </c:pt>
                <c:pt idx="1">
                  <c:v>1010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F0-4E26-8760-0284EAB157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выбывших из территории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19906020665940977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F0-4E26-8760-0284EAB15732}"/>
                </c:ext>
              </c:extLst>
            </c:dLbl>
            <c:dLbl>
              <c:idx val="1"/>
              <c:layout>
                <c:manualLayout>
                  <c:x val="9.1477271499499756E-3"/>
                  <c:y val="0.15787533631608361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CF0-4E26-8760-0284EAB157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1419</c:v>
                </c:pt>
                <c:pt idx="1">
                  <c:v>1256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F0-4E26-8760-0284EAB15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70272"/>
        <c:axId val="103271808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Миграционный итог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dLbls>
            <c:dLbl>
              <c:idx val="0"/>
              <c:layout>
                <c:manualLayout>
                  <c:x val="-4.696555105857006E-2"/>
                  <c:y val="0.12642319577660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CF0-4E26-8760-0284EAB15732}"/>
                </c:ext>
              </c:extLst>
            </c:dLbl>
            <c:dLbl>
              <c:idx val="1"/>
              <c:layout>
                <c:manualLayout>
                  <c:x val="9.1394243350432034E-3"/>
                  <c:y val="5.2060059170380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CF0-4E26-8760-0284EAB157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-414</c:v>
                </c:pt>
                <c:pt idx="1">
                  <c:v>-246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CF0-4E26-8760-0284EAB15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70272"/>
        <c:axId val="103271808"/>
      </c:lineChart>
      <c:catAx>
        <c:axId val="10327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271808"/>
        <c:crosses val="autoZero"/>
        <c:auto val="1"/>
        <c:lblAlgn val="ctr"/>
        <c:lblOffset val="100"/>
        <c:noMultiLvlLbl val="0"/>
      </c:catAx>
      <c:valAx>
        <c:axId val="103271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270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660980055713973E-3"/>
          <c:y val="0"/>
          <c:w val="0.99178923535245045"/>
          <c:h val="0.7000190951005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оборота розничной торговли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3000"/>
                    <a:satMod val="150000"/>
                  </a:schemeClr>
                </a:gs>
                <a:gs pos="25000">
                  <a:schemeClr val="accent1">
                    <a:tint val="96000"/>
                    <a:shade val="80000"/>
                    <a:satMod val="105000"/>
                  </a:schemeClr>
                </a:gs>
                <a:gs pos="38000">
                  <a:schemeClr val="accent1">
                    <a:tint val="96000"/>
                    <a:shade val="59000"/>
                    <a:satMod val="120000"/>
                  </a:schemeClr>
                </a:gs>
                <a:gs pos="55000">
                  <a:schemeClr val="accent1">
                    <a:shade val="57000"/>
                    <a:satMod val="120000"/>
                  </a:schemeClr>
                </a:gs>
                <a:gs pos="80000">
                  <a:schemeClr val="accent1">
                    <a:shade val="56000"/>
                    <a:satMod val="145000"/>
                  </a:schemeClr>
                </a:gs>
                <a:gs pos="88000">
                  <a:schemeClr val="accent1">
                    <a:shade val="63000"/>
                    <a:satMod val="160000"/>
                  </a:schemeClr>
                </a:gs>
                <a:gs pos="100000">
                  <a:schemeClr val="accent1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1">
                  <a:shade val="30000"/>
                  <a:satMod val="20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 </c:v>
                </c:pt>
                <c:pt idx="1">
                  <c:v>I полугодие  2017 года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4800.8</c:v>
                </c:pt>
                <c:pt idx="1">
                  <c:v>5102.2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8F-4CDE-B0C3-C159D17182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оборота общественного питания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shade val="57000"/>
                    <a:satMod val="120000"/>
                  </a:schemeClr>
                </a:gs>
                <a:gs pos="80000">
                  <a:schemeClr val="accent2">
                    <a:shade val="56000"/>
                    <a:satMod val="145000"/>
                  </a:schemeClr>
                </a:gs>
                <a:gs pos="88000">
                  <a:schemeClr val="accent2">
                    <a:shade val="63000"/>
                    <a:satMod val="160000"/>
                  </a:schemeClr>
                </a:gs>
                <a:gs pos="100000">
                  <a:schemeClr val="accent2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2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980,4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FA-44FC-B6BC-F1C7A6781F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 </c:v>
                </c:pt>
                <c:pt idx="1">
                  <c:v>I полугодие  2017 года 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 formatCode="General">
                  <c:v>1016.1</c:v>
                </c:pt>
                <c:pt idx="1">
                  <c:v>1085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8F-4CDE-B0C3-C159D17182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Объем оборота платных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 </c:v>
                </c:pt>
                <c:pt idx="1">
                  <c:v>I полугодие  2017 года 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 formatCode="General">
                  <c:v>1670.5</c:v>
                </c:pt>
                <c:pt idx="1">
                  <c:v>1784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8F-4CDE-B0C3-C159D1718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79776"/>
        <c:axId val="42781312"/>
      </c:barChart>
      <c:catAx>
        <c:axId val="42779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2781312"/>
        <c:crosses val="autoZero"/>
        <c:auto val="1"/>
        <c:lblAlgn val="ctr"/>
        <c:lblOffset val="100"/>
        <c:noMultiLvlLbl val="0"/>
      </c:catAx>
      <c:valAx>
        <c:axId val="4278131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2779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070102550333913"/>
          <c:w val="0.99428998629781873"/>
          <c:h val="0.16359486291646605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B8C-4CB9-AF30-D776DE8900B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73000"/>
                      <a:satMod val="150000"/>
                    </a:schemeClr>
                  </a:gs>
                  <a:gs pos="25000">
                    <a:schemeClr val="accent6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6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6">
                      <a:shade val="57000"/>
                      <a:satMod val="120000"/>
                    </a:schemeClr>
                  </a:gs>
                  <a:gs pos="80000">
                    <a:schemeClr val="accent6">
                      <a:shade val="56000"/>
                      <a:satMod val="145000"/>
                    </a:schemeClr>
                  </a:gs>
                  <a:gs pos="88000">
                    <a:schemeClr val="accent6">
                      <a:shade val="63000"/>
                      <a:satMod val="160000"/>
                    </a:schemeClr>
                  </a:gs>
                  <a:gs pos="100000">
                    <a:schemeClr val="accent6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6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6">
                    <a:shade val="30000"/>
                    <a:satMod val="2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B8C-4CB9-AF30-D776DE8900B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73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57000"/>
                      <a:satMod val="120000"/>
                    </a:schemeClr>
                  </a:gs>
                  <a:gs pos="80000">
                    <a:schemeClr val="accent4">
                      <a:shade val="56000"/>
                      <a:satMod val="145000"/>
                    </a:schemeClr>
                  </a:gs>
                  <a:gs pos="88000">
                    <a:schemeClr val="accent4">
                      <a:shade val="63000"/>
                      <a:satMod val="160000"/>
                    </a:schemeClr>
                  </a:gs>
                  <a:gs pos="100000">
                    <a:schemeClr val="accent4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4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4">
                    <a:shade val="30000"/>
                    <a:satMod val="2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B8C-4CB9-AF30-D776DE8900B5}"/>
              </c:ext>
            </c:extLst>
          </c:dPt>
          <c:dLbls>
            <c:dLbl>
              <c:idx val="0"/>
              <c:layout>
                <c:manualLayout>
                  <c:x val="0.14296714824027953"/>
                  <c:y val="-0.145264888693593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Налоговые доходы                      451 347,9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т.р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.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8C-4CB9-AF30-D776DE8900B5}"/>
                </c:ext>
              </c:extLst>
            </c:dLbl>
            <c:dLbl>
              <c:idx val="1"/>
              <c:layout>
                <c:manualLayout>
                  <c:x val="0.17648938302411812"/>
                  <c:y val="3.64316746635293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Неналоговые доходы            116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627,3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т.р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8C-4CB9-AF30-D776DE8900B5}"/>
                </c:ext>
              </c:extLst>
            </c:dLbl>
            <c:dLbl>
              <c:idx val="2"/>
              <c:layout>
                <c:manualLayout>
                  <c:x val="-0.29582597430359808"/>
                  <c:y val="-5.71039497433855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Безвозмездные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поступления           1 346 825,8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т.р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8C-4CB9-AF30-D776DE8900B5}"/>
                </c:ext>
              </c:extLst>
            </c:dLbl>
            <c:spPr>
              <a:noFill/>
              <a:ln w="25368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183338.6</c:v>
                </c:pt>
                <c:pt idx="1">
                  <c:v>31765.599999999999</c:v>
                </c:pt>
                <c:pt idx="2">
                  <c:v>499364.5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8C-4CB9-AF30-D776DE890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6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2" b="0">
                <a:latin typeface="Times New Roman" pitchFamily="18" charset="0"/>
                <a:cs typeface="Times New Roman" pitchFamily="18" charset="0"/>
              </a:defRPr>
            </a:pPr>
            <a:r>
              <a:rPr lang="ru-RU" sz="1201" b="0" dirty="0">
                <a:latin typeface="Times New Roman" pitchFamily="18" charset="0"/>
                <a:cs typeface="Times New Roman" pitchFamily="18" charset="0"/>
              </a:rPr>
              <a:t>Расходы бюджета городского округа город Мегион </a:t>
            </a:r>
          </a:p>
          <a:p>
            <a:pPr>
              <a:defRPr sz="1202" b="0">
                <a:latin typeface="Times New Roman" pitchFamily="18" charset="0"/>
                <a:cs typeface="Times New Roman" pitchFamily="18" charset="0"/>
              </a:defRPr>
            </a:pPr>
            <a:r>
              <a:rPr lang="ru-RU" sz="1201" b="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201" b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1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1" b="0" baseline="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1201" b="0" dirty="0" smtClean="0">
                <a:latin typeface="Times New Roman" pitchFamily="18" charset="0"/>
                <a:cs typeface="Times New Roman" pitchFamily="18" charset="0"/>
              </a:rPr>
              <a:t>2016-2017 годов</a:t>
            </a:r>
            <a:endParaRPr lang="ru-RU" sz="1201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416642499865268"/>
          <c:y val="2.9411764705882353E-2"/>
        </c:manualLayout>
      </c:layout>
      <c:overlay val="0"/>
      <c:spPr>
        <a:noFill/>
        <a:ln w="25419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40179332772032E-2"/>
          <c:y val="0.26530824060484509"/>
          <c:w val="0.94833110212228955"/>
          <c:h val="0.589232978230662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городского округа город Мегион за первое полугодие 2016-2017 годов</c:v>
                </c:pt>
              </c:strCache>
            </c:strRef>
          </c:tx>
          <c:spPr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0833333333333412E-2"/>
                  <c:y val="0.14285714285714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FD-4473-87BC-ECAC76EEFD17}"/>
                </c:ext>
              </c:extLst>
            </c:dLbl>
            <c:dLbl>
              <c:idx val="1"/>
              <c:layout>
                <c:manualLayout>
                  <c:x val="2.114803149606299E-2"/>
                  <c:y val="0.16662831587799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FD-4473-87BC-ECAC76EEFD17}"/>
                </c:ext>
              </c:extLst>
            </c:dLbl>
            <c:spPr>
              <a:noFill/>
              <a:ln w="25419">
                <a:noFill/>
              </a:ln>
            </c:spPr>
            <c:txPr>
              <a:bodyPr/>
              <a:lstStyle/>
              <a:p>
                <a:pPr>
                  <a:defRPr sz="1100" b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1868831.8</c:v>
                </c:pt>
                <c:pt idx="1">
                  <c:v>1926433.1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FD-4473-87BC-ECAC76EEF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314752"/>
        <c:axId val="40316288"/>
        <c:axId val="0"/>
      </c:bar3DChart>
      <c:catAx>
        <c:axId val="4031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316288"/>
        <c:crosses val="autoZero"/>
        <c:auto val="1"/>
        <c:lblAlgn val="ctr"/>
        <c:lblOffset val="100"/>
        <c:noMultiLvlLbl val="0"/>
      </c:catAx>
      <c:valAx>
        <c:axId val="40316288"/>
        <c:scaling>
          <c:orientation val="minMax"/>
          <c:max val="55000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314752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173818293693862E-2"/>
          <c:y val="0.1998857269827162"/>
          <c:w val="0.97153240283243381"/>
          <c:h val="0.512466075197993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экономически актвиного населения,  тыс. человек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3000"/>
                    <a:satMod val="150000"/>
                  </a:schemeClr>
                </a:gs>
                <a:gs pos="25000">
                  <a:schemeClr val="accent1">
                    <a:tint val="96000"/>
                    <a:shade val="80000"/>
                    <a:satMod val="105000"/>
                  </a:schemeClr>
                </a:gs>
                <a:gs pos="38000">
                  <a:schemeClr val="accent1">
                    <a:tint val="96000"/>
                    <a:shade val="59000"/>
                    <a:satMod val="120000"/>
                  </a:schemeClr>
                </a:gs>
                <a:gs pos="55000">
                  <a:schemeClr val="accent1">
                    <a:shade val="57000"/>
                    <a:satMod val="120000"/>
                  </a:schemeClr>
                </a:gs>
                <a:gs pos="80000">
                  <a:schemeClr val="accent1">
                    <a:shade val="56000"/>
                    <a:satMod val="145000"/>
                  </a:schemeClr>
                </a:gs>
                <a:gs pos="88000">
                  <a:schemeClr val="accent1">
                    <a:shade val="63000"/>
                    <a:satMod val="160000"/>
                  </a:schemeClr>
                </a:gs>
                <a:gs pos="100000">
                  <a:schemeClr val="accent1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1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3">
                    <a:shade val="60000"/>
                    <a:satMod val="300000"/>
                  </a:schemeClr>
                </a:solidFill>
                <a:prstDash val="solid"/>
              </a:ln>
              <a:effectLst>
                <a:glow rad="70000">
                  <a:schemeClr val="accent3">
                    <a:tint val="30000"/>
                    <a:shade val="95000"/>
                    <a:satMod val="300000"/>
                    <a:alpha val="5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05A4-4A6B-A215-12CAAC0D59CA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3">
                    <a:shade val="60000"/>
                    <a:satMod val="300000"/>
                  </a:schemeClr>
                </a:solidFill>
                <a:prstDash val="solid"/>
              </a:ln>
              <a:effectLst>
                <a:glow rad="70000">
                  <a:schemeClr val="accent3">
                    <a:tint val="30000"/>
                    <a:shade val="95000"/>
                    <a:satMod val="300000"/>
                    <a:alpha val="5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05A4-4A6B-A215-12CAAC0D59CA}"/>
              </c:ext>
            </c:extLst>
          </c:dPt>
          <c:dLbls>
            <c:dLbl>
              <c:idx val="0"/>
              <c:layout>
                <c:manualLayout>
                  <c:x val="-9.0445790923515627E-3"/>
                  <c:y val="7.558683955750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A4-4A6B-A215-12CAAC0D59CA}"/>
                </c:ext>
              </c:extLst>
            </c:dLbl>
            <c:dLbl>
              <c:idx val="1"/>
              <c:layout>
                <c:manualLayout>
                  <c:x val="-4.5222895461757813E-3"/>
                  <c:y val="9.070420746901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A4-4A6B-A215-12CAAC0D5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39.274000000000001</c:v>
                </c:pt>
                <c:pt idx="1">
                  <c:v>38.935000000000002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A4-4A6B-A215-12CAAC0D5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занятого в экономике населения, тыс. человек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3000"/>
                    <a:satMod val="150000"/>
                  </a:schemeClr>
                </a:gs>
                <a:gs pos="25000">
                  <a:schemeClr val="accent6">
                    <a:tint val="96000"/>
                    <a:shade val="80000"/>
                    <a:satMod val="105000"/>
                  </a:schemeClr>
                </a:gs>
                <a:gs pos="38000">
                  <a:schemeClr val="accent6">
                    <a:tint val="96000"/>
                    <a:shade val="59000"/>
                    <a:satMod val="120000"/>
                  </a:schemeClr>
                </a:gs>
                <a:gs pos="55000">
                  <a:schemeClr val="accent6">
                    <a:shade val="57000"/>
                    <a:satMod val="120000"/>
                  </a:schemeClr>
                </a:gs>
                <a:gs pos="80000">
                  <a:schemeClr val="accent6">
                    <a:shade val="56000"/>
                    <a:satMod val="145000"/>
                  </a:schemeClr>
                </a:gs>
                <a:gs pos="88000">
                  <a:schemeClr val="accent6">
                    <a:shade val="63000"/>
                    <a:satMod val="160000"/>
                  </a:schemeClr>
                </a:gs>
                <a:gs pos="100000">
                  <a:schemeClr val="accent6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6">
                  <a:shade val="30000"/>
                  <a:satMod val="20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2017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33.502000000000002</c:v>
                </c:pt>
                <c:pt idx="1">
                  <c:v>33.210999999999999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A4-4A6B-A215-12CAAC0D5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360512"/>
        <c:axId val="53362048"/>
      </c:barChart>
      <c:catAx>
        <c:axId val="5336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362048"/>
        <c:crosses val="autoZero"/>
        <c:auto val="1"/>
        <c:lblAlgn val="ctr"/>
        <c:lblOffset val="100"/>
        <c:noMultiLvlLbl val="0"/>
      </c:catAx>
      <c:valAx>
        <c:axId val="53362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3360512"/>
        <c:crosses val="autoZero"/>
        <c:crossBetween val="between"/>
      </c:valAx>
      <c:spPr>
        <a:noFill/>
        <a:ln w="25386">
          <a:noFill/>
        </a:ln>
      </c:spPr>
    </c:plotArea>
    <c:legend>
      <c:legendPos val="b"/>
      <c:layout>
        <c:manualLayout>
          <c:xMode val="edge"/>
          <c:yMode val="edge"/>
          <c:x val="0"/>
          <c:y val="0.80018251940260599"/>
          <c:w val="0.99640061922944234"/>
          <c:h val="0.19981748059739393"/>
        </c:manualLayout>
      </c:layout>
      <c:overlay val="0"/>
      <c:txPr>
        <a:bodyPr/>
        <a:lstStyle/>
        <a:p>
          <a:pPr>
            <a:defRPr sz="7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0000"/>
      </a:solidFill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626791467614708E-3"/>
          <c:y val="0.17032155157363466"/>
          <c:w val="0.97538398511276525"/>
          <c:h val="0.5137564080181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безработных , тыс. человек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3">
                    <a:shade val="60000"/>
                    <a:satMod val="300000"/>
                  </a:schemeClr>
                </a:solidFill>
                <a:prstDash val="solid"/>
              </a:ln>
              <a:effectLst>
                <a:glow rad="70000">
                  <a:schemeClr val="accent3">
                    <a:tint val="30000"/>
                    <a:shade val="95000"/>
                    <a:satMod val="300000"/>
                    <a:alpha val="5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5D76-4C8F-833E-6767BAB5699E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3">
                    <a:shade val="60000"/>
                    <a:satMod val="300000"/>
                  </a:schemeClr>
                </a:solidFill>
                <a:prstDash val="solid"/>
              </a:ln>
              <a:effectLst>
                <a:glow rad="70000">
                  <a:schemeClr val="accent3">
                    <a:tint val="30000"/>
                    <a:shade val="95000"/>
                    <a:satMod val="300000"/>
                    <a:alpha val="5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5D76-4C8F-833E-6767BAB56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2016 года</c:v>
                </c:pt>
              </c:strCache>
            </c:strRef>
          </c:cat>
          <c:val>
            <c:numRef>
              <c:f>Лист1!$B$2:$B$3</c:f>
              <c:numCache>
                <c:formatCode>0.000</c:formatCode>
                <c:ptCount val="2"/>
                <c:pt idx="0" formatCode="General">
                  <c:v>0.223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76-4C8F-833E-6767BAB569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Уровень безработицы, % от числа экономически активного населения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3000"/>
                    <a:satMod val="150000"/>
                  </a:schemeClr>
                </a:gs>
                <a:gs pos="25000">
                  <a:schemeClr val="accent6">
                    <a:tint val="96000"/>
                    <a:shade val="80000"/>
                    <a:satMod val="105000"/>
                  </a:schemeClr>
                </a:gs>
                <a:gs pos="38000">
                  <a:schemeClr val="accent6">
                    <a:tint val="96000"/>
                    <a:shade val="59000"/>
                    <a:satMod val="120000"/>
                  </a:schemeClr>
                </a:gs>
                <a:gs pos="55000">
                  <a:schemeClr val="accent6">
                    <a:shade val="57000"/>
                    <a:satMod val="120000"/>
                  </a:schemeClr>
                </a:gs>
                <a:gs pos="80000">
                  <a:schemeClr val="accent6">
                    <a:shade val="56000"/>
                    <a:satMod val="145000"/>
                  </a:schemeClr>
                </a:gs>
                <a:gs pos="88000">
                  <a:schemeClr val="accent6">
                    <a:shade val="63000"/>
                    <a:satMod val="160000"/>
                  </a:schemeClr>
                </a:gs>
                <a:gs pos="100000">
                  <a:schemeClr val="accent6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6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4.4092323075213867E-3"/>
                  <c:y val="0.115899820654847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76-4C8F-833E-6767BAB5699E}"/>
                </c:ext>
              </c:extLst>
            </c:dLbl>
            <c:dLbl>
              <c:idx val="1"/>
              <c:layout>
                <c:manualLayout>
                  <c:x val="8.8184646150427735E-3"/>
                  <c:y val="0.12093894329201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76-4C8F-833E-6767BAB56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2016 года</c:v>
                </c:pt>
                <c:pt idx="1">
                  <c:v>I полугодие 2016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0.56999999999999995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D76-4C8F-833E-6767BAB56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138176"/>
        <c:axId val="53139712"/>
      </c:barChart>
      <c:catAx>
        <c:axId val="5313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139712"/>
        <c:crosses val="autoZero"/>
        <c:auto val="1"/>
        <c:lblAlgn val="ctr"/>
        <c:lblOffset val="100"/>
        <c:noMultiLvlLbl val="0"/>
      </c:catAx>
      <c:valAx>
        <c:axId val="53139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3138176"/>
        <c:crosses val="autoZero"/>
        <c:crossBetween val="between"/>
      </c:valAx>
      <c:spPr>
        <a:noFill/>
        <a:ln w="25386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7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2841628707921344"/>
          <c:w val="0.99477627485834907"/>
          <c:h val="0.17158371292078656"/>
        </c:manualLayout>
      </c:layout>
      <c:overlay val="0"/>
      <c:txPr>
        <a:bodyPr/>
        <a:lstStyle/>
        <a:p>
          <a:pPr>
            <a:defRPr sz="7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0000"/>
      </a:solidFill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среднемесячной заработной платы</a:t>
            </a:r>
            <a:r>
              <a:rPr lang="ru-RU" sz="1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целом по крупным и средним предприятиям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0417962818946045E-2"/>
          <c:y val="0.16931452060882124"/>
          <c:w val="0.87507175128689407"/>
          <c:h val="0.59926841462059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2016 года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5B5-4E8C-B18A-847685A6AE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Уровень среднемесячной заработной платы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57193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E3-483F-9BCC-D8F8719D65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2017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3000"/>
                    <a:satMod val="150000"/>
                  </a:schemeClr>
                </a:gs>
                <a:gs pos="25000">
                  <a:schemeClr val="accent6">
                    <a:tint val="96000"/>
                    <a:shade val="80000"/>
                    <a:satMod val="105000"/>
                  </a:schemeClr>
                </a:gs>
                <a:gs pos="38000">
                  <a:schemeClr val="accent6">
                    <a:tint val="96000"/>
                    <a:shade val="59000"/>
                    <a:satMod val="120000"/>
                  </a:schemeClr>
                </a:gs>
                <a:gs pos="55000">
                  <a:schemeClr val="accent6">
                    <a:shade val="57000"/>
                    <a:satMod val="120000"/>
                  </a:schemeClr>
                </a:gs>
                <a:gs pos="80000">
                  <a:schemeClr val="accent6">
                    <a:shade val="56000"/>
                    <a:satMod val="145000"/>
                  </a:schemeClr>
                </a:gs>
                <a:gs pos="88000">
                  <a:schemeClr val="accent6">
                    <a:shade val="63000"/>
                    <a:satMod val="160000"/>
                  </a:schemeClr>
                </a:gs>
                <a:gs pos="100000">
                  <a:schemeClr val="accent6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6">
                  <a:shade val="30000"/>
                  <a:satMod val="20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Уровень среднемесячной заработной платы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E3-483F-9BCC-D8F8719D65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3688192"/>
        <c:axId val="53689728"/>
      </c:barChart>
      <c:catAx>
        <c:axId val="53688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689728"/>
        <c:crosses val="autoZero"/>
        <c:auto val="1"/>
        <c:lblAlgn val="ctr"/>
        <c:lblOffset val="100"/>
        <c:noMultiLvlLbl val="0"/>
      </c:catAx>
      <c:valAx>
        <c:axId val="53689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688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205935451616511E-2"/>
          <c:y val="0.84950116653705143"/>
          <c:w val="0.94028528080213314"/>
          <c:h val="0.1293345183868459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884AB-641A-4B4D-AB2B-BB76327BDAD2}" type="doc">
      <dgm:prSet loTypeId="urn:microsoft.com/office/officeart/2005/8/layout/cycle4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AC1C2-1F2D-4300-897F-C52C559185E6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l"/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2016 года  8960,9 млн. 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4FA38-4A3C-4932-AF23-AFDCCB6C951B}" type="parTrans" cxnId="{84261BE3-68DF-40D2-B9B8-CE7662917D41}">
      <dgm:prSet/>
      <dgm:spPr/>
      <dgm:t>
        <a:bodyPr/>
        <a:lstStyle/>
        <a:p>
          <a:endParaRPr lang="ru-RU"/>
        </a:p>
      </dgm:t>
    </dgm:pt>
    <dgm:pt modelId="{E4FADDFC-8D28-403F-AAD1-A328759E94AD}" type="sibTrans" cxnId="{84261BE3-68DF-40D2-B9B8-CE7662917D41}">
      <dgm:prSet/>
      <dgm:spPr/>
      <dgm:t>
        <a:bodyPr/>
        <a:lstStyle/>
        <a:p>
          <a:endParaRPr lang="ru-RU"/>
        </a:p>
      </dgm:t>
    </dgm:pt>
    <dgm:pt modelId="{9B6A5CD3-5AA0-4E14-9898-6ADE4DE65774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2016 года 70,9 млн. рублей</a:t>
          </a:r>
          <a:endParaRPr lang="ru-RU" sz="1050" dirty="0"/>
        </a:p>
      </dgm:t>
    </dgm:pt>
    <dgm:pt modelId="{A2B4996C-98E6-4532-8819-A043046504BE}" type="parTrans" cxnId="{12A53E7F-A7BC-44AF-8B86-E84CFBB4CA5F}">
      <dgm:prSet/>
      <dgm:spPr/>
      <dgm:t>
        <a:bodyPr/>
        <a:lstStyle/>
        <a:p>
          <a:endParaRPr lang="ru-RU"/>
        </a:p>
      </dgm:t>
    </dgm:pt>
    <dgm:pt modelId="{AB00B490-335D-455B-B7CA-651AEB3B8E44}" type="sibTrans" cxnId="{12A53E7F-A7BC-44AF-8B86-E84CFBB4CA5F}">
      <dgm:prSet/>
      <dgm:spPr/>
      <dgm:t>
        <a:bodyPr/>
        <a:lstStyle/>
        <a:p>
          <a:endParaRPr lang="ru-RU"/>
        </a:p>
      </dgm:t>
    </dgm:pt>
    <dgm:pt modelId="{0D86FB1A-8F1B-4822-8F81-448411CAD3D1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791761-F695-4AD3-9BA6-A2A9A590DB59}" type="parTrans" cxnId="{73334C84-362B-4CDF-92A7-CB3E02016F4B}">
      <dgm:prSet/>
      <dgm:spPr/>
      <dgm:t>
        <a:bodyPr/>
        <a:lstStyle/>
        <a:p>
          <a:endParaRPr lang="ru-RU"/>
        </a:p>
      </dgm:t>
    </dgm:pt>
    <dgm:pt modelId="{12F01DDE-602F-42FE-87CD-F908569B1F4D}" type="sibTrans" cxnId="{73334C84-362B-4CDF-92A7-CB3E02016F4B}">
      <dgm:prSet/>
      <dgm:spPr/>
      <dgm:t>
        <a:bodyPr/>
        <a:lstStyle/>
        <a:p>
          <a:endParaRPr lang="ru-RU"/>
        </a:p>
      </dgm:t>
    </dgm:pt>
    <dgm:pt modelId="{C6E1610F-697A-41E1-8645-F2C1166AC72C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b" anchorCtr="0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 2016 года 1518,3 млн. рублей</a:t>
          </a:r>
          <a:endParaRPr lang="ru-RU" sz="1050" dirty="0"/>
        </a:p>
      </dgm:t>
    </dgm:pt>
    <dgm:pt modelId="{E14E1950-5AFC-41D1-8D02-66ABF6290F87}" type="parTrans" cxnId="{46350F43-36B8-4DFF-A5FE-9046D51D891F}">
      <dgm:prSet/>
      <dgm:spPr/>
      <dgm:t>
        <a:bodyPr/>
        <a:lstStyle/>
        <a:p>
          <a:endParaRPr lang="ru-RU"/>
        </a:p>
      </dgm:t>
    </dgm:pt>
    <dgm:pt modelId="{F0CE3EC2-1C82-4EFE-96AC-BE45EA81182A}" type="sibTrans" cxnId="{46350F43-36B8-4DFF-A5FE-9046D51D891F}">
      <dgm:prSet/>
      <dgm:spPr/>
      <dgm:t>
        <a:bodyPr/>
        <a:lstStyle/>
        <a:p>
          <a:endParaRPr lang="ru-RU"/>
        </a:p>
      </dgm:t>
    </dgm:pt>
    <dgm:pt modelId="{57A741EC-38BC-4300-9B43-C5F4986E815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l"/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2017 года           2565,2 млн. 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9E66E-B5B8-4B03-9F55-89ED605F5A9B}" type="parTrans" cxnId="{5CDD13F6-EA3E-4ABA-A10B-5027E4519001}">
      <dgm:prSet/>
      <dgm:spPr/>
      <dgm:t>
        <a:bodyPr/>
        <a:lstStyle/>
        <a:p>
          <a:endParaRPr lang="ru-RU"/>
        </a:p>
      </dgm:t>
    </dgm:pt>
    <dgm:pt modelId="{CA014434-535A-46EE-BBD6-ABBDD0943465}" type="sibTrans" cxnId="{5CDD13F6-EA3E-4ABA-A10B-5027E4519001}">
      <dgm:prSet/>
      <dgm:spPr/>
      <dgm:t>
        <a:bodyPr/>
        <a:lstStyle/>
        <a:p>
          <a:endParaRPr lang="ru-RU"/>
        </a:p>
      </dgm:t>
    </dgm:pt>
    <dgm:pt modelId="{A7C4F95C-F32E-4417-A5A4-CB0D33AA286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2016 года </a:t>
          </a:r>
          <a:r>
            <a: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672,2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млн. 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4E1943-19E2-47D0-83E4-5E69123A8E44}" type="parTrans" cxnId="{86A24EF3-FF2D-4C44-AD56-D4CFE37436D1}">
      <dgm:prSet/>
      <dgm:spPr/>
      <dgm:t>
        <a:bodyPr/>
        <a:lstStyle/>
        <a:p>
          <a:endParaRPr lang="ru-RU"/>
        </a:p>
      </dgm:t>
    </dgm:pt>
    <dgm:pt modelId="{234A0B54-EF93-4554-89E4-E510D88E8A2A}" type="sibTrans" cxnId="{86A24EF3-FF2D-4C44-AD56-D4CFE37436D1}">
      <dgm:prSet/>
      <dgm:spPr/>
      <dgm:t>
        <a:bodyPr/>
        <a:lstStyle/>
        <a:p>
          <a:endParaRPr lang="ru-RU"/>
        </a:p>
      </dgm:t>
    </dgm:pt>
    <dgm:pt modelId="{64C26001-F34B-4C84-8257-D28BE33ABA7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2017 года 1050,4 млн. 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2D6BB0-3F50-46A4-84A8-EEC2AE4A0D70}" type="parTrans" cxnId="{5FB6348A-81FE-4EC6-B4A2-E2C548008A52}">
      <dgm:prSet/>
      <dgm:spPr/>
      <dgm:t>
        <a:bodyPr/>
        <a:lstStyle/>
        <a:p>
          <a:endParaRPr lang="ru-RU"/>
        </a:p>
      </dgm:t>
    </dgm:pt>
    <dgm:pt modelId="{377F96AD-09C7-4EAA-92D7-1258BA554288}" type="sibTrans" cxnId="{5FB6348A-81FE-4EC6-B4A2-E2C548008A52}">
      <dgm:prSet/>
      <dgm:spPr/>
      <dgm:t>
        <a:bodyPr/>
        <a:lstStyle/>
        <a:p>
          <a:endParaRPr lang="ru-RU"/>
        </a:p>
      </dgm:t>
    </dgm:pt>
    <dgm:pt modelId="{6871130A-D2E9-4FB3-9BF9-51F4568EDA8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b" anchorCtr="0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2017 года 1784,4  млн. 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B084E8-F1A6-41D5-B445-F1413DFFC83E}" type="parTrans" cxnId="{04D5EC50-F73D-4F66-AF43-D9E9860FEEC1}">
      <dgm:prSet/>
      <dgm:spPr/>
      <dgm:t>
        <a:bodyPr/>
        <a:lstStyle/>
        <a:p>
          <a:endParaRPr lang="ru-RU"/>
        </a:p>
      </dgm:t>
    </dgm:pt>
    <dgm:pt modelId="{0686E7E0-229B-4A07-B054-5F1D99BCE3E3}" type="sibTrans" cxnId="{04D5EC50-F73D-4F66-AF43-D9E9860FEEC1}">
      <dgm:prSet/>
      <dgm:spPr/>
      <dgm:t>
        <a:bodyPr/>
        <a:lstStyle/>
        <a:p>
          <a:endParaRPr lang="ru-RU"/>
        </a:p>
      </dgm:t>
    </dgm:pt>
    <dgm:pt modelId="{FF0D9507-17B9-4B6A-95EC-CA86078082F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</a:t>
          </a:r>
          <a:r>
            <a:rPr lang="ru-RU" sz="10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 года 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151,2 млн. 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83097-0DA7-43E8-971F-3B3E61833045}" type="parTrans" cxnId="{B727AEC0-9231-4E80-825E-269B34E5BE15}">
      <dgm:prSet/>
      <dgm:spPr/>
      <dgm:t>
        <a:bodyPr/>
        <a:lstStyle/>
        <a:p>
          <a:endParaRPr lang="ru-RU"/>
        </a:p>
      </dgm:t>
    </dgm:pt>
    <dgm:pt modelId="{9212FFCB-3882-4644-ABA4-6417214A0F49}" type="sibTrans" cxnId="{B727AEC0-9231-4E80-825E-269B34E5BE15}">
      <dgm:prSet/>
      <dgm:spPr/>
      <dgm:t>
        <a:bodyPr/>
        <a:lstStyle/>
        <a:p>
          <a:endParaRPr lang="ru-RU"/>
        </a:p>
      </dgm:t>
    </dgm:pt>
    <dgm:pt modelId="{21B1E65F-4971-4BCC-BD65-473440CD5469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DBB66-F8E8-4A8B-A350-00D5423738D4}" type="sibTrans" cxnId="{0688E0CB-BFF6-4D9D-8C13-6D54962C350C}">
      <dgm:prSet/>
      <dgm:spPr/>
      <dgm:t>
        <a:bodyPr/>
        <a:lstStyle/>
        <a:p>
          <a:endParaRPr lang="ru-RU"/>
        </a:p>
      </dgm:t>
    </dgm:pt>
    <dgm:pt modelId="{BC8E41D4-7F46-41D9-B55B-390F70FC1F17}" type="parTrans" cxnId="{0688E0CB-BFF6-4D9D-8C13-6D54962C350C}">
      <dgm:prSet/>
      <dgm:spPr/>
      <dgm:t>
        <a:bodyPr/>
        <a:lstStyle/>
        <a:p>
          <a:endParaRPr lang="ru-RU"/>
        </a:p>
      </dgm:t>
    </dgm:pt>
    <dgm:pt modelId="{3E427096-F35D-45D6-BD2B-DE07F96968E5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97F87A-DFF8-422B-B016-BCA3C2D72D56}" type="sibTrans" cxnId="{CB8838E2-20FB-499C-B575-17B5D0023AB5}">
      <dgm:prSet/>
      <dgm:spPr/>
      <dgm:t>
        <a:bodyPr/>
        <a:lstStyle/>
        <a:p>
          <a:endParaRPr lang="ru-RU"/>
        </a:p>
      </dgm:t>
    </dgm:pt>
    <dgm:pt modelId="{0D0E8EA4-E898-4819-84DA-137987DC2DCB}" type="parTrans" cxnId="{CB8838E2-20FB-499C-B575-17B5D0023AB5}">
      <dgm:prSet/>
      <dgm:spPr/>
      <dgm:t>
        <a:bodyPr/>
        <a:lstStyle/>
        <a:p>
          <a:endParaRPr lang="ru-RU"/>
        </a:p>
      </dgm:t>
    </dgm:pt>
    <dgm:pt modelId="{DC5F1C50-17C2-4FBF-82FB-B33465DD0AE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DE9A5-4CE1-4F4C-AD8E-91AC42320FE7}" type="sibTrans" cxnId="{22F7912D-C43F-415F-9D46-E25ABA44D6E4}">
      <dgm:prSet/>
      <dgm:spPr/>
      <dgm:t>
        <a:bodyPr/>
        <a:lstStyle/>
        <a:p>
          <a:endParaRPr lang="ru-RU"/>
        </a:p>
      </dgm:t>
    </dgm:pt>
    <dgm:pt modelId="{3A9C61DE-0FDF-4A51-8522-5A33D3BA41BC}" type="parTrans" cxnId="{22F7912D-C43F-415F-9D46-E25ABA44D6E4}">
      <dgm:prSet/>
      <dgm:spPr/>
      <dgm:t>
        <a:bodyPr/>
        <a:lstStyle/>
        <a:p>
          <a:endParaRPr lang="ru-RU"/>
        </a:p>
      </dgm:t>
    </dgm:pt>
    <dgm:pt modelId="{5D32DB09-8EBC-4F27-BBBB-AD74F517D0B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Обрабатываю-</a:t>
          </a:r>
          <a:r>
            <a:rPr lang="ru-RU" sz="12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щие</a:t>
          </a:r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производства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72D5F-8103-4910-BA73-7BB93D15ED52}" type="sibTrans" cxnId="{CE6B817B-3F69-4560-BAD7-61DC36183FE3}">
      <dgm:prSet/>
      <dgm:spPr/>
      <dgm:t>
        <a:bodyPr/>
        <a:lstStyle/>
        <a:p>
          <a:endParaRPr lang="ru-RU"/>
        </a:p>
      </dgm:t>
    </dgm:pt>
    <dgm:pt modelId="{1CBA65B1-1BE7-40F2-ADB1-09CA38FDC1E8}" type="parTrans" cxnId="{CE6B817B-3F69-4560-BAD7-61DC36183FE3}">
      <dgm:prSet/>
      <dgm:spPr/>
      <dgm:t>
        <a:bodyPr/>
        <a:lstStyle/>
        <a:p>
          <a:endParaRPr lang="ru-RU"/>
        </a:p>
      </dgm:t>
    </dgm:pt>
    <dgm:pt modelId="{5B50CE44-886E-4019-95BE-7CB83B74EFB8}" type="pres">
      <dgm:prSet presAssocID="{4BA884AB-641A-4B4D-AB2B-BB76327BDAD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5619D7-879F-4E57-B411-1A2A811EC2CF}" type="pres">
      <dgm:prSet presAssocID="{4BA884AB-641A-4B4D-AB2B-BB76327BDAD2}" presName="children" presStyleCnt="0"/>
      <dgm:spPr/>
    </dgm:pt>
    <dgm:pt modelId="{D191D691-C2C5-4824-85E2-E7A061C4E24C}" type="pres">
      <dgm:prSet presAssocID="{4BA884AB-641A-4B4D-AB2B-BB76327BDAD2}" presName="child1group" presStyleCnt="0"/>
      <dgm:spPr/>
    </dgm:pt>
    <dgm:pt modelId="{E38B453F-B4D1-4518-9C9A-F08AF6411E70}" type="pres">
      <dgm:prSet presAssocID="{4BA884AB-641A-4B4D-AB2B-BB76327BDAD2}" presName="child1" presStyleLbl="bgAcc1" presStyleIdx="0" presStyleCnt="4" custScaleX="105453" custScaleY="72638" custLinFactNeighborX="-3110" custLinFactNeighborY="-60907"/>
      <dgm:spPr/>
      <dgm:t>
        <a:bodyPr/>
        <a:lstStyle/>
        <a:p>
          <a:endParaRPr lang="ru-RU"/>
        </a:p>
      </dgm:t>
    </dgm:pt>
    <dgm:pt modelId="{77C1F466-8069-4D6F-AFE8-B61E4F572FE6}" type="pres">
      <dgm:prSet presAssocID="{4BA884AB-641A-4B4D-AB2B-BB76327BDAD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74F10-E47F-4395-864B-23F76A8FECFA}" type="pres">
      <dgm:prSet presAssocID="{4BA884AB-641A-4B4D-AB2B-BB76327BDAD2}" presName="child2group" presStyleCnt="0"/>
      <dgm:spPr/>
    </dgm:pt>
    <dgm:pt modelId="{5C505237-5CBF-48D5-8EC2-2835BB223FF1}" type="pres">
      <dgm:prSet presAssocID="{4BA884AB-641A-4B4D-AB2B-BB76327BDAD2}" presName="child2" presStyleLbl="bgAcc1" presStyleIdx="1" presStyleCnt="4" custScaleX="103882" custScaleY="69041" custLinFactNeighborX="-4753" custLinFactNeighborY="-45745"/>
      <dgm:spPr/>
      <dgm:t>
        <a:bodyPr/>
        <a:lstStyle/>
        <a:p>
          <a:endParaRPr lang="ru-RU"/>
        </a:p>
      </dgm:t>
    </dgm:pt>
    <dgm:pt modelId="{621DFCE3-34F1-4C3E-BCBC-D68EEF88E450}" type="pres">
      <dgm:prSet presAssocID="{4BA884AB-641A-4B4D-AB2B-BB76327BDAD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B2CD2-4B8A-4F3A-8177-A6A0F74ED20A}" type="pres">
      <dgm:prSet presAssocID="{4BA884AB-641A-4B4D-AB2B-BB76327BDAD2}" presName="child3group" presStyleCnt="0"/>
      <dgm:spPr/>
    </dgm:pt>
    <dgm:pt modelId="{D17F34DC-E9F5-4079-8DD6-C601D953A9A2}" type="pres">
      <dgm:prSet presAssocID="{4BA884AB-641A-4B4D-AB2B-BB76327BDAD2}" presName="child3" presStyleLbl="bgAcc1" presStyleIdx="2" presStyleCnt="4" custScaleX="100412" custScaleY="74834" custLinFactNeighborX="-306" custLinFactNeighborY="51404"/>
      <dgm:spPr/>
      <dgm:t>
        <a:bodyPr/>
        <a:lstStyle/>
        <a:p>
          <a:endParaRPr lang="ru-RU"/>
        </a:p>
      </dgm:t>
    </dgm:pt>
    <dgm:pt modelId="{75529CE3-6874-4FE1-81E6-EAA105E81A6E}" type="pres">
      <dgm:prSet presAssocID="{4BA884AB-641A-4B4D-AB2B-BB76327BDAD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40C9D-D27B-4C19-B377-13F56ADBB3CA}" type="pres">
      <dgm:prSet presAssocID="{4BA884AB-641A-4B4D-AB2B-BB76327BDAD2}" presName="child4group" presStyleCnt="0"/>
      <dgm:spPr/>
    </dgm:pt>
    <dgm:pt modelId="{300C1C61-D7E1-47B9-91EE-79DD9281D6B5}" type="pres">
      <dgm:prSet presAssocID="{4BA884AB-641A-4B4D-AB2B-BB76327BDAD2}" presName="child4" presStyleLbl="bgAcc1" presStyleIdx="3" presStyleCnt="4" custScaleX="109573" custScaleY="67208" custLinFactNeighborX="2371" custLinFactNeighborY="48839"/>
      <dgm:spPr/>
      <dgm:t>
        <a:bodyPr/>
        <a:lstStyle/>
        <a:p>
          <a:endParaRPr lang="ru-RU"/>
        </a:p>
      </dgm:t>
    </dgm:pt>
    <dgm:pt modelId="{E4732E08-7298-4CFA-BC67-AE6E684B04B5}" type="pres">
      <dgm:prSet presAssocID="{4BA884AB-641A-4B4D-AB2B-BB76327BDAD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FED2F-E171-4D5E-82FB-CE8000B88916}" type="pres">
      <dgm:prSet presAssocID="{4BA884AB-641A-4B4D-AB2B-BB76327BDAD2}" presName="childPlaceholder" presStyleCnt="0"/>
      <dgm:spPr/>
    </dgm:pt>
    <dgm:pt modelId="{383AA92F-E0C3-47F0-9665-F5F2F553922B}" type="pres">
      <dgm:prSet presAssocID="{4BA884AB-641A-4B4D-AB2B-BB76327BDAD2}" presName="circle" presStyleCnt="0"/>
      <dgm:spPr/>
    </dgm:pt>
    <dgm:pt modelId="{B7807133-8E7E-41A5-8F05-DD991BFCDE1E}" type="pres">
      <dgm:prSet presAssocID="{4BA884AB-641A-4B4D-AB2B-BB76327BDAD2}" presName="quadrant1" presStyleLbl="node1" presStyleIdx="0" presStyleCnt="4" custScaleX="116788" custScaleY="97844" custLinFactNeighborX="2122" custLinFactNeighborY="-5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EA286-968F-49A7-961E-DA2F34071285}" type="pres">
      <dgm:prSet presAssocID="{4BA884AB-641A-4B4D-AB2B-BB76327BDAD2}" presName="quadrant2" presStyleLbl="node1" presStyleIdx="1" presStyleCnt="4" custScaleX="107742" custScaleY="96541" custLinFactNeighborX="10358" custLinFactNeighborY="-9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282B8-E72E-4324-96E2-14CF17714C79}" type="pres">
      <dgm:prSet presAssocID="{4BA884AB-641A-4B4D-AB2B-BB76327BDAD2}" presName="quadrant3" presStyleLbl="node1" presStyleIdx="2" presStyleCnt="4" custScaleX="108079" custScaleY="100000" custLinFactNeighborX="6793" custLinFactNeighborY="-63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829BB-93BE-409A-A3F4-68BB5B98CF2B}" type="pres">
      <dgm:prSet presAssocID="{4BA884AB-641A-4B4D-AB2B-BB76327BDAD2}" presName="quadrant4" presStyleLbl="node1" presStyleIdx="3" presStyleCnt="4" custScaleX="112306" custScaleY="100002" custLinFactNeighborX="1050" custLinFactNeighborY="-62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24AAF-B398-462B-A44F-986C66057125}" type="pres">
      <dgm:prSet presAssocID="{4BA884AB-641A-4B4D-AB2B-BB76327BDAD2}" presName="quadrantPlaceholder" presStyleCnt="0"/>
      <dgm:spPr/>
    </dgm:pt>
    <dgm:pt modelId="{E57F0A5C-F309-4894-B412-2D3830ED4405}" type="pres">
      <dgm:prSet presAssocID="{4BA884AB-641A-4B4D-AB2B-BB76327BDAD2}" presName="center1" presStyleLbl="fgShp" presStyleIdx="0" presStyleCnt="2" custFlipVert="1" custScaleX="102740" custScaleY="13545" custLinFactNeighborY="0"/>
      <dgm:spPr>
        <a:noFill/>
        <a:ln>
          <a:noFill/>
        </a:ln>
      </dgm:spPr>
    </dgm:pt>
    <dgm:pt modelId="{5E53CB95-3F80-411C-90CC-FC6B850E415A}" type="pres">
      <dgm:prSet presAssocID="{4BA884AB-641A-4B4D-AB2B-BB76327BDAD2}" presName="center2" presStyleLbl="fgShp" presStyleIdx="1" presStyleCnt="2" custFlipVert="0" custScaleX="102739" custScaleY="13546"/>
      <dgm:spPr>
        <a:noFill/>
      </dgm:spPr>
    </dgm:pt>
  </dgm:ptLst>
  <dgm:cxnLst>
    <dgm:cxn modelId="{748AF552-FC50-4F63-8EB4-BD6B1FC26365}" type="presOf" srcId="{64C26001-F34B-4C84-8257-D28BE33ABA7B}" destId="{621DFCE3-34F1-4C3E-BCBC-D68EEF88E450}" srcOrd="1" destOrd="2" presId="urn:microsoft.com/office/officeart/2005/8/layout/cycle4"/>
    <dgm:cxn modelId="{CAE3F980-48BE-4E0B-8FE0-D1C3E286DFA1}" type="presOf" srcId="{0D86FB1A-8F1B-4822-8F81-448411CAD3D1}" destId="{459829BB-93BE-409A-A3F4-68BB5B98CF2B}" srcOrd="0" destOrd="0" presId="urn:microsoft.com/office/officeart/2005/8/layout/cycle4"/>
    <dgm:cxn modelId="{CE6B817B-3F69-4560-BAD7-61DC36183FE3}" srcId="{4BA884AB-641A-4B4D-AB2B-BB76327BDAD2}" destId="{5D32DB09-8EBC-4F27-BBBB-AD74F517D0BD}" srcOrd="1" destOrd="0" parTransId="{1CBA65B1-1BE7-40F2-ADB1-09CA38FDC1E8}" sibTransId="{AB072D5F-8103-4910-BA73-7BB93D15ED52}"/>
    <dgm:cxn modelId="{C2208DB5-D412-4EA0-8034-3FDEDF2BE931}" type="presOf" srcId="{5D32DB09-8EBC-4F27-BBBB-AD74F517D0BD}" destId="{EF6EA286-968F-49A7-961E-DA2F34071285}" srcOrd="0" destOrd="0" presId="urn:microsoft.com/office/officeart/2005/8/layout/cycle4"/>
    <dgm:cxn modelId="{B727AEC0-9231-4E80-825E-269B34E5BE15}" srcId="{DC5F1C50-17C2-4FBF-82FB-B33465DD0AE2}" destId="{FF0D9507-17B9-4B6A-95EC-CA86078082FC}" srcOrd="1" destOrd="0" parTransId="{35683097-0DA7-43E8-971F-3B3E61833045}" sibTransId="{9212FFCB-3882-4644-ABA4-6417214A0F49}"/>
    <dgm:cxn modelId="{804C5060-7F51-45F3-A17C-840142FE3D07}" type="presOf" srcId="{6871130A-D2E9-4FB3-9BF9-51F4568EDA87}" destId="{300C1C61-D7E1-47B9-91EE-79DD9281D6B5}" srcOrd="0" destOrd="1" presId="urn:microsoft.com/office/officeart/2005/8/layout/cycle4"/>
    <dgm:cxn modelId="{713513BA-E35C-44F5-8E13-72ED2FB70E93}" type="presOf" srcId="{FF0D9507-17B9-4B6A-95EC-CA86078082FC}" destId="{D17F34DC-E9F5-4079-8DD6-C601D953A9A2}" srcOrd="0" destOrd="1" presId="urn:microsoft.com/office/officeart/2005/8/layout/cycle4"/>
    <dgm:cxn modelId="{5FB6348A-81FE-4EC6-B4A2-E2C548008A52}" srcId="{5D32DB09-8EBC-4F27-BBBB-AD74F517D0BD}" destId="{64C26001-F34B-4C84-8257-D28BE33ABA7B}" srcOrd="2" destOrd="0" parTransId="{712D6BB0-3F50-46A4-84A8-EEC2AE4A0D70}" sibTransId="{377F96AD-09C7-4EAA-92D7-1258BA554288}"/>
    <dgm:cxn modelId="{22F7912D-C43F-415F-9D46-E25ABA44D6E4}" srcId="{4BA884AB-641A-4B4D-AB2B-BB76327BDAD2}" destId="{DC5F1C50-17C2-4FBF-82FB-B33465DD0AE2}" srcOrd="2" destOrd="0" parTransId="{3A9C61DE-0FDF-4A51-8522-5A33D3BA41BC}" sibTransId="{C3BDE9A5-4CE1-4F4C-AD8E-91AC42320FE7}"/>
    <dgm:cxn modelId="{9A02BC09-FD7C-4364-B89E-FD2264B6EDC3}" type="presOf" srcId="{DC5F1C50-17C2-4FBF-82FB-B33465DD0AE2}" destId="{DF9282B8-E72E-4324-96E2-14CF17714C79}" srcOrd="0" destOrd="0" presId="urn:microsoft.com/office/officeart/2005/8/layout/cycle4"/>
    <dgm:cxn modelId="{E43543B4-5E1C-4B3E-BE76-5915AA925C5E}" type="presOf" srcId="{4BA884AB-641A-4B4D-AB2B-BB76327BDAD2}" destId="{5B50CE44-886E-4019-95BE-7CB83B74EFB8}" srcOrd="0" destOrd="0" presId="urn:microsoft.com/office/officeart/2005/8/layout/cycle4"/>
    <dgm:cxn modelId="{00D011D0-62FF-4C92-834A-B17A5CEFA9E9}" type="presOf" srcId="{57A741EC-38BC-4300-9B43-C5F4986E8150}" destId="{E38B453F-B4D1-4518-9C9A-F08AF6411E70}" srcOrd="0" destOrd="1" presId="urn:microsoft.com/office/officeart/2005/8/layout/cycle4"/>
    <dgm:cxn modelId="{6119C18A-A6F2-431A-B635-94AF13800805}" type="presOf" srcId="{A7C4F95C-F32E-4417-A5A4-CB0D33AA2866}" destId="{5C505237-5CBF-48D5-8EC2-2835BB223FF1}" srcOrd="0" destOrd="1" presId="urn:microsoft.com/office/officeart/2005/8/layout/cycle4"/>
    <dgm:cxn modelId="{46350F43-36B8-4DFF-A5FE-9046D51D891F}" srcId="{0D86FB1A-8F1B-4822-8F81-448411CAD3D1}" destId="{C6E1610F-697A-41E1-8645-F2C1166AC72C}" srcOrd="0" destOrd="0" parTransId="{E14E1950-5AFC-41D1-8D02-66ABF6290F87}" sibTransId="{F0CE3EC2-1C82-4EFE-96AC-BE45EA81182A}"/>
    <dgm:cxn modelId="{5CDD13F6-EA3E-4ABA-A10B-5027E4519001}" srcId="{21B1E65F-4971-4BCC-BD65-473440CD5469}" destId="{57A741EC-38BC-4300-9B43-C5F4986E8150}" srcOrd="1" destOrd="0" parTransId="{D5E9E66E-B5B8-4B03-9F55-89ED605F5A9B}" sibTransId="{CA014434-535A-46EE-BBD6-ABBDD0943465}"/>
    <dgm:cxn modelId="{12A53E7F-A7BC-44AF-8B86-E84CFBB4CA5F}" srcId="{DC5F1C50-17C2-4FBF-82FB-B33465DD0AE2}" destId="{9B6A5CD3-5AA0-4E14-9898-6ADE4DE65774}" srcOrd="0" destOrd="0" parTransId="{A2B4996C-98E6-4532-8819-A043046504BE}" sibTransId="{AB00B490-335D-455B-B7CA-651AEB3B8E44}"/>
    <dgm:cxn modelId="{30CD9BDD-9729-4A54-9DD4-B94D1BB2621D}" type="presOf" srcId="{C6E1610F-697A-41E1-8645-F2C1166AC72C}" destId="{300C1C61-D7E1-47B9-91EE-79DD9281D6B5}" srcOrd="0" destOrd="0" presId="urn:microsoft.com/office/officeart/2005/8/layout/cycle4"/>
    <dgm:cxn modelId="{86A24EF3-FF2D-4C44-AD56-D4CFE37436D1}" srcId="{5D32DB09-8EBC-4F27-BBBB-AD74F517D0BD}" destId="{A7C4F95C-F32E-4417-A5A4-CB0D33AA2866}" srcOrd="1" destOrd="0" parTransId="{634E1943-19E2-47D0-83E4-5E69123A8E44}" sibTransId="{234A0B54-EF93-4554-89E4-E510D88E8A2A}"/>
    <dgm:cxn modelId="{92CD8261-D9B8-46CF-B65E-E7E0E55BD72A}" type="presOf" srcId="{9B6A5CD3-5AA0-4E14-9898-6ADE4DE65774}" destId="{D17F34DC-E9F5-4079-8DD6-C601D953A9A2}" srcOrd="0" destOrd="0" presId="urn:microsoft.com/office/officeart/2005/8/layout/cycle4"/>
    <dgm:cxn modelId="{04D5EC50-F73D-4F66-AF43-D9E9860FEEC1}" srcId="{0D86FB1A-8F1B-4822-8F81-448411CAD3D1}" destId="{6871130A-D2E9-4FB3-9BF9-51F4568EDA87}" srcOrd="1" destOrd="0" parTransId="{58B084E8-F1A6-41D5-B445-F1413DFFC83E}" sibTransId="{0686E7E0-229B-4A07-B054-5F1D99BCE3E3}"/>
    <dgm:cxn modelId="{F68AA186-83D0-4898-98E7-6B4DA818EC66}" type="presOf" srcId="{9B6A5CD3-5AA0-4E14-9898-6ADE4DE65774}" destId="{75529CE3-6874-4FE1-81E6-EAA105E81A6E}" srcOrd="1" destOrd="0" presId="urn:microsoft.com/office/officeart/2005/8/layout/cycle4"/>
    <dgm:cxn modelId="{B41F48BA-F7A8-4C48-B3B0-779DB69607CB}" type="presOf" srcId="{21B1E65F-4971-4BCC-BD65-473440CD5469}" destId="{B7807133-8E7E-41A5-8F05-DD991BFCDE1E}" srcOrd="0" destOrd="0" presId="urn:microsoft.com/office/officeart/2005/8/layout/cycle4"/>
    <dgm:cxn modelId="{4AFB9E81-BC05-4EA4-9BE2-DBDC375A9A81}" type="presOf" srcId="{D39AC1C2-1F2D-4300-897F-C52C559185E6}" destId="{77C1F466-8069-4D6F-AFE8-B61E4F572FE6}" srcOrd="1" destOrd="0" presId="urn:microsoft.com/office/officeart/2005/8/layout/cycle4"/>
    <dgm:cxn modelId="{98B197B9-A15C-4B53-90FB-B3666B97CA7A}" type="presOf" srcId="{64C26001-F34B-4C84-8257-D28BE33ABA7B}" destId="{5C505237-5CBF-48D5-8EC2-2835BB223FF1}" srcOrd="0" destOrd="2" presId="urn:microsoft.com/office/officeart/2005/8/layout/cycle4"/>
    <dgm:cxn modelId="{DE0429DE-FA9E-47DF-ACC5-0855B989A3F2}" type="presOf" srcId="{C6E1610F-697A-41E1-8645-F2C1166AC72C}" destId="{E4732E08-7298-4CFA-BC67-AE6E684B04B5}" srcOrd="1" destOrd="0" presId="urn:microsoft.com/office/officeart/2005/8/layout/cycle4"/>
    <dgm:cxn modelId="{84261BE3-68DF-40D2-B9B8-CE7662917D41}" srcId="{21B1E65F-4971-4BCC-BD65-473440CD5469}" destId="{D39AC1C2-1F2D-4300-897F-C52C559185E6}" srcOrd="0" destOrd="0" parTransId="{A804FA38-4A3C-4932-AF23-AFDCCB6C951B}" sibTransId="{E4FADDFC-8D28-403F-AAD1-A328759E94AD}"/>
    <dgm:cxn modelId="{73334C84-362B-4CDF-92A7-CB3E02016F4B}" srcId="{4BA884AB-641A-4B4D-AB2B-BB76327BDAD2}" destId="{0D86FB1A-8F1B-4822-8F81-448411CAD3D1}" srcOrd="3" destOrd="0" parTransId="{C1791761-F695-4AD3-9BA6-A2A9A590DB59}" sibTransId="{12F01DDE-602F-42FE-87CD-F908569B1F4D}"/>
    <dgm:cxn modelId="{AFC7EEF2-E863-464C-ABF5-35115604BAA5}" type="presOf" srcId="{3E427096-F35D-45D6-BD2B-DE07F96968E5}" destId="{5C505237-5CBF-48D5-8EC2-2835BB223FF1}" srcOrd="0" destOrd="0" presId="urn:microsoft.com/office/officeart/2005/8/layout/cycle4"/>
    <dgm:cxn modelId="{2333CE17-8A6C-4FA0-9E30-E82447AEC7A4}" type="presOf" srcId="{A7C4F95C-F32E-4417-A5A4-CB0D33AA2866}" destId="{621DFCE3-34F1-4C3E-BCBC-D68EEF88E450}" srcOrd="1" destOrd="1" presId="urn:microsoft.com/office/officeart/2005/8/layout/cycle4"/>
    <dgm:cxn modelId="{5C16AF6E-1794-4547-AE6B-9C49CF7FC18D}" type="presOf" srcId="{FF0D9507-17B9-4B6A-95EC-CA86078082FC}" destId="{75529CE3-6874-4FE1-81E6-EAA105E81A6E}" srcOrd="1" destOrd="1" presId="urn:microsoft.com/office/officeart/2005/8/layout/cycle4"/>
    <dgm:cxn modelId="{BA94FD7E-11C1-4E48-8305-26BE42FACEEB}" type="presOf" srcId="{D39AC1C2-1F2D-4300-897F-C52C559185E6}" destId="{E38B453F-B4D1-4518-9C9A-F08AF6411E70}" srcOrd="0" destOrd="0" presId="urn:microsoft.com/office/officeart/2005/8/layout/cycle4"/>
    <dgm:cxn modelId="{4FCE073D-72AF-4621-AD0E-AA92B20CFB49}" type="presOf" srcId="{6871130A-D2E9-4FB3-9BF9-51F4568EDA87}" destId="{E4732E08-7298-4CFA-BC67-AE6E684B04B5}" srcOrd="1" destOrd="1" presId="urn:microsoft.com/office/officeart/2005/8/layout/cycle4"/>
    <dgm:cxn modelId="{B613D414-3F57-4408-A637-B0E95DC28C26}" type="presOf" srcId="{57A741EC-38BC-4300-9B43-C5F4986E8150}" destId="{77C1F466-8069-4D6F-AFE8-B61E4F572FE6}" srcOrd="1" destOrd="1" presId="urn:microsoft.com/office/officeart/2005/8/layout/cycle4"/>
    <dgm:cxn modelId="{CB8838E2-20FB-499C-B575-17B5D0023AB5}" srcId="{5D32DB09-8EBC-4F27-BBBB-AD74F517D0BD}" destId="{3E427096-F35D-45D6-BD2B-DE07F96968E5}" srcOrd="0" destOrd="0" parTransId="{0D0E8EA4-E898-4819-84DA-137987DC2DCB}" sibTransId="{6B97F87A-DFF8-422B-B016-BCA3C2D72D56}"/>
    <dgm:cxn modelId="{0688E0CB-BFF6-4D9D-8C13-6D54962C350C}" srcId="{4BA884AB-641A-4B4D-AB2B-BB76327BDAD2}" destId="{21B1E65F-4971-4BCC-BD65-473440CD5469}" srcOrd="0" destOrd="0" parTransId="{BC8E41D4-7F46-41D9-B55B-390F70FC1F17}" sibTransId="{4E2DBB66-F8E8-4A8B-A350-00D5423738D4}"/>
    <dgm:cxn modelId="{C17B1726-96AA-45B0-9E7F-F281F21AA57D}" type="presOf" srcId="{3E427096-F35D-45D6-BD2B-DE07F96968E5}" destId="{621DFCE3-34F1-4C3E-BCBC-D68EEF88E450}" srcOrd="1" destOrd="0" presId="urn:microsoft.com/office/officeart/2005/8/layout/cycle4"/>
    <dgm:cxn modelId="{8C20C621-A2EB-4702-8441-183445539C3A}" type="presParOf" srcId="{5B50CE44-886E-4019-95BE-7CB83B74EFB8}" destId="{9F5619D7-879F-4E57-B411-1A2A811EC2CF}" srcOrd="0" destOrd="0" presId="urn:microsoft.com/office/officeart/2005/8/layout/cycle4"/>
    <dgm:cxn modelId="{A8F4CB7C-7EB4-49BF-8705-3B31D7E06924}" type="presParOf" srcId="{9F5619D7-879F-4E57-B411-1A2A811EC2CF}" destId="{D191D691-C2C5-4824-85E2-E7A061C4E24C}" srcOrd="0" destOrd="0" presId="urn:microsoft.com/office/officeart/2005/8/layout/cycle4"/>
    <dgm:cxn modelId="{4EC1CD0B-BCE1-459E-9DF1-A67B945A1C4B}" type="presParOf" srcId="{D191D691-C2C5-4824-85E2-E7A061C4E24C}" destId="{E38B453F-B4D1-4518-9C9A-F08AF6411E70}" srcOrd="0" destOrd="0" presId="urn:microsoft.com/office/officeart/2005/8/layout/cycle4"/>
    <dgm:cxn modelId="{6223D06A-A916-470D-90B6-9564B3ACD1B2}" type="presParOf" srcId="{D191D691-C2C5-4824-85E2-E7A061C4E24C}" destId="{77C1F466-8069-4D6F-AFE8-B61E4F572FE6}" srcOrd="1" destOrd="0" presId="urn:microsoft.com/office/officeart/2005/8/layout/cycle4"/>
    <dgm:cxn modelId="{4BFB02A9-A228-4046-8931-64BD8D90AD45}" type="presParOf" srcId="{9F5619D7-879F-4E57-B411-1A2A811EC2CF}" destId="{E9C74F10-E47F-4395-864B-23F76A8FECFA}" srcOrd="1" destOrd="0" presId="urn:microsoft.com/office/officeart/2005/8/layout/cycle4"/>
    <dgm:cxn modelId="{871E7803-9F39-4F1E-9FA1-F9331431EFF6}" type="presParOf" srcId="{E9C74F10-E47F-4395-864B-23F76A8FECFA}" destId="{5C505237-5CBF-48D5-8EC2-2835BB223FF1}" srcOrd="0" destOrd="0" presId="urn:microsoft.com/office/officeart/2005/8/layout/cycle4"/>
    <dgm:cxn modelId="{8F61E2C5-BA18-4795-ADAD-E60F7C0F2507}" type="presParOf" srcId="{E9C74F10-E47F-4395-864B-23F76A8FECFA}" destId="{621DFCE3-34F1-4C3E-BCBC-D68EEF88E450}" srcOrd="1" destOrd="0" presId="urn:microsoft.com/office/officeart/2005/8/layout/cycle4"/>
    <dgm:cxn modelId="{135827DA-9FBE-4F5A-8B2C-543C0C233D66}" type="presParOf" srcId="{9F5619D7-879F-4E57-B411-1A2A811EC2CF}" destId="{B61B2CD2-4B8A-4F3A-8177-A6A0F74ED20A}" srcOrd="2" destOrd="0" presId="urn:microsoft.com/office/officeart/2005/8/layout/cycle4"/>
    <dgm:cxn modelId="{8245B1D7-1A70-4796-A7C2-664EBE6C3E09}" type="presParOf" srcId="{B61B2CD2-4B8A-4F3A-8177-A6A0F74ED20A}" destId="{D17F34DC-E9F5-4079-8DD6-C601D953A9A2}" srcOrd="0" destOrd="0" presId="urn:microsoft.com/office/officeart/2005/8/layout/cycle4"/>
    <dgm:cxn modelId="{56765A15-05F8-40D7-86A5-972B06A60D87}" type="presParOf" srcId="{B61B2CD2-4B8A-4F3A-8177-A6A0F74ED20A}" destId="{75529CE3-6874-4FE1-81E6-EAA105E81A6E}" srcOrd="1" destOrd="0" presId="urn:microsoft.com/office/officeart/2005/8/layout/cycle4"/>
    <dgm:cxn modelId="{21274292-44B5-4C35-8AF9-FC87157617A4}" type="presParOf" srcId="{9F5619D7-879F-4E57-B411-1A2A811EC2CF}" destId="{DC040C9D-D27B-4C19-B377-13F56ADBB3CA}" srcOrd="3" destOrd="0" presId="urn:microsoft.com/office/officeart/2005/8/layout/cycle4"/>
    <dgm:cxn modelId="{F03F65E7-D757-41C5-883E-9DD588BE6D5E}" type="presParOf" srcId="{DC040C9D-D27B-4C19-B377-13F56ADBB3CA}" destId="{300C1C61-D7E1-47B9-91EE-79DD9281D6B5}" srcOrd="0" destOrd="0" presId="urn:microsoft.com/office/officeart/2005/8/layout/cycle4"/>
    <dgm:cxn modelId="{A285DA1E-B1B8-40FD-9E5C-83959D68004E}" type="presParOf" srcId="{DC040C9D-D27B-4C19-B377-13F56ADBB3CA}" destId="{E4732E08-7298-4CFA-BC67-AE6E684B04B5}" srcOrd="1" destOrd="0" presId="urn:microsoft.com/office/officeart/2005/8/layout/cycle4"/>
    <dgm:cxn modelId="{B809782B-EF09-4616-9EB8-43EE97C72AFF}" type="presParOf" srcId="{9F5619D7-879F-4E57-B411-1A2A811EC2CF}" destId="{57FFED2F-E171-4D5E-82FB-CE8000B88916}" srcOrd="4" destOrd="0" presId="urn:microsoft.com/office/officeart/2005/8/layout/cycle4"/>
    <dgm:cxn modelId="{FE41CBCF-25CB-476B-B3B5-C7AB870C0AC7}" type="presParOf" srcId="{5B50CE44-886E-4019-95BE-7CB83B74EFB8}" destId="{383AA92F-E0C3-47F0-9665-F5F2F553922B}" srcOrd="1" destOrd="0" presId="urn:microsoft.com/office/officeart/2005/8/layout/cycle4"/>
    <dgm:cxn modelId="{98CF1E21-3CD7-4FD0-8A88-39588A00EC05}" type="presParOf" srcId="{383AA92F-E0C3-47F0-9665-F5F2F553922B}" destId="{B7807133-8E7E-41A5-8F05-DD991BFCDE1E}" srcOrd="0" destOrd="0" presId="urn:microsoft.com/office/officeart/2005/8/layout/cycle4"/>
    <dgm:cxn modelId="{3B1F699B-03D8-4187-A1AC-11628114EC25}" type="presParOf" srcId="{383AA92F-E0C3-47F0-9665-F5F2F553922B}" destId="{EF6EA286-968F-49A7-961E-DA2F34071285}" srcOrd="1" destOrd="0" presId="urn:microsoft.com/office/officeart/2005/8/layout/cycle4"/>
    <dgm:cxn modelId="{464F12ED-4EBE-4F2E-927C-6853BDDA74F8}" type="presParOf" srcId="{383AA92F-E0C3-47F0-9665-F5F2F553922B}" destId="{DF9282B8-E72E-4324-96E2-14CF17714C79}" srcOrd="2" destOrd="0" presId="urn:microsoft.com/office/officeart/2005/8/layout/cycle4"/>
    <dgm:cxn modelId="{8E2BB1C5-3298-4B08-9CB9-5FD975C0F7A2}" type="presParOf" srcId="{383AA92F-E0C3-47F0-9665-F5F2F553922B}" destId="{459829BB-93BE-409A-A3F4-68BB5B98CF2B}" srcOrd="3" destOrd="0" presId="urn:microsoft.com/office/officeart/2005/8/layout/cycle4"/>
    <dgm:cxn modelId="{73B4EFFB-1765-4FE8-8EC2-E38D7BAC6F8F}" type="presParOf" srcId="{383AA92F-E0C3-47F0-9665-F5F2F553922B}" destId="{BD824AAF-B398-462B-A44F-986C66057125}" srcOrd="4" destOrd="0" presId="urn:microsoft.com/office/officeart/2005/8/layout/cycle4"/>
    <dgm:cxn modelId="{98BD9D05-A7FF-4C3D-A57A-BAC6BDD63A40}" type="presParOf" srcId="{5B50CE44-886E-4019-95BE-7CB83B74EFB8}" destId="{E57F0A5C-F309-4894-B412-2D3830ED4405}" srcOrd="2" destOrd="0" presId="urn:microsoft.com/office/officeart/2005/8/layout/cycle4"/>
    <dgm:cxn modelId="{E6E80B69-D48D-4878-B0F6-071BCC9A0470}" type="presParOf" srcId="{5B50CE44-886E-4019-95BE-7CB83B74EFB8}" destId="{5E53CB95-3F80-411C-90CC-FC6B850E415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F34DC-E9F5-4079-8DD6-C601D953A9A2}">
      <dsp:nvSpPr>
        <dsp:cNvPr id="0" name=""/>
        <dsp:cNvSpPr/>
      </dsp:nvSpPr>
      <dsp:spPr>
        <a:xfrm>
          <a:off x="3452933" y="4164377"/>
          <a:ext cx="2113237" cy="10201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b" anchorCtr="1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2016 года 70,9 млн. рублей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</a:t>
          </a:r>
          <a:r>
            <a:rPr lang="ru-RU" sz="105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 года 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151,2 млн. 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9315" y="4441837"/>
        <a:ext cx="1434446" cy="720328"/>
      </dsp:txXfrm>
    </dsp:sp>
    <dsp:sp modelId="{300C1C61-D7E1-47B9-91EE-79DD9281D6B5}">
      <dsp:nvSpPr>
        <dsp:cNvPr id="0" name=""/>
        <dsp:cNvSpPr/>
      </dsp:nvSpPr>
      <dsp:spPr>
        <a:xfrm>
          <a:off x="-20893" y="4248471"/>
          <a:ext cx="2306036" cy="9162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 2016 года 1518,3 млн. рублей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2017 года 1784,4  млн. 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766" y="4497656"/>
        <a:ext cx="1573971" cy="646921"/>
      </dsp:txXfrm>
    </dsp:sp>
    <dsp:sp modelId="{5C505237-5CBF-48D5-8EC2-2835BB223FF1}">
      <dsp:nvSpPr>
        <dsp:cNvPr id="0" name=""/>
        <dsp:cNvSpPr/>
      </dsp:nvSpPr>
      <dsp:spPr>
        <a:xfrm>
          <a:off x="3322829" y="49555"/>
          <a:ext cx="2186265" cy="9412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2016 года </a:t>
          </a:r>
          <a:r>
            <a:rPr lang="ru-RU" sz="10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672,2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млн. 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2017 года 1050,4 млн. 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9385" y="70231"/>
        <a:ext cx="1489034" cy="664565"/>
      </dsp:txXfrm>
    </dsp:sp>
    <dsp:sp modelId="{E38B453F-B4D1-4518-9C9A-F08AF6411E70}">
      <dsp:nvSpPr>
        <dsp:cNvPr id="0" name=""/>
        <dsp:cNvSpPr/>
      </dsp:nvSpPr>
      <dsp:spPr>
        <a:xfrm>
          <a:off x="-27438" y="0"/>
          <a:ext cx="2219328" cy="9902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2016 года  8960,9 млн. 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2017 года           2565,2 млн. 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5685" y="21753"/>
        <a:ext cx="1510023" cy="699189"/>
      </dsp:txXfrm>
    </dsp:sp>
    <dsp:sp modelId="{B7807133-8E7E-41A5-8F05-DD991BFCDE1E}">
      <dsp:nvSpPr>
        <dsp:cNvPr id="0" name=""/>
        <dsp:cNvSpPr/>
      </dsp:nvSpPr>
      <dsp:spPr>
        <a:xfrm>
          <a:off x="766174" y="715361"/>
          <a:ext cx="2154377" cy="1804919"/>
        </a:xfrm>
        <a:prstGeom prst="pieWedge">
          <a:avLst/>
        </a:prstGeom>
        <a:gradFill rotWithShape="1">
          <a:gsLst>
            <a:gs pos="0">
              <a:schemeClr val="accent6">
                <a:tint val="73000"/>
                <a:satMod val="150000"/>
              </a:schemeClr>
            </a:gs>
            <a:gs pos="25000">
              <a:schemeClr val="accent6">
                <a:tint val="96000"/>
                <a:shade val="80000"/>
                <a:satMod val="105000"/>
              </a:schemeClr>
            </a:gs>
            <a:gs pos="38000">
              <a:schemeClr val="accent6">
                <a:tint val="96000"/>
                <a:shade val="59000"/>
                <a:satMod val="120000"/>
              </a:schemeClr>
            </a:gs>
            <a:gs pos="55000">
              <a:schemeClr val="accent6">
                <a:shade val="57000"/>
                <a:satMod val="120000"/>
              </a:schemeClr>
            </a:gs>
            <a:gs pos="80000">
              <a:schemeClr val="accent6">
                <a:shade val="56000"/>
                <a:satMod val="145000"/>
              </a:schemeClr>
            </a:gs>
            <a:gs pos="88000">
              <a:schemeClr val="accent6">
                <a:shade val="63000"/>
                <a:satMod val="160000"/>
              </a:schemeClr>
            </a:gs>
            <a:gs pos="100000">
              <a:schemeClr val="accent6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6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6">
              <a:shade val="30000"/>
              <a:satMod val="20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7176" y="1244010"/>
        <a:ext cx="1523375" cy="1276270"/>
      </dsp:txXfrm>
    </dsp:sp>
    <dsp:sp modelId="{EF6EA286-968F-49A7-961E-DA2F34071285}">
      <dsp:nvSpPr>
        <dsp:cNvPr id="0" name=""/>
        <dsp:cNvSpPr/>
      </dsp:nvSpPr>
      <dsp:spPr>
        <a:xfrm rot="5400000">
          <a:off x="3034746" y="616762"/>
          <a:ext cx="1780883" cy="1987506"/>
        </a:xfrm>
        <a:prstGeom prst="pieWedge">
          <a:avLst/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Обрабатываю-</a:t>
          </a:r>
          <a:r>
            <a:rPr lang="ru-RU" sz="12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щие</a:t>
          </a: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производства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31435" y="1241682"/>
        <a:ext cx="1405379" cy="1259274"/>
      </dsp:txXfrm>
    </dsp:sp>
    <dsp:sp modelId="{DF9282B8-E72E-4324-96E2-14CF17714C79}">
      <dsp:nvSpPr>
        <dsp:cNvPr id="0" name=""/>
        <dsp:cNvSpPr/>
      </dsp:nvSpPr>
      <dsp:spPr>
        <a:xfrm rot="10800000">
          <a:off x="2862562" y="2517789"/>
          <a:ext cx="1993723" cy="1844690"/>
        </a:xfrm>
        <a:prstGeom prst="pieWedge">
          <a:avLst/>
        </a:prstGeom>
        <a:gradFill rotWithShape="1">
          <a:gsLst>
            <a:gs pos="0">
              <a:schemeClr val="accent6">
                <a:tint val="73000"/>
                <a:satMod val="150000"/>
              </a:schemeClr>
            </a:gs>
            <a:gs pos="25000">
              <a:schemeClr val="accent6">
                <a:tint val="96000"/>
                <a:shade val="80000"/>
                <a:satMod val="105000"/>
              </a:schemeClr>
            </a:gs>
            <a:gs pos="38000">
              <a:schemeClr val="accent6">
                <a:tint val="96000"/>
                <a:shade val="59000"/>
                <a:satMod val="120000"/>
              </a:schemeClr>
            </a:gs>
            <a:gs pos="55000">
              <a:schemeClr val="accent6">
                <a:shade val="57000"/>
                <a:satMod val="120000"/>
              </a:schemeClr>
            </a:gs>
            <a:gs pos="80000">
              <a:schemeClr val="accent6">
                <a:shade val="56000"/>
                <a:satMod val="145000"/>
              </a:schemeClr>
            </a:gs>
            <a:gs pos="88000">
              <a:schemeClr val="accent6">
                <a:shade val="63000"/>
                <a:satMod val="160000"/>
              </a:schemeClr>
            </a:gs>
            <a:gs pos="100000">
              <a:schemeClr val="accent6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6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6">
              <a:shade val="30000"/>
              <a:satMod val="20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862562" y="2517789"/>
        <a:ext cx="1409775" cy="1304393"/>
      </dsp:txXfrm>
    </dsp:sp>
    <dsp:sp modelId="{459829BB-93BE-409A-A3F4-68BB5B98CF2B}">
      <dsp:nvSpPr>
        <dsp:cNvPr id="0" name=""/>
        <dsp:cNvSpPr/>
      </dsp:nvSpPr>
      <dsp:spPr>
        <a:xfrm rot="16200000">
          <a:off x="901223" y="2406794"/>
          <a:ext cx="1844727" cy="2071698"/>
        </a:xfrm>
        <a:prstGeom prst="pieWedge">
          <a:avLst/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394524" y="2520279"/>
        <a:ext cx="1464912" cy="1304419"/>
      </dsp:txXfrm>
    </dsp:sp>
    <dsp:sp modelId="{E57F0A5C-F309-4894-B412-2D3830ED4405}">
      <dsp:nvSpPr>
        <dsp:cNvPr id="0" name=""/>
        <dsp:cNvSpPr/>
      </dsp:nvSpPr>
      <dsp:spPr>
        <a:xfrm flipV="1">
          <a:off x="2441986" y="2448273"/>
          <a:ext cx="654359" cy="75016"/>
        </a:xfrm>
        <a:prstGeom prst="circularArrow">
          <a:avLst/>
        </a:prstGeom>
        <a:noFill/>
        <a:ln>
          <a:noFill/>
        </a:ln>
        <a:effectLst>
          <a:glow rad="762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5E53CB95-3F80-411C-90CC-FC6B850E415A}">
      <dsp:nvSpPr>
        <dsp:cNvPr id="0" name=""/>
        <dsp:cNvSpPr/>
      </dsp:nvSpPr>
      <dsp:spPr>
        <a:xfrm rot="10800000">
          <a:off x="2441989" y="2661283"/>
          <a:ext cx="654353" cy="75022"/>
        </a:xfrm>
        <a:prstGeom prst="circularArrow">
          <a:avLst/>
        </a:prstGeom>
        <a:noFill/>
        <a:ln>
          <a:noFill/>
        </a:ln>
        <a:effectLst>
          <a:glow rad="762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0.40993</cdr:x>
      <cdr:y>0.25947</cdr:y>
    </cdr:from>
    <cdr:to>
      <cdr:x>0.54901</cdr:x>
      <cdr:y>0.55105</cdr:y>
    </cdr:to>
    <cdr:sp macro="" textlink="">
      <cdr:nvSpPr>
        <cdr:cNvPr id="3" name="Выгнутая вверх стрелка 2"/>
        <cdr:cNvSpPr/>
      </cdr:nvSpPr>
      <cdr:spPr>
        <a:xfrm xmlns:a="http://schemas.openxmlformats.org/drawingml/2006/main">
          <a:off x="4032466" y="542492"/>
          <a:ext cx="1368133" cy="609636"/>
        </a:xfrm>
        <a:prstGeom xmlns:a="http://schemas.openxmlformats.org/drawingml/2006/main" prst="curvedDownArrow">
          <a:avLst>
            <a:gd name="adj1" fmla="val 25000"/>
            <a:gd name="adj2" fmla="val 67600"/>
            <a:gd name="adj3" fmla="val 25000"/>
          </a:avLst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               -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895 человек</a:t>
          </a:r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0.71005</cdr:x>
      <cdr:y>0.27805</cdr:y>
    </cdr:from>
    <cdr:to>
      <cdr:x>0.8345</cdr:x>
      <cdr:y>0.51946</cdr:y>
    </cdr:to>
    <cdr:sp macro="" textlink="">
      <cdr:nvSpPr>
        <cdr:cNvPr id="6" name="Выгнутая вниз стрелка 5"/>
        <cdr:cNvSpPr/>
      </cdr:nvSpPr>
      <cdr:spPr>
        <a:xfrm xmlns:a="http://schemas.openxmlformats.org/drawingml/2006/main">
          <a:off x="6984738" y="588059"/>
          <a:ext cx="1224210" cy="510568"/>
        </a:xfrm>
        <a:prstGeom xmlns:a="http://schemas.openxmlformats.org/drawingml/2006/main" prst="curvedUpArrow">
          <a:avLst>
            <a:gd name="adj1" fmla="val 76583"/>
            <a:gd name="adj2" fmla="val 205248"/>
            <a:gd name="adj3" fmla="val 53572"/>
          </a:avLst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+530 человек</a:t>
          </a:r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0.11712</cdr:x>
      <cdr:y>0.15176</cdr:y>
    </cdr:from>
    <cdr:to>
      <cdr:x>0.23425</cdr:x>
      <cdr:y>0.39317</cdr:y>
    </cdr:to>
    <cdr:sp macro="" textlink="">
      <cdr:nvSpPr>
        <cdr:cNvPr id="7" name="Выгнутая вниз стрелка 6"/>
        <cdr:cNvSpPr/>
      </cdr:nvSpPr>
      <cdr:spPr>
        <a:xfrm xmlns:a="http://schemas.openxmlformats.org/drawingml/2006/main">
          <a:off x="1152128" y="320969"/>
          <a:ext cx="1152202" cy="510568"/>
        </a:xfrm>
        <a:prstGeom xmlns:a="http://schemas.openxmlformats.org/drawingml/2006/main" prst="curvedUpArrow">
          <a:avLst>
            <a:gd name="adj1" fmla="val 76583"/>
            <a:gd name="adj2" fmla="val 205248"/>
            <a:gd name="adj3" fmla="val 34170"/>
          </a:avLst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+530 человек</a:t>
          </a:r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0.34411</cdr:x>
      <cdr:y>0.30642</cdr:y>
    </cdr:from>
    <cdr:to>
      <cdr:x>0.67773</cdr:x>
      <cdr:y>0.69429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586401" y="1080889"/>
          <a:ext cx="1538043" cy="136818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4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1 914 801,1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0.38382</cdr:x>
      <cdr:y>0.5195</cdr:y>
    </cdr:from>
    <cdr:to>
      <cdr:x>0.6416</cdr:x>
      <cdr:y>0.71961</cdr:y>
    </cdr:to>
    <cdr:sp macro="" textlink="">
      <cdr:nvSpPr>
        <cdr:cNvPr id="2" name="Блок-схема: решение 1"/>
        <cdr:cNvSpPr/>
      </cdr:nvSpPr>
      <cdr:spPr>
        <a:xfrm xmlns:a="http://schemas.openxmlformats.org/drawingml/2006/main">
          <a:off x="1927867" y="1421510"/>
          <a:ext cx="1294774" cy="547562"/>
        </a:xfrm>
        <a:prstGeom xmlns:a="http://schemas.openxmlformats.org/drawingml/2006/main" prst="flowChartDecision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103,1%</a:t>
          </a:r>
        </a:p>
        <a:p xmlns:a="http://schemas.openxmlformats.org/drawingml/2006/main"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0.25714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80831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Динамика численности экономически </a:t>
          </a:r>
        </a:p>
        <a:p xmlns:a="http://schemas.openxmlformats.org/drawingml/2006/main">
          <a:pPr algn="ctr"/>
          <a:r>
            <a:rPr lang="ru-RU" sz="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активного и занятого в экономике населения</a:t>
          </a:r>
        </a:p>
        <a:p xmlns:a="http://schemas.openxmlformats.org/drawingml/2006/main">
          <a:pPr lvl="0" algn="ctr"/>
          <a:r>
            <a:rPr kumimoji="0" lang="ru-RU" sz="800" b="1" i="0" u="none" strike="noStrike" kern="0" cap="all" spc="0" normalizeH="0" baseline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за январь-июнь 2016-2017</a:t>
          </a:r>
          <a:r>
            <a:rPr kumimoji="0" lang="ru-RU" sz="800" b="1" i="0" u="none" strike="noStrike" kern="0" cap="all" spc="0" normalizeH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  Годов</a:t>
          </a:r>
          <a:endParaRPr kumimoji="0" lang="ru-RU" sz="800" b="1" i="0" u="none" strike="noStrike" kern="0" cap="all" spc="0" normalizeH="0" baseline="0" noProof="0" dirty="0">
            <a:ln w="9000" cmpd="sng">
              <a:solidFill>
                <a:srgbClr val="8064A2">
                  <a:shade val="50000"/>
                  <a:satMod val="120000"/>
                </a:srgbClr>
              </a:solidFill>
              <a:prstDash val="solid"/>
            </a:ln>
            <a:solidFill>
              <a:schemeClr val="tx1"/>
            </a:solidFill>
            <a:effectLst>
              <a:reflection blurRad="12700" stA="28000" endPos="45000" dist="1000" dir="5400000" sy="-100000" algn="bl" rotWithShape="0"/>
            </a:effectLst>
            <a:uLnTx/>
            <a:uFillTx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880320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Динамика показателей безработицы </a:t>
          </a:r>
        </a:p>
        <a:p xmlns:a="http://schemas.openxmlformats.org/drawingml/2006/main">
          <a:pPr lvl="0" algn="ctr"/>
          <a:r>
            <a:rPr kumimoji="0" lang="ru-RU" sz="800" b="1" i="0" u="none" strike="noStrike" kern="0" cap="all" spc="0" normalizeH="0" baseline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ЗА январь-июнь 2015-2016</a:t>
          </a:r>
          <a:r>
            <a:rPr kumimoji="0" lang="ru-RU" sz="800" b="1" i="0" u="none" strike="noStrike" kern="0" cap="all" spc="0" normalizeH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  годов</a:t>
          </a:r>
          <a:endParaRPr kumimoji="0" lang="ru-RU" sz="800" b="1" i="0" u="none" strike="noStrike" kern="0" cap="all" spc="0" normalizeH="0" baseline="0" noProof="0" dirty="0">
            <a:ln w="9000" cmpd="sng">
              <a:solidFill>
                <a:srgbClr val="8064A2">
                  <a:shade val="50000"/>
                  <a:satMod val="120000"/>
                </a:srgbClr>
              </a:solidFill>
              <a:prstDash val="solid"/>
            </a:ln>
            <a:solidFill>
              <a:schemeClr val="tx1"/>
            </a:solidFill>
            <a:effectLst>
              <a:reflection blurRad="12700" stA="28000" endPos="45000" dist="1000" dir="5400000" sy="-100000" algn="bl" rotWithShape="0"/>
            </a:effectLst>
            <a:uLnTx/>
            <a:uFillTx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148A50-4C58-4CC5-94F1-BACD5A812638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39775"/>
            <a:ext cx="52339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1AE742-A81D-4F56-89D4-BEE085705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0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fld id="{A6B81611-9663-402A-831D-85218C381EB1}" type="slidenum">
              <a:rPr lang="ru-RU" altLang="ru-RU" sz="1200"/>
              <a:pPr defTabSz="101758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92674"/>
            <a:ext cx="8874840" cy="1581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182163"/>
            <a:ext cx="7308692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8941-D0A2-470C-9DB3-C5C5F483F7D5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D69-FF7B-4235-99A2-208B9E66A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1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6E4D-EC63-44B2-9DC5-A682B4DF6FCA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2B24-20F7-4F8C-8325-2A3565AB5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95554"/>
            <a:ext cx="2349222" cy="6297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95554"/>
            <a:ext cx="6873650" cy="6297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3CD1-22E4-4361-A838-0FEB9685A308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E30E-192A-4465-ACBC-C06659E39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55AD-8B47-4DCA-B42A-078F37DCC900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3466-8F08-4501-8384-792D30F9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6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742519"/>
            <a:ext cx="8874840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128082"/>
            <a:ext cx="8874840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060-3CD6-43F5-9083-050EF71ED146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FFF1-76F3-40E9-8109-E6F27D7A9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71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050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7502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FACB-B914-4FC5-B6A4-57A6D1C20A72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485-AF5E-4ADA-86B7-6654FC8D2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52023"/>
            <a:ext cx="4613250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" y="2340508"/>
            <a:ext cx="4613250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52023"/>
            <a:ext cx="4615062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77" y="2340508"/>
            <a:ext cx="4615062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D260-937F-4E1E-A16E-BB9076C598E2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842C-B9BF-46F4-BD80-ED29B561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1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D8B6-3601-478B-8677-2BF3A16705EC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5ADA-4AD5-43EE-9761-CB4BE9449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2376E-F690-4BBB-B1FD-8B5C33908D73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2CC1-9645-476D-9664-8A7A58CA2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54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93845"/>
            <a:ext cx="3435013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36" y="293846"/>
            <a:ext cx="5836802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44394"/>
            <a:ext cx="3435013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DF49-62F5-476C-90B4-B11FF4B8233E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3E54-076F-4807-B379-F586129DC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3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166202"/>
            <a:ext cx="6264593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59442"/>
            <a:ext cx="6264593" cy="442817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776101"/>
            <a:ext cx="6264593" cy="8661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5298-AFBB-4624-BAB7-63786C994315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2F16-007B-418A-9543-0E23980E6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2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22288" y="295275"/>
            <a:ext cx="93964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22288" y="1722438"/>
            <a:ext cx="9396412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288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/>
              <a:pPr>
                <a:defRPr/>
              </a:pPr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113" y="6840538"/>
            <a:ext cx="3306762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 defTabSz="101827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3475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ECE8D-7B33-4502-A436-6848D8E0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588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175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259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396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534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672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422" y="1530561"/>
            <a:ext cx="965468" cy="225933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--895 человек</a:t>
            </a:r>
            <a:endParaRPr lang="ru-RU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737137"/>
              </p:ext>
            </p:extLst>
          </p:nvPr>
        </p:nvGraphicFramePr>
        <p:xfrm>
          <a:off x="539974" y="3042072"/>
          <a:ext cx="4752529" cy="3960440"/>
        </p:xfrm>
        <a:graphic>
          <a:graphicData uri="http://schemas.openxmlformats.org/drawingml/2006/table">
            <a:tbl>
              <a:tblPr firstRow="1" bandRow="1">
                <a:effectLst/>
                <a:tableStyleId>{F2DE63D5-997A-4646-A377-4702673A728D}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809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2016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полугодие </a:t>
                      </a:r>
                    </a:p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 года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 -,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рождений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1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смертей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438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прирост,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1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Миграционный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приток,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1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Миграционный отток,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83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 миграционного движения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83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рождаемости,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промилле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-1,79 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процентных пункта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83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смертности, промилле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-0,87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процентный пункт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897435958"/>
              </p:ext>
            </p:extLst>
          </p:nvPr>
        </p:nvGraphicFramePr>
        <p:xfrm>
          <a:off x="5436518" y="3042072"/>
          <a:ext cx="475252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10199452"/>
              </p:ext>
            </p:extLst>
          </p:nvPr>
        </p:nvGraphicFramePr>
        <p:xfrm>
          <a:off x="323950" y="699024"/>
          <a:ext cx="9836966" cy="211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5349828"/>
              </p:ext>
            </p:extLst>
          </p:nvPr>
        </p:nvGraphicFramePr>
        <p:xfrm>
          <a:off x="5537890" y="5130304"/>
          <a:ext cx="472316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95275"/>
            <a:ext cx="9396412" cy="37053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ru-RU" sz="2000" b="1" cap="all" dirty="0" smtClean="0">
                <a:ln w="0"/>
                <a:solidFill>
                  <a:srgbClr val="4E26F6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ДЕМОГРАФИЯ</a:t>
            </a:r>
            <a:endParaRPr lang="ru-RU" sz="2000" b="1" cap="all" dirty="0">
              <a:ln w="0"/>
              <a:solidFill>
                <a:srgbClr val="4E26F6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082" y="125515"/>
            <a:ext cx="9396889" cy="464952"/>
          </a:xfrm>
        </p:spPr>
        <p:txBody>
          <a:bodyPr rtlCol="0">
            <a:normAutofit/>
          </a:bodyPr>
          <a:lstStyle/>
          <a:p>
            <a:pPr algn="l" defTabSz="1018276" fontAlgn="auto"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8115" y="590907"/>
            <a:ext cx="4822556" cy="502932"/>
          </a:xfrm>
          <a:prstGeom prst="rect">
            <a:avLst/>
          </a:prstGeom>
          <a:noFill/>
        </p:spPr>
        <p:txBody>
          <a:bodyPr lIns="101828" tIns="50914" rIns="101828" bIns="50914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Объём 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отгруженной продукции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2016-2017 годов</a:t>
            </a:r>
            <a:endParaRPr lang="ru-RU" sz="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438" y="737816"/>
            <a:ext cx="5365104" cy="116955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январь-июнь 2017 года объём отгруженных товаров собственного производства,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выполненных работ и услуг собственными силами по полному кругу предприятий составил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5551,2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что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47,1% к показателю января-июня 2016 года в сопоставимых ценах.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106603"/>
              </p:ext>
            </p:extLst>
          </p:nvPr>
        </p:nvGraphicFramePr>
        <p:xfrm>
          <a:off x="5739155" y="1050826"/>
          <a:ext cx="4681515" cy="625421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84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63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algn="ctr"/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algn="ctr"/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в </a:t>
                      </a:r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сопоста-вимых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ценах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62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объем отгруженных товаров собственного производства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11222,3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5551,2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827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 по видам экономической деятельности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03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8960,9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2565,2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20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производства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24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электрической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энергией, газом и паром;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1518,3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1784,4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3836"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Водоснабжение, водоотведение, организация сбора и утилизации отходов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93935795"/>
              </p:ext>
            </p:extLst>
          </p:nvPr>
        </p:nvGraphicFramePr>
        <p:xfrm>
          <a:off x="200823" y="2105968"/>
          <a:ext cx="553833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10000" t="-14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06378" y="206203"/>
            <a:ext cx="5411516" cy="42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3396" tIns="56698" rIns="113396" bIns="56698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  <a:cs typeface="+mn-cs"/>
              </a:rPr>
              <a:t>ИНВЕСТИЦИИ И СТРОИТЕЛЬСТВО</a:t>
            </a:r>
            <a:endParaRPr lang="ru-RU" alt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eorgia" pitchFamily="18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26" y="953840"/>
            <a:ext cx="5878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инвестиций в основной капитал, освоенных крупными предприятиями городского округа город Мегион за январь-июнь 2017 года составил 11966,6 млн. рублей, что в сопоставимой оценке на 17,8% выше уровня показателя за январь-июнь 2016 года.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3633" y="5274320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Объем строительства за первое полугодие 2017 года составил 2341,2 млн. рублей или 165,3%  к тому же показателю 2016 года в сопоставимой оценке.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 январь-июнь 2017 года год введено в действие 1464,0 м² жилой площади.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30000" t="-11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934" y="4266208"/>
            <a:ext cx="4464495" cy="15219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3396" tIns="56698" rIns="113396" bIns="56698" anchor="ctr"/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Структура </a:t>
            </a: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малых предприятий по видам экономической деятельности в течение ряда лет остаётся практически неизменной.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Сфера </a:t>
            </a: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торговли и общественного питания в связи с достаточно высокой оборачиваемостью капитала является наиболее востребованной в малом бизнесе.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Наименее </a:t>
            </a: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развитыми направлениями развития малого и среднего предпринимательства являются сферы бытовых услуг и мелких производств.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950" y="89744"/>
            <a:ext cx="5436518" cy="42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3396" tIns="56698" rIns="113396" bIns="56698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Малое предпринимательство 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+mn-cs"/>
            </a:endParaRPr>
          </a:p>
        </p:txBody>
      </p:sp>
      <p:graphicFrame>
        <p:nvGraphicFramePr>
          <p:cNvPr id="7" name="Group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76167"/>
              </p:ext>
            </p:extLst>
          </p:nvPr>
        </p:nvGraphicFramePr>
        <p:xfrm>
          <a:off x="4755788" y="4050183"/>
          <a:ext cx="5580534" cy="329018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6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 2017 года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малого предпринимательства, единиц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8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предприниматели, чел.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2307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2347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Наёмные работники у индивидуальных предпринимателей, человек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на малых и </a:t>
                      </a:r>
                      <a:r>
                        <a:rPr kumimoji="0" lang="ru-RU" altLang="ru-RU" sz="11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микропредприятиях</a:t>
                      </a: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4912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4926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занятых в малом бизнесе, </a:t>
                      </a: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</a:t>
                      </a:r>
                      <a:endParaRPr kumimoji="0" lang="ru-RU" alt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8121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8181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занятых в малом бизнесе от общего числа занятых в экономике города, %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24,24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 </a:t>
                      </a: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процентный пункт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21" name="Rectangle 19"/>
          <p:cNvSpPr>
            <a:spLocks noChangeArrowheads="1"/>
          </p:cNvSpPr>
          <p:nvPr/>
        </p:nvSpPr>
        <p:spPr bwMode="auto">
          <a:xfrm>
            <a:off x="179934" y="5922391"/>
            <a:ext cx="4464495" cy="1333929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indent="265113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Основным источником финансирования деятельности сферы малого и среднего предпринимательства по-прежнему остаются личные сбережения предпринимателей. Привлечение заемных и кредитных ресурсов остаётся для  предпринимателей достаточно проблематичным.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Одним из эффективных механизмов поддержки и развития малого и среднего предпринимательства является реализация программы «Поддержка и развитие малого и среднего предпринимательства на территории городского округа город Мегион в 2014-2020 годах»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8000"/>
            <a:lum/>
          </a:blip>
          <a:srcRect/>
          <a:stretch>
            <a:fillRect t="-17000" r="-1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3315" y="142702"/>
            <a:ext cx="10440988" cy="349044"/>
          </a:xfrm>
          <a:prstGeom prst="rect">
            <a:avLst/>
          </a:prstGeom>
          <a:noFill/>
          <a:ln/>
          <a:ex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65194" y="393746"/>
            <a:ext cx="10174323" cy="2903589"/>
          </a:xfrm>
          <a:prstGeom prst="rect">
            <a:avLst/>
          </a:prstGeom>
          <a:noFill/>
          <a:ln/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3">
                <a:shade val="3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indent="4492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На территории городского округа город Мегион в сфере  жилищно-коммунального хозяйства осуществляют деятельность следующие предприятия: 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-МУП «</a:t>
            </a:r>
            <a:r>
              <a:rPr lang="ru-RU" alt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Тепловодоканал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» водоснабжение, водоотведение, теплоснабжение, горячее водоснабжение;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подвоз воды, откачка септика, вывоз твердых бытовых отходов в г. </a:t>
            </a:r>
            <a:r>
              <a:rPr lang="ru-RU" alt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Мегионе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-АО «Городские электрические сети» передача электроэнергии через линии электропередач, обслуживание сетей и подстанций, обслуживание внутридомового электрооборудования, уличное освещение;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акционерное общество «Жилищно-коммунальное управление», являющееся основной управляющей компанией в городе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Мегионе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поселке городского типа Высокий, которая через общество с ограниченной ответственностью «Жилищно-эксплуатационная компания» выполняет работы по содержанию и текущему ремонту жилых помещений, вывозу жидких и твердых бытовых отходов, завозу питьевой воды автотранспортом в неблагоустроенном жилом фонде, содержанию дорог, тротуаров и дорожных знаков, благоустройству территории городского округа, утилизации (захоронению) твердых бытовых отходов.</a:t>
            </a:r>
            <a:endParaRPr lang="ru-RU" altLang="ru-RU" sz="1400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-ОАО «Тюменская </a:t>
            </a:r>
            <a:r>
              <a:rPr lang="ru-RU" alt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энергосбытовая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компания» услуги по энергоснабжению. </a:t>
            </a:r>
          </a:p>
        </p:txBody>
      </p:sp>
      <p:sp>
        <p:nvSpPr>
          <p:cNvPr id="14344" name="Прямоугольник 5"/>
          <p:cNvSpPr>
            <a:spLocks noChangeArrowheads="1"/>
          </p:cNvSpPr>
          <p:nvPr/>
        </p:nvSpPr>
        <p:spPr bwMode="auto">
          <a:xfrm>
            <a:off x="238106" y="510796"/>
            <a:ext cx="10185208" cy="47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345" name="Группа 16"/>
          <p:cNvGrpSpPr>
            <a:grpSpLocks/>
          </p:cNvGrpSpPr>
          <p:nvPr/>
        </p:nvGrpSpPr>
        <p:grpSpPr bwMode="auto">
          <a:xfrm>
            <a:off x="6147824" y="4166770"/>
            <a:ext cx="3733380" cy="963536"/>
            <a:chOff x="7380690" y="3388774"/>
            <a:chExt cx="2756576" cy="964647"/>
          </a:xfrm>
        </p:grpSpPr>
        <p:sp>
          <p:nvSpPr>
            <p:cNvPr id="14360" name="Овал 25"/>
            <p:cNvSpPr>
              <a:spLocks/>
            </p:cNvSpPr>
            <p:nvPr/>
          </p:nvSpPr>
          <p:spPr bwMode="auto">
            <a:xfrm>
              <a:off x="7380690" y="3388774"/>
              <a:ext cx="1368679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499,6               </a:t>
              </a:r>
              <a:r>
                <a:rPr lang="ru-RU" altLang="ru-RU" sz="1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</a:t>
              </a:r>
              <a:r>
                <a:rPr lang="ru-RU" altLang="ru-RU" sz="12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рублей</a:t>
              </a:r>
              <a:endParaRPr lang="ru-RU" alt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61" name="Овал 26"/>
            <p:cNvSpPr>
              <a:spLocks/>
            </p:cNvSpPr>
            <p:nvPr/>
          </p:nvSpPr>
          <p:spPr bwMode="auto">
            <a:xfrm>
              <a:off x="8849863" y="3388774"/>
              <a:ext cx="1287403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604,4 млн. рубле</a:t>
              </a:r>
              <a:r>
                <a:rPr lang="ru-RU" altLang="ru-RU" sz="11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й</a:t>
              </a:r>
              <a:endParaRPr lang="ru-RU" altLang="ru-RU" sz="11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5530130" y="3443343"/>
            <a:ext cx="4809387" cy="50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Уровень дебиторской задолженности 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за </a:t>
            </a: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жилищно-коммунальные услуги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112048" y="5922392"/>
            <a:ext cx="4011613" cy="923614"/>
          </a:xfrm>
          <a:prstGeom prst="upArrowCallout">
            <a:avLst>
              <a:gd name="adj1" fmla="val 133679"/>
              <a:gd name="adj2" fmla="val 156687"/>
              <a:gd name="adj3" fmla="val 25000"/>
              <a:gd name="adj4" fmla="val 70708"/>
            </a:avLst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задолженности за жилищно-коммунальные услуги наибольшую долю занимает задолженность населения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84,3%.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8106" y="4653251"/>
            <a:ext cx="4827084" cy="1782303"/>
          </a:xfrm>
          <a:prstGeom prst="flowChartAlternateProcess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сокращения дебиторской задолженности и взыскания задолженности за жилищно-коммунальные услуги с населения, ведется активная работа, направленная на применение методов оперативно-технического воздействия, информационно-разъяснительной работы,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претензионно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-исковой работы и работы с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коллекторскими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агентствами.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13463" y="5338169"/>
            <a:ext cx="18001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2016 года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07000" y="5270992"/>
            <a:ext cx="160877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2017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4580" y="3430574"/>
            <a:ext cx="4982387" cy="907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первого</a:t>
            </a:r>
            <a:r>
              <a:rPr lang="en-US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полугодия 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2017 года общая сумма дебиторской задолженности за жилищно-коммунальные услуги всех потребителей составляет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604,4 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rgbClr val="E6FA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9348" y="190937"/>
            <a:ext cx="4411925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Потребительский рынок</a:t>
            </a:r>
          </a:p>
        </p:txBody>
      </p:sp>
      <p:graphicFrame>
        <p:nvGraphicFramePr>
          <p:cNvPr id="5" name="Group 3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89431"/>
              </p:ext>
            </p:extLst>
          </p:nvPr>
        </p:nvGraphicFramePr>
        <p:xfrm>
          <a:off x="119062" y="809825"/>
          <a:ext cx="6037536" cy="44645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48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45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kumimoji="0" lang="en-US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 розничной торговли, единиц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271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382588" marR="0" lvl="0" indent="-382588" algn="l" defTabSz="10175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магазины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L="104419" marR="104419" marT="49173" marB="49173" anchor="b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4419" marR="104419" marT="49173" marB="49173" anchor="b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104419" marR="104419" marT="49173" marB="49173" anchor="b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934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киоски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934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павильоны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968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торговли, млн.рублей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4800,8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5102,2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предприятиями розничной торговли (магазинами) на 1,0 тыс. жителей, кв.м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152,6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153,6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86100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92500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 общественного питания, единиц/посадочных мест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108/4988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103/5158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95,4/103,4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934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питания, млн.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980,4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1085,0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675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предприятиями общепита общедоступной сети на 1,0 тыс. жителей, пос. мест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115,8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17575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 Box 365"/>
          <p:cNvSpPr txBox="1">
            <a:spLocks noChangeArrowheads="1"/>
          </p:cNvSpPr>
          <p:nvPr/>
        </p:nvSpPr>
        <p:spPr bwMode="auto">
          <a:xfrm>
            <a:off x="6300614" y="3729162"/>
            <a:ext cx="3864418" cy="1303151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1002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товарооборота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 продовольственных товаров составляет более 50,0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01.07.2017 на территории городского округа свою деятельность осуществляют 242 объекта розничной торговли и 103 предприятий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 на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5158 посадочных мест.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95029"/>
              </p:ext>
            </p:extLst>
          </p:nvPr>
        </p:nvGraphicFramePr>
        <p:xfrm>
          <a:off x="4152450" y="5442428"/>
          <a:ext cx="6156598" cy="184811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21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083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kumimoji="0" lang="en-US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306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платных услуг, млн.рублей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1670,5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1784,0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306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бытовых услуг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145,2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156,3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86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платных услуг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29946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32335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342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бытовых услуг населению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2603</a:t>
                      </a:r>
                    </a:p>
                  </a:txBody>
                  <a:tcPr marL="104438" marR="104438" marT="49178" marB="49178" anchor="b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2833</a:t>
                      </a:r>
                    </a:p>
                  </a:txBody>
                  <a:tcPr marL="104438" marR="104438" marT="49178" marB="49178" anchor="b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</a:p>
                  </a:txBody>
                  <a:tcPr marL="104438" marR="104438" marT="49178" marB="49178" anchor="b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77" name="TextBox 9"/>
          <p:cNvSpPr txBox="1">
            <a:spLocks noChangeArrowheads="1"/>
          </p:cNvSpPr>
          <p:nvPr/>
        </p:nvSpPr>
        <p:spPr bwMode="auto">
          <a:xfrm>
            <a:off x="119063" y="7113588"/>
            <a:ext cx="1397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900">
                <a:latin typeface="Times New Roman" pitchFamily="18" charset="0"/>
                <a:cs typeface="Times New Roman" pitchFamily="18" charset="0"/>
              </a:rPr>
              <a:t>* в сопоставимых ценах</a:t>
            </a:r>
          </a:p>
        </p:txBody>
      </p:sp>
      <p:sp>
        <p:nvSpPr>
          <p:cNvPr id="11378" name="TextBox 10"/>
          <p:cNvSpPr txBox="1">
            <a:spLocks noChangeArrowheads="1"/>
          </p:cNvSpPr>
          <p:nvPr/>
        </p:nvSpPr>
        <p:spPr bwMode="auto">
          <a:xfrm>
            <a:off x="159348" y="5202312"/>
            <a:ext cx="3863647" cy="18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направлениями развития потребительского рынка является создание условий для удовлетворения спроса населения на потребительские товары и услуги, совершенствование инфраструктуры потребительского рынка, обеспечение доступа к товарам и услугам всех социальных групп населения городского округа город Мегион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75952576"/>
              </p:ext>
            </p:extLst>
          </p:nvPr>
        </p:nvGraphicFramePr>
        <p:xfrm>
          <a:off x="6276600" y="737816"/>
          <a:ext cx="388843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074505"/>
              </p:ext>
            </p:extLst>
          </p:nvPr>
        </p:nvGraphicFramePr>
        <p:xfrm>
          <a:off x="190642" y="881698"/>
          <a:ext cx="4610164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59348" y="197897"/>
            <a:ext cx="5112181" cy="37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Доходы и расходы местного бюджета</a:t>
            </a:r>
            <a:endParaRPr lang="ru-RU" altLang="ru-RU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395288" y="881063"/>
            <a:ext cx="2840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Структура доходов местного бюджета </a:t>
            </a:r>
          </a:p>
        </p:txBody>
      </p:sp>
      <p:sp>
        <p:nvSpPr>
          <p:cNvPr id="12295" name="Прямоугольник 6"/>
          <p:cNvSpPr>
            <a:spLocks noChangeArrowheads="1"/>
          </p:cNvSpPr>
          <p:nvPr/>
        </p:nvSpPr>
        <p:spPr bwMode="auto">
          <a:xfrm>
            <a:off x="296260" y="4125070"/>
            <a:ext cx="483835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январь-июнь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 в местный бюджет поступило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1 914 801,1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рублей. По сравнению с аналогичным периодом 2016 года поступления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увеличились на 1,6%.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отчетном периоде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составили 567975,3 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Основными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формирования собственных доходов местного бюджета являются: налог на доходы физических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60,9% от суммы собственных доходов,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13,7%, доходы от использования имущества, находящегося в муниципальной собственности 14,1%.</a:t>
            </a: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Основную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доходов бюджета городского округа город Мегион составляют безвозмездные поступления от других бюджетов бюджетной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безвозмездных поступлений за отчетный период составила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1 346 825,8 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102,8%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аналогичному периоду 2016 года.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расчете на одного жителя доходы бюджета городского округа город Мегион за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январь-июнь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 составили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34705 рублей.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614421"/>
              </p:ext>
            </p:extLst>
          </p:nvPr>
        </p:nvGraphicFramePr>
        <p:xfrm>
          <a:off x="5238213" y="737816"/>
          <a:ext cx="5022841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47138"/>
              </p:ext>
            </p:extLst>
          </p:nvPr>
        </p:nvGraphicFramePr>
        <p:xfrm>
          <a:off x="5238213" y="3474120"/>
          <a:ext cx="4974085" cy="3825709"/>
        </p:xfrm>
        <a:graphic>
          <a:graphicData uri="http://schemas.openxmlformats.org/drawingml/2006/table">
            <a:tbl>
              <a:tblPr/>
              <a:tblGrid>
                <a:gridCol w="2545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8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полугодие 2017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в общей сумме,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179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1 926,4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94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86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61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89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700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0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0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980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980">
                <a:tc>
                  <a:txBody>
                    <a:bodyPr/>
                    <a:lstStyle/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098892"/>
                  </a:ext>
                </a:extLst>
              </a:tr>
              <a:tr h="22280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246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wdUpDiag">
          <a:fgClr>
            <a:srgbClr val="E6FA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0440988" cy="449783"/>
          </a:xfrm>
        </p:spPr>
        <p:txBody>
          <a:bodyPr rtlCol="0">
            <a:noAutofit/>
          </a:bodyPr>
          <a:lstStyle/>
          <a:p>
            <a:pPr algn="l" defTabSz="1018276" fontAlgn="auto"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80E6E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80E6E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565861"/>
              </p:ext>
            </p:extLst>
          </p:nvPr>
        </p:nvGraphicFramePr>
        <p:xfrm>
          <a:off x="4550371" y="521792"/>
          <a:ext cx="280831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44272"/>
              </p:ext>
            </p:extLst>
          </p:nvPr>
        </p:nvGraphicFramePr>
        <p:xfrm>
          <a:off x="251942" y="521793"/>
          <a:ext cx="4248472" cy="253961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6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35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полугодие</a:t>
                      </a:r>
                    </a:p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 года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8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экономически активного населения, человек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39,274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38,935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8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занятого в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экономике населения, человек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33,502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33,211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732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официально признанных безработными на конец года, человек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138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зарегистрированной безработицы, % от численности экономически активного населения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125621"/>
              </p:ext>
            </p:extLst>
          </p:nvPr>
        </p:nvGraphicFramePr>
        <p:xfrm>
          <a:off x="7452742" y="521792"/>
          <a:ext cx="288032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443200"/>
              </p:ext>
            </p:extLst>
          </p:nvPr>
        </p:nvGraphicFramePr>
        <p:xfrm>
          <a:off x="3420294" y="3762152"/>
          <a:ext cx="6891987" cy="266018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40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056">
                <a:tc>
                  <a:txBody>
                    <a:bodyPr/>
                    <a:lstStyle/>
                    <a:p>
                      <a:pPr marL="0" marR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900" b="1" dirty="0" smtClean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2016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800" b="1" dirty="0" smtClean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 2017 года</a:t>
                      </a: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53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 по крупным и средним предприятиям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57193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57162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 отраслям:</a:t>
                      </a:r>
                      <a:endParaRPr lang="ru-RU" sz="800" b="0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 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83531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85551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</a:t>
                      </a:r>
                      <a:r>
                        <a:rPr lang="ru-RU" sz="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производства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44147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45606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46964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51198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28038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33419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46262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43980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53497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54144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физическая культура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42646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42755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1734472"/>
              </p:ext>
            </p:extLst>
          </p:nvPr>
        </p:nvGraphicFramePr>
        <p:xfrm>
          <a:off x="251942" y="3366185"/>
          <a:ext cx="3240360" cy="3780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16438" y="3166130"/>
            <a:ext cx="52197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среднемесячной заработной платы по отраслям экономики работников крупных и средних предприятий </a:t>
            </a:r>
            <a:r>
              <a:rPr lang="ru-RU" sz="1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Мегион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7861</TotalTime>
  <Words>1544</Words>
  <Application>Microsoft Office PowerPoint</Application>
  <PresentationFormat>Произвольный</PresentationFormat>
  <Paragraphs>367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Тема Office</vt:lpstr>
      <vt:lpstr>ДЕМОГРАФИЯ</vt:lpstr>
      <vt:lpstr>Промышленность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РЫНОК ТРУДА</vt:lpstr>
    </vt:vector>
  </TitlesOfParts>
  <Company>Администрация г.Мегион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оплаты труда по отраслям экономики городского округа город Мегион</dc:title>
  <dc:creator>Суяримбетова Галия Нуримановна</dc:creator>
  <cp:lastModifiedBy>Кобзева Галина Александровна</cp:lastModifiedBy>
  <cp:revision>750</cp:revision>
  <dcterms:created xsi:type="dcterms:W3CDTF">2015-03-02T11:51:42Z</dcterms:created>
  <dcterms:modified xsi:type="dcterms:W3CDTF">2017-07-27T04:11:21Z</dcterms:modified>
</cp:coreProperties>
</file>