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66" r:id="rId2"/>
    <p:sldId id="267" r:id="rId3"/>
    <p:sldId id="268" r:id="rId4"/>
    <p:sldId id="274" r:id="rId5"/>
    <p:sldId id="275" r:id="rId6"/>
    <p:sldId id="276" r:id="rId7"/>
    <p:sldId id="278" r:id="rId8"/>
    <p:sldId id="279" r:id="rId9"/>
    <p:sldId id="282" r:id="rId10"/>
    <p:sldId id="269" r:id="rId11"/>
    <p:sldId id="280" r:id="rId12"/>
    <p:sldId id="281" r:id="rId13"/>
    <p:sldId id="283" r:id="rId14"/>
    <p:sldId id="284" r:id="rId15"/>
    <p:sldId id="28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510" y="51275"/>
            <a:ext cx="5400600" cy="23620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и повышение энергетической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город Мегион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2014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2060848"/>
            <a:ext cx="3312368" cy="4941168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Управление </a:t>
            </a: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жилищно-коммунального хозяйства администрации </a:t>
            </a:r>
            <a:r>
              <a:rPr lang="ru-RU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города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«Капитальное </a:t>
            </a:r>
            <a:r>
              <a:rPr lang="ru-RU" sz="18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строительство»</a:t>
            </a: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37620" y="2348880"/>
            <a:ext cx="5706380" cy="4509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</a:t>
            </a:r>
            <a:endParaRPr lang="ru-RU" sz="32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комплекса администрации 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казенное учреждение «Капитальное строительство»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жилищно-коммунального хозяйства администрации 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общественными организациями и обращениями граждан администрации 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делами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муниципальной собственности администрации 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архитектуры и градостроительства администрации 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 (по согласованию)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жилищно-коммунального комплекса (по согласованию)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молодежной политики администрации города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«Средняя общеобразовательная школа №9»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№5 «Гимназия»</a:t>
            </a:r>
          </a:p>
          <a:p>
            <a:pPr marL="0" indent="0">
              <a:buNone/>
            </a:pPr>
            <a:endParaRPr lang="ru-RU" sz="2400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1"/>
            <a:ext cx="93610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" cy="82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09640"/>
              </p:ext>
            </p:extLst>
          </p:nvPr>
        </p:nvGraphicFramePr>
        <p:xfrm>
          <a:off x="395536" y="1340768"/>
          <a:ext cx="8424936" cy="4176464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344540484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4339317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64226874"/>
                    </a:ext>
                  </a:extLst>
                </a:gridCol>
                <a:gridCol w="1573706">
                  <a:extLst>
                    <a:ext uri="{9D8B030D-6E8A-4147-A177-3AD203B41FA5}">
                      <a16:colId xmlns:a16="http://schemas.microsoft.com/office/drawing/2014/main" xmlns="" val="3152736671"/>
                    </a:ext>
                  </a:extLst>
                </a:gridCol>
                <a:gridCol w="730734">
                  <a:extLst>
                    <a:ext uri="{9D8B030D-6E8A-4147-A177-3AD203B41FA5}">
                      <a16:colId xmlns:a16="http://schemas.microsoft.com/office/drawing/2014/main" xmlns="" val="1951171520"/>
                    </a:ext>
                  </a:extLst>
                </a:gridCol>
                <a:gridCol w="719988">
                  <a:extLst>
                    <a:ext uri="{9D8B030D-6E8A-4147-A177-3AD203B41FA5}">
                      <a16:colId xmlns:a16="http://schemas.microsoft.com/office/drawing/2014/main" xmlns="" val="386064036"/>
                    </a:ext>
                  </a:extLst>
                </a:gridCol>
                <a:gridCol w="719988">
                  <a:extLst>
                    <a:ext uri="{9D8B030D-6E8A-4147-A177-3AD203B41FA5}">
                      <a16:colId xmlns:a16="http://schemas.microsoft.com/office/drawing/2014/main" xmlns="" val="113425042"/>
                    </a:ext>
                  </a:extLst>
                </a:gridCol>
              </a:tblGrid>
              <a:tr h="451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муниципальной программы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2443964"/>
                  </a:ext>
                </a:extLst>
              </a:tr>
              <a:tr h="339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8751911"/>
                  </a:ext>
                </a:extLst>
              </a:tr>
              <a:tr h="346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1826988"/>
                  </a:ext>
                </a:extLst>
              </a:tr>
              <a:tr h="265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8164586"/>
                  </a:ext>
                </a:extLst>
              </a:tr>
              <a:tr h="3396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Снос гаражей, сараев,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балков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жилых домов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545867"/>
                  </a:ext>
                </a:extLst>
              </a:tr>
              <a:tr h="276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3 500,0   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3 500,0   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005071"/>
                  </a:ext>
                </a:extLst>
              </a:tr>
              <a:tr h="124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7140559"/>
                  </a:ext>
                </a:extLst>
              </a:tr>
              <a:tr h="4117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и установка нового игрового оборудования на детских игровых площадках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802562"/>
                  </a:ext>
                </a:extLst>
              </a:tr>
              <a:tr h="28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5 000,0   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5 000,0   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320124"/>
                  </a:ext>
                </a:extLst>
              </a:tr>
              <a:tr h="27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3982186"/>
                  </a:ext>
                </a:extLst>
              </a:tr>
              <a:tr h="3836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сетей уличного освещения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«Капитальное строительство»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489038"/>
                  </a:ext>
                </a:extLst>
              </a:tr>
              <a:tr h="19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8 993,9   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9 356,4   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940312"/>
                  </a:ext>
                </a:extLst>
              </a:tr>
              <a:tr h="432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81" marR="6481" marT="64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5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932"/>
            <a:ext cx="864096" cy="79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24931"/>
              </p:ext>
            </p:extLst>
          </p:nvPr>
        </p:nvGraphicFramePr>
        <p:xfrm>
          <a:off x="395536" y="1124744"/>
          <a:ext cx="8496944" cy="5186266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34859794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33799941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363755268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30194881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99784042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2173614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893545253"/>
                    </a:ext>
                  </a:extLst>
                </a:gridCol>
              </a:tblGrid>
              <a:tr h="55312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муниципальной программы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609604"/>
                  </a:ext>
                </a:extLst>
              </a:tr>
              <a:tr h="167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856577"/>
                  </a:ext>
                </a:extLst>
              </a:tr>
              <a:tr h="206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8236602"/>
                  </a:ext>
                </a:extLst>
              </a:tr>
              <a:tr h="167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917326"/>
                  </a:ext>
                </a:extLst>
              </a:tr>
              <a:tr h="3626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жилищно-коммунального комплекса, муниципальное казенное учреждение «Капитальное строительство»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8891059"/>
                  </a:ext>
                </a:extLst>
              </a:tr>
              <a:tr h="332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12 500,0   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12 500,0   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0508669"/>
                  </a:ext>
                </a:extLst>
              </a:tr>
              <a:tr h="32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450855"/>
                  </a:ext>
                </a:extLst>
              </a:tr>
              <a:tr h="361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Подготовка объектов к новогодним мероприятиям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жилищно-коммунального комплекса, муниципальное казенное учреждение «Капитальное строительство»                     муниципальное автономное общеобразовательное учреждение "Средняя общеобразовательная школа №9"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автономное общеобразовательное учреждение №5 "Гимназия"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49899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4 500,0   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4 500,0   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388652"/>
                  </a:ext>
                </a:extLst>
              </a:tr>
              <a:tr h="570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964465"/>
                  </a:ext>
                </a:extLst>
              </a:tr>
              <a:tr h="3626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Реставрация памятников города, ремонт и содержание памятников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казенное учреждение «Капитальное строительство»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30916"/>
                  </a:ext>
                </a:extLst>
              </a:tr>
              <a:tr h="29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1 000,0   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1 000,0   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505753"/>
                  </a:ext>
                </a:extLst>
              </a:tr>
              <a:tr h="395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3" marR="5333" marT="5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13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39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560"/>
            <a:ext cx="864096" cy="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14063"/>
              </p:ext>
            </p:extLst>
          </p:nvPr>
        </p:nvGraphicFramePr>
        <p:xfrm>
          <a:off x="323528" y="1340768"/>
          <a:ext cx="8568952" cy="4879109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5934303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95554873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26113686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6216783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37700938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18300489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527974767"/>
                    </a:ext>
                  </a:extLst>
                </a:gridCol>
              </a:tblGrid>
              <a:tr h="2950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Ме16роприятия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муниципальной программы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138470"/>
                  </a:ext>
                </a:extLst>
              </a:tr>
              <a:tr h="162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271063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295570"/>
                  </a:ext>
                </a:extLst>
              </a:tr>
              <a:tr h="168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791900"/>
                  </a:ext>
                </a:extLst>
              </a:tr>
              <a:tr h="3279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объекта: «Городское кладбище (2-я очередь)»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841620"/>
                  </a:ext>
                </a:extLst>
              </a:tr>
              <a:tr h="16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4707579"/>
                  </a:ext>
                </a:extLst>
              </a:tr>
              <a:tr h="295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625588"/>
                  </a:ext>
                </a:extLst>
              </a:tr>
              <a:tr h="2200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территорий микрорайонов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«Капитальное строительство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0278521"/>
                  </a:ext>
                </a:extLst>
              </a:tr>
              <a:tr h="327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492191"/>
                  </a:ext>
                </a:extLst>
              </a:tr>
              <a:tr h="14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360344"/>
                  </a:ext>
                </a:extLst>
              </a:tr>
              <a:tr h="295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924289"/>
                  </a:ext>
                </a:extLst>
              </a:tr>
              <a:tr h="22269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внутриквартальных проездов и площадок 6 микрорайона г. Мегиона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677232"/>
                  </a:ext>
                </a:extLst>
              </a:tr>
              <a:tr h="298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808644"/>
                  </a:ext>
                </a:extLst>
              </a:tr>
              <a:tr h="323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6466532"/>
                  </a:ext>
                </a:extLst>
              </a:tr>
              <a:tr h="311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2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территорий мест общего пользования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827242"/>
                  </a:ext>
                </a:extLst>
              </a:tr>
              <a:tr h="327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340847"/>
                  </a:ext>
                </a:extLst>
              </a:tr>
              <a:tr h="246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342778"/>
                  </a:ext>
                </a:extLst>
              </a:tr>
              <a:tr h="295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4" marR="4234" marT="4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" marR="4234" marT="4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4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076"/>
            <a:ext cx="864096" cy="85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8604"/>
              </p:ext>
            </p:extLst>
          </p:nvPr>
        </p:nvGraphicFramePr>
        <p:xfrm>
          <a:off x="251520" y="1124744"/>
          <a:ext cx="8640962" cy="5210248"/>
        </p:xfrm>
        <a:graphic>
          <a:graphicData uri="http://schemas.openxmlformats.org/drawingml/2006/table">
            <a:tbl>
              <a:tblPr/>
              <a:tblGrid>
                <a:gridCol w="576066">
                  <a:extLst>
                    <a:ext uri="{9D8B030D-6E8A-4147-A177-3AD203B41FA5}">
                      <a16:colId xmlns:a16="http://schemas.microsoft.com/office/drawing/2014/main" xmlns="" val="381302070"/>
                    </a:ext>
                  </a:extLst>
                </a:gridCol>
                <a:gridCol w="2910535">
                  <a:extLst>
                    <a:ext uri="{9D8B030D-6E8A-4147-A177-3AD203B41FA5}">
                      <a16:colId xmlns:a16="http://schemas.microsoft.com/office/drawing/2014/main" xmlns="" val="3633506792"/>
                    </a:ext>
                  </a:extLst>
                </a:gridCol>
                <a:gridCol w="1628538">
                  <a:extLst>
                    <a:ext uri="{9D8B030D-6E8A-4147-A177-3AD203B41FA5}">
                      <a16:colId xmlns:a16="http://schemas.microsoft.com/office/drawing/2014/main" xmlns="" val="2251320669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xmlns="" val="1005914987"/>
                    </a:ext>
                  </a:extLst>
                </a:gridCol>
                <a:gridCol w="743225">
                  <a:extLst>
                    <a:ext uri="{9D8B030D-6E8A-4147-A177-3AD203B41FA5}">
                      <a16:colId xmlns:a16="http://schemas.microsoft.com/office/drawing/2014/main" xmlns="" val="3329098501"/>
                    </a:ext>
                  </a:extLst>
                </a:gridCol>
                <a:gridCol w="732297">
                  <a:extLst>
                    <a:ext uri="{9D8B030D-6E8A-4147-A177-3AD203B41FA5}">
                      <a16:colId xmlns:a16="http://schemas.microsoft.com/office/drawing/2014/main" xmlns="" val="2789515746"/>
                    </a:ext>
                  </a:extLst>
                </a:gridCol>
                <a:gridCol w="804305">
                  <a:extLst>
                    <a:ext uri="{9D8B030D-6E8A-4147-A177-3AD203B41FA5}">
                      <a16:colId xmlns:a16="http://schemas.microsoft.com/office/drawing/2014/main" xmlns="" val="1735278912"/>
                    </a:ext>
                  </a:extLst>
                </a:gridCol>
              </a:tblGrid>
              <a:tr h="3087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муниципальной программы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151993"/>
                  </a:ext>
                </a:extLst>
              </a:tr>
              <a:tr h="177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8237582"/>
                  </a:ext>
                </a:extLst>
              </a:tr>
              <a:tr h="194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55717"/>
                  </a:ext>
                </a:extLst>
              </a:tr>
              <a:tr h="243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677841"/>
                  </a:ext>
                </a:extLst>
              </a:tr>
              <a:tr h="2436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мемориального комплекса "Аллея славы"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557784"/>
                  </a:ext>
                </a:extLst>
              </a:tr>
              <a:tr h="32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792057"/>
                  </a:ext>
                </a:extLst>
              </a:tr>
              <a:tr h="243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732678"/>
                  </a:ext>
                </a:extLst>
              </a:tr>
              <a:tr h="29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91596"/>
                  </a:ext>
                </a:extLst>
              </a:tr>
              <a:tr h="3247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(с заменой) газопроводов, систем теплоснабжения, водоснабжения и водоотведения для подготовки к осенне-зимнему периоду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8 053,3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8 053,3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43362"/>
                  </a:ext>
                </a:extLst>
              </a:tr>
              <a:tr h="15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423,9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423,9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16953"/>
                  </a:ext>
                </a:extLst>
              </a:tr>
              <a:tr h="30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7915077"/>
                  </a:ext>
                </a:extLst>
              </a:tr>
              <a:tr h="3247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Переподключение сетей тепло, водоснабжения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МКУ 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0214165"/>
                  </a:ext>
                </a:extLst>
              </a:tr>
              <a:tr h="15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4838578"/>
                  </a:ext>
                </a:extLst>
              </a:tr>
              <a:tr h="271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416176"/>
                  </a:ext>
                </a:extLst>
              </a:tr>
              <a:tr h="3247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для возмещения недополученных доходов по вывозу жидких бытовых отходов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64717"/>
                  </a:ext>
                </a:extLst>
              </a:tr>
              <a:tr h="156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4 000,0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4 000,0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203097"/>
                  </a:ext>
                </a:extLst>
              </a:tr>
              <a:tr h="30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280622"/>
                  </a:ext>
                </a:extLst>
              </a:tr>
              <a:tr h="3247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газораспределительной организации для возмещения недополученных доходов по реализации сжиженного газа населению, в границах городского округа город Мегион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7 777,3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8 010,6   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333214"/>
                  </a:ext>
                </a:extLst>
              </a:tr>
              <a:tr h="158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81376"/>
                  </a:ext>
                </a:extLst>
              </a:tr>
              <a:tr h="30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2" marR="4232" marT="4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10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54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640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596"/>
              </p:ext>
            </p:extLst>
          </p:nvPr>
        </p:nvGraphicFramePr>
        <p:xfrm>
          <a:off x="467544" y="1268760"/>
          <a:ext cx="8271057" cy="4514285"/>
        </p:xfrm>
        <a:graphic>
          <a:graphicData uri="http://schemas.openxmlformats.org/drawingml/2006/table">
            <a:tbl>
              <a:tblPr/>
              <a:tblGrid>
                <a:gridCol w="362515">
                  <a:extLst>
                    <a:ext uri="{9D8B030D-6E8A-4147-A177-3AD203B41FA5}">
                      <a16:colId xmlns:a16="http://schemas.microsoft.com/office/drawing/2014/main" xmlns="" val="210850297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70345504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379553111"/>
                    </a:ext>
                  </a:extLst>
                </a:gridCol>
                <a:gridCol w="1529006">
                  <a:extLst>
                    <a:ext uri="{9D8B030D-6E8A-4147-A177-3AD203B41FA5}">
                      <a16:colId xmlns:a16="http://schemas.microsoft.com/office/drawing/2014/main" xmlns="" val="1167078747"/>
                    </a:ext>
                  </a:extLst>
                </a:gridCol>
                <a:gridCol w="717388">
                  <a:extLst>
                    <a:ext uri="{9D8B030D-6E8A-4147-A177-3AD203B41FA5}">
                      <a16:colId xmlns:a16="http://schemas.microsoft.com/office/drawing/2014/main" xmlns="" val="2743046485"/>
                    </a:ext>
                  </a:extLst>
                </a:gridCol>
                <a:gridCol w="706838">
                  <a:extLst>
                    <a:ext uri="{9D8B030D-6E8A-4147-A177-3AD203B41FA5}">
                      <a16:colId xmlns:a16="http://schemas.microsoft.com/office/drawing/2014/main" xmlns="" val="367057858"/>
                    </a:ext>
                  </a:extLst>
                </a:gridCol>
                <a:gridCol w="706838">
                  <a:extLst>
                    <a:ext uri="{9D8B030D-6E8A-4147-A177-3AD203B41FA5}">
                      <a16:colId xmlns:a16="http://schemas.microsoft.com/office/drawing/2014/main" xmlns="" val="707146582"/>
                    </a:ext>
                  </a:extLst>
                </a:gridCol>
              </a:tblGrid>
              <a:tr h="6078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муниципальной программы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8558848"/>
                  </a:ext>
                </a:extLst>
              </a:tr>
              <a:tr h="184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3579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417838"/>
                  </a:ext>
                </a:extLst>
              </a:tr>
              <a:tr h="184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137763"/>
                  </a:ext>
                </a:extLst>
              </a:tr>
              <a:tr h="5383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КОС-2000м3/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(Разработка проектно-сметной документации, исполнение решения суда)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5489810"/>
                  </a:ext>
                </a:extLst>
              </a:tr>
              <a:tr h="184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12 906,2   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169228"/>
                  </a:ext>
                </a:extLst>
              </a:tr>
              <a:tr h="24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168521"/>
                  </a:ext>
                </a:extLst>
              </a:tr>
              <a:tr h="5383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Оснащение индивидуальными и общедомовыми приборами учета энергоресурсов жилого фонда  (установка и замена вышедших из строя)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3572509"/>
                  </a:ext>
                </a:extLst>
              </a:tr>
              <a:tr h="284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007165"/>
                  </a:ext>
                </a:extLst>
              </a:tr>
              <a:tr h="479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214713"/>
                  </a:ext>
                </a:extLst>
              </a:tr>
              <a:tr h="5383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энергетических обследований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учреждения  (по согласованию)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12125"/>
                  </a:ext>
                </a:extLst>
              </a:tr>
              <a:tr h="184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650616"/>
                  </a:ext>
                </a:extLst>
              </a:tr>
              <a:tr h="369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4" marR="6944" marT="6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046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42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2" y="188640"/>
            <a:ext cx="8293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7716"/>
              </p:ext>
            </p:extLst>
          </p:nvPr>
        </p:nvGraphicFramePr>
        <p:xfrm>
          <a:off x="286312" y="1268760"/>
          <a:ext cx="8568951" cy="4917102"/>
        </p:xfrm>
        <a:graphic>
          <a:graphicData uri="http://schemas.openxmlformats.org/drawingml/2006/table">
            <a:tbl>
              <a:tblPr/>
              <a:tblGrid>
                <a:gridCol w="288031">
                  <a:extLst>
                    <a:ext uri="{9D8B030D-6E8A-4147-A177-3AD203B41FA5}">
                      <a16:colId xmlns:a16="http://schemas.microsoft.com/office/drawing/2014/main" xmlns="" val="86457538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335119256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34526713"/>
                    </a:ext>
                  </a:extLst>
                </a:gridCol>
                <a:gridCol w="1429688">
                  <a:extLst>
                    <a:ext uri="{9D8B030D-6E8A-4147-A177-3AD203B41FA5}">
                      <a16:colId xmlns:a16="http://schemas.microsoft.com/office/drawing/2014/main" xmlns="" val="1844047439"/>
                    </a:ext>
                  </a:extLst>
                </a:gridCol>
                <a:gridCol w="874568">
                  <a:extLst>
                    <a:ext uri="{9D8B030D-6E8A-4147-A177-3AD203B41FA5}">
                      <a16:colId xmlns:a16="http://schemas.microsoft.com/office/drawing/2014/main" xmlns="" val="26616179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08084731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101641367"/>
                    </a:ext>
                  </a:extLst>
                </a:gridCol>
              </a:tblGrid>
              <a:tr h="2880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муниципальной программы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141694"/>
                  </a:ext>
                </a:extLst>
              </a:tr>
              <a:tr h="16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393814"/>
                  </a:ext>
                </a:extLst>
              </a:tr>
              <a:tr h="314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293279"/>
                  </a:ext>
                </a:extLst>
              </a:tr>
              <a:tr h="156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768579"/>
                  </a:ext>
                </a:extLst>
              </a:tr>
              <a:tr h="39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Модернизация и реконструкция сетей водоснабжения, канализации, теплоснабжения, электроснабжения и лифтового оборудования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 с ограниченной ответственностью «Жилищно-эксплуатационная компания»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7442779"/>
                  </a:ext>
                </a:extLst>
              </a:tr>
              <a:tr h="15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593612"/>
                  </a:ext>
                </a:extLst>
              </a:tr>
              <a:tr h="358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5127305"/>
                  </a:ext>
                </a:extLst>
              </a:tr>
              <a:tr h="39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энергоэффективности систем освещения (замена ламп накаливания на энергосберегающие, установка автоматизированных систем управления освещением)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 с ограниченной ответственностью «Жилищно-эксплуатационная компания»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578735"/>
                  </a:ext>
                </a:extLst>
              </a:tr>
              <a:tr h="264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036377"/>
                  </a:ext>
                </a:extLst>
              </a:tr>
              <a:tr h="37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6593871"/>
                  </a:ext>
                </a:extLst>
              </a:tr>
              <a:tr h="4119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ремонт, реконструкция и ремонт муниципального жилищного фонда городского округа город Мегион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строительство», отдел по работе с общественными организациями и обращениями граждан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878130"/>
                  </a:ext>
                </a:extLst>
              </a:tr>
              <a:tr h="222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3 000,0   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3 000,0   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866127"/>
                  </a:ext>
                </a:extLst>
              </a:tr>
              <a:tr h="399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552614"/>
                  </a:ext>
                </a:extLst>
              </a:tr>
              <a:tr h="39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для проведения капитального ремонта общего имущества в многоквартирных домах, расположенных на территории городского округа город Мегион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«Капитальное строительство»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787731"/>
                  </a:ext>
                </a:extLst>
              </a:tr>
              <a:tr h="270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1 700,0   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1 700,0   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56327"/>
                  </a:ext>
                </a:extLst>
              </a:tr>
              <a:tr h="313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727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3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92696"/>
            <a:ext cx="3359673" cy="38484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</a:t>
            </a:r>
            <a:b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8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25000"/>
                  <a:lumOff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95" y="2292767"/>
            <a:ext cx="2541789" cy="1928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79" y="388671"/>
            <a:ext cx="2717109" cy="1670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3" y="262929"/>
            <a:ext cx="2693695" cy="1796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18" y="2307457"/>
            <a:ext cx="2799170" cy="1913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69" y="4468943"/>
            <a:ext cx="2699030" cy="20281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79" y="4453699"/>
            <a:ext cx="2843254" cy="21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11317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8026" y="1484784"/>
            <a:ext cx="8134454" cy="408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sz="1300" dirty="0">
                <a:latin typeface="Times New Roman" panose="02020603050405020304" pitchFamily="18" charset="0"/>
                <a:ea typeface="Batang" panose="02030600000101010101" pitchFamily="18" charset="-127"/>
              </a:rPr>
              <a:t>Развитие жилищно-коммунального комплекса и повышение энергетической эффективности, с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оздание условий для комфортного проживания граждан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Batang" panose="02030600000101010101" pitchFamily="18" charset="-127"/>
              </a:rPr>
              <a:t>в городском округе город Мегион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1.Улучшение санитарного состояния городского округа город Мегион.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2.Установление единого порядка содержания объектов внешнего благоустройства  на территории городского округа город Мегион.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3.Развитие системы обращения с отходами производства и потребления на территории городского округа город Мегион.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4.Модернизация систем коммунальной инфраструктуры на основе использования энергоэффективных и экологически чистых технологий.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5.Модернизация и строительство объектов коммунального комплекса городского округа город Мегион.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6.Субсидия организациям городского округа город Мегион.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7.Энергосбережение в бюджетной сфере.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8.Энергосбережение в жилищной сфере.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9.Выполнение  ремонта с внедрением современных строительных материалов.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10.Повышение эффективности управления и содержания общего имущества многоквартирных домов. 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11.Формирование современной городской среды.</a:t>
            </a:r>
            <a:endParaRPr lang="ru-RU" sz="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25224" cy="10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354"/>
            <a:ext cx="864096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19323"/>
              </p:ext>
            </p:extLst>
          </p:nvPr>
        </p:nvGraphicFramePr>
        <p:xfrm>
          <a:off x="683568" y="1124744"/>
          <a:ext cx="7848868" cy="5081331"/>
        </p:xfrm>
        <a:graphic>
          <a:graphicData uri="http://schemas.openxmlformats.org/drawingml/2006/table">
            <a:tbl>
              <a:tblPr/>
              <a:tblGrid>
                <a:gridCol w="648070">
                  <a:extLst>
                    <a:ext uri="{9D8B030D-6E8A-4147-A177-3AD203B41FA5}">
                      <a16:colId xmlns:a16="http://schemas.microsoft.com/office/drawing/2014/main" xmlns="" val="1753993793"/>
                    </a:ext>
                  </a:extLst>
                </a:gridCol>
                <a:gridCol w="3829452">
                  <a:extLst>
                    <a:ext uri="{9D8B030D-6E8A-4147-A177-3AD203B41FA5}">
                      <a16:colId xmlns:a16="http://schemas.microsoft.com/office/drawing/2014/main" xmlns="" val="981765267"/>
                    </a:ext>
                  </a:extLst>
                </a:gridCol>
                <a:gridCol w="901098">
                  <a:extLst>
                    <a:ext uri="{9D8B030D-6E8A-4147-A177-3AD203B41FA5}">
                      <a16:colId xmlns:a16="http://schemas.microsoft.com/office/drawing/2014/main" xmlns="" val="333073053"/>
                    </a:ext>
                  </a:extLst>
                </a:gridCol>
                <a:gridCol w="823416">
                  <a:extLst>
                    <a:ext uri="{9D8B030D-6E8A-4147-A177-3AD203B41FA5}">
                      <a16:colId xmlns:a16="http://schemas.microsoft.com/office/drawing/2014/main" xmlns="" val="551106906"/>
                    </a:ext>
                  </a:extLst>
                </a:gridCol>
                <a:gridCol w="823416">
                  <a:extLst>
                    <a:ext uri="{9D8B030D-6E8A-4147-A177-3AD203B41FA5}">
                      <a16:colId xmlns:a16="http://schemas.microsoft.com/office/drawing/2014/main" xmlns="" val="2514112947"/>
                    </a:ext>
                  </a:extLst>
                </a:gridCol>
                <a:gridCol w="823416">
                  <a:extLst>
                    <a:ext uri="{9D8B030D-6E8A-4147-A177-3AD203B41FA5}">
                      <a16:colId xmlns:a16="http://schemas.microsoft.com/office/drawing/2014/main" xmlns="" val="1293983604"/>
                    </a:ext>
                  </a:extLst>
                </a:gridCol>
              </a:tblGrid>
              <a:tr h="5760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9633"/>
                  </a:ext>
                </a:extLst>
              </a:tr>
              <a:tr h="20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52368"/>
                  </a:ext>
                </a:extLst>
              </a:tr>
              <a:tr h="258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5796308"/>
                  </a:ext>
                </a:extLst>
              </a:tr>
              <a:tr h="557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Ежегодное количество отловленных безнадзорных и бродячих животных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38868"/>
                  </a:ext>
                </a:extLst>
              </a:tr>
              <a:tr h="567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Ежегодное количество отловленных безнадзорных и бродячих животных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070894"/>
                  </a:ext>
                </a:extLst>
              </a:tr>
              <a:tr h="559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Ежегодное количество снесенного непригодного для проживания жилья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9670160"/>
                  </a:ext>
                </a:extLst>
              </a:tr>
              <a:tr h="487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Ежегодная ликвидация  несанкционированных свалок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122615"/>
                  </a:ext>
                </a:extLst>
              </a:tr>
              <a:tr h="388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магистральных и луговых газонов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48424"/>
                  </a:ext>
                </a:extLst>
              </a:tr>
              <a:tr h="35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Вывоз мусора с несанкционированных свалок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2006263"/>
                  </a:ext>
                </a:extLst>
              </a:tr>
              <a:tr h="559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площадь территории вновь построенного кладбища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206683"/>
                  </a:ext>
                </a:extLst>
              </a:tr>
              <a:tr h="559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Отсыпка участка под захоронения на вновь построенном кладбище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19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589"/>
            <a:ext cx="506909" cy="6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54312"/>
              </p:ext>
            </p:extLst>
          </p:nvPr>
        </p:nvGraphicFramePr>
        <p:xfrm>
          <a:off x="683570" y="1196751"/>
          <a:ext cx="8064893" cy="5236629"/>
        </p:xfrm>
        <a:graphic>
          <a:graphicData uri="http://schemas.openxmlformats.org/drawingml/2006/table">
            <a:tbl>
              <a:tblPr/>
              <a:tblGrid>
                <a:gridCol w="648070">
                  <a:extLst>
                    <a:ext uri="{9D8B030D-6E8A-4147-A177-3AD203B41FA5}">
                      <a16:colId xmlns:a16="http://schemas.microsoft.com/office/drawing/2014/main" xmlns="" val="1684983932"/>
                    </a:ext>
                  </a:extLst>
                </a:gridCol>
                <a:gridCol w="3952688">
                  <a:extLst>
                    <a:ext uri="{9D8B030D-6E8A-4147-A177-3AD203B41FA5}">
                      <a16:colId xmlns:a16="http://schemas.microsoft.com/office/drawing/2014/main" xmlns="" val="3266366765"/>
                    </a:ext>
                  </a:extLst>
                </a:gridCol>
                <a:gridCol w="943856">
                  <a:extLst>
                    <a:ext uri="{9D8B030D-6E8A-4147-A177-3AD203B41FA5}">
                      <a16:colId xmlns:a16="http://schemas.microsoft.com/office/drawing/2014/main" xmlns="" val="1408282095"/>
                    </a:ext>
                  </a:extLst>
                </a:gridCol>
                <a:gridCol w="828121">
                  <a:extLst>
                    <a:ext uri="{9D8B030D-6E8A-4147-A177-3AD203B41FA5}">
                      <a16:colId xmlns:a16="http://schemas.microsoft.com/office/drawing/2014/main" xmlns="" val="1734780373"/>
                    </a:ext>
                  </a:extLst>
                </a:gridCol>
                <a:gridCol w="846079">
                  <a:extLst>
                    <a:ext uri="{9D8B030D-6E8A-4147-A177-3AD203B41FA5}">
                      <a16:colId xmlns:a16="http://schemas.microsoft.com/office/drawing/2014/main" xmlns="" val="1328472948"/>
                    </a:ext>
                  </a:extLst>
                </a:gridCol>
                <a:gridCol w="846079">
                  <a:extLst>
                    <a:ext uri="{9D8B030D-6E8A-4147-A177-3AD203B41FA5}">
                      <a16:colId xmlns:a16="http://schemas.microsoft.com/office/drawing/2014/main" xmlns="" val="3646257616"/>
                    </a:ext>
                  </a:extLst>
                </a:gridCol>
              </a:tblGrid>
              <a:tr h="413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794985"/>
                  </a:ext>
                </a:extLst>
              </a:tr>
              <a:tr h="227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190926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благоустроенных территорий микрорайонов 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043051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благоустроенных дворовых  территорий от общего количества дворовых территорий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6062644"/>
                  </a:ext>
                </a:extLst>
              </a:tr>
              <a:tr h="46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муниципальных территорий общего пользования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5385465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благоустроенных территорий общего поль-зования 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2302"/>
                  </a:ext>
                </a:extLst>
              </a:tr>
              <a:tr h="393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площади благоустроенных муниципальных территорий общего пользования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839194"/>
                  </a:ext>
                </a:extLst>
              </a:tr>
              <a:tr h="293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ветхих тепловых сетей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4987944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ветхих сетей водоснабжения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356443"/>
                  </a:ext>
                </a:extLst>
              </a:tr>
              <a:tr h="279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Производительность КНС МПС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м3/сут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297393"/>
                  </a:ext>
                </a:extLst>
              </a:tr>
              <a:tr h="301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Производительность КНС-63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м3/сут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04957"/>
                  </a:ext>
                </a:extLst>
              </a:tr>
              <a:tr h="257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Производительность КНС-141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м3/сут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5413943"/>
                  </a:ext>
                </a:extLst>
              </a:tr>
              <a:tr h="26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Производительность КНС-139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м3/сут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914774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Длина сетей газоснабжения (высокого давления Ф100, 150, 219)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1612866"/>
                  </a:ext>
                </a:extLst>
              </a:tr>
              <a:tr h="413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Длина сетей газоснабжения (среднего давления Ф50, 100, 150)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898" marR="6898" marT="6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17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93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3" y="177329"/>
            <a:ext cx="864095" cy="74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66291"/>
              </p:ext>
            </p:extLst>
          </p:nvPr>
        </p:nvGraphicFramePr>
        <p:xfrm>
          <a:off x="323528" y="1052736"/>
          <a:ext cx="8439008" cy="5544616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1468006891"/>
                    </a:ext>
                  </a:extLst>
                </a:gridCol>
                <a:gridCol w="4460180">
                  <a:extLst>
                    <a:ext uri="{9D8B030D-6E8A-4147-A177-3AD203B41FA5}">
                      <a16:colId xmlns:a16="http://schemas.microsoft.com/office/drawing/2014/main" xmlns="" val="48802780"/>
                    </a:ext>
                  </a:extLst>
                </a:gridCol>
                <a:gridCol w="967232">
                  <a:extLst>
                    <a:ext uri="{9D8B030D-6E8A-4147-A177-3AD203B41FA5}">
                      <a16:colId xmlns:a16="http://schemas.microsoft.com/office/drawing/2014/main" xmlns="" val="995236392"/>
                    </a:ext>
                  </a:extLst>
                </a:gridCol>
                <a:gridCol w="883852">
                  <a:extLst>
                    <a:ext uri="{9D8B030D-6E8A-4147-A177-3AD203B41FA5}">
                      <a16:colId xmlns:a16="http://schemas.microsoft.com/office/drawing/2014/main" xmlns="" val="2159390560"/>
                    </a:ext>
                  </a:extLst>
                </a:gridCol>
                <a:gridCol w="883852">
                  <a:extLst>
                    <a:ext uri="{9D8B030D-6E8A-4147-A177-3AD203B41FA5}">
                      <a16:colId xmlns:a16="http://schemas.microsoft.com/office/drawing/2014/main" xmlns="" val="3592591344"/>
                    </a:ext>
                  </a:extLst>
                </a:gridCol>
                <a:gridCol w="883852">
                  <a:extLst>
                    <a:ext uri="{9D8B030D-6E8A-4147-A177-3AD203B41FA5}">
                      <a16:colId xmlns:a16="http://schemas.microsoft.com/office/drawing/2014/main" xmlns="" val="1762796956"/>
                    </a:ext>
                  </a:extLst>
                </a:gridCol>
              </a:tblGrid>
              <a:tr h="302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7949951"/>
                  </a:ext>
                </a:extLst>
              </a:tr>
              <a:tr h="209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89123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Ежегодное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 сжиженным газом населения, в границах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городского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город Мегион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т/год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2851397"/>
                  </a:ext>
                </a:extLst>
              </a:tr>
              <a:tr h="738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задолженности организаций осуществляющих свою деятельность в сфере тепло, водоснабжения и водоотведения и оказывающих коммунальные услуги населению городского округа город Мегион 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8594830"/>
                  </a:ext>
                </a:extLst>
              </a:tr>
              <a:tr h="78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4961649"/>
                  </a:ext>
                </a:extLst>
              </a:tr>
              <a:tr h="786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1638897"/>
                  </a:ext>
                </a:extLst>
              </a:tr>
              <a:tr h="739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1962890"/>
                  </a:ext>
                </a:extLst>
              </a:tr>
              <a:tr h="739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476515"/>
                  </a:ext>
                </a:extLst>
              </a:tr>
              <a:tr h="850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муниципального образования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98" marR="5098" marT="5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46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71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93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347"/>
            <a:ext cx="864096" cy="74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45208"/>
              </p:ext>
            </p:extLst>
          </p:nvPr>
        </p:nvGraphicFramePr>
        <p:xfrm>
          <a:off x="467544" y="1196752"/>
          <a:ext cx="8280919" cy="4832632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362135375"/>
                    </a:ext>
                  </a:extLst>
                </a:gridCol>
                <a:gridCol w="4219937">
                  <a:extLst>
                    <a:ext uri="{9D8B030D-6E8A-4147-A177-3AD203B41FA5}">
                      <a16:colId xmlns:a16="http://schemas.microsoft.com/office/drawing/2014/main" xmlns="" val="2165836245"/>
                    </a:ext>
                  </a:extLst>
                </a:gridCol>
                <a:gridCol w="950700">
                  <a:extLst>
                    <a:ext uri="{9D8B030D-6E8A-4147-A177-3AD203B41FA5}">
                      <a16:colId xmlns:a16="http://schemas.microsoft.com/office/drawing/2014/main" xmlns="" val="1829727167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1832976108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423726392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1917209107"/>
                    </a:ext>
                  </a:extLst>
                </a:gridCol>
              </a:tblGrid>
              <a:tr h="590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6540462"/>
                  </a:ext>
                </a:extLst>
              </a:tr>
              <a:tr h="319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854256"/>
                  </a:ext>
                </a:extLst>
              </a:tr>
              <a:tr h="673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 кв. метр общей площади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Квт/  час на 1 чел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218,2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218,2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750723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 кв. метр общей площади)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Гкал/м2 в год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0,228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0,228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55489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 на  1 чел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3,35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109577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 на  1 чел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0,37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56903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210188"/>
                  </a:ext>
                </a:extLst>
              </a:tr>
              <a:tr h="656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тепловой энергии в многоквартирных домах (в расчете на 1 кв. метр общей площади)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Гкал/м2 в год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9" marR="7299" marT="7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16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88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8934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25"/>
            <a:ext cx="936104" cy="8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57832"/>
              </p:ext>
            </p:extLst>
          </p:nvPr>
        </p:nvGraphicFramePr>
        <p:xfrm>
          <a:off x="467544" y="1340768"/>
          <a:ext cx="8280917" cy="4320480"/>
        </p:xfrm>
        <a:graphic>
          <a:graphicData uri="http://schemas.openxmlformats.org/drawingml/2006/table">
            <a:tbl>
              <a:tblPr/>
              <a:tblGrid>
                <a:gridCol w="648070">
                  <a:extLst>
                    <a:ext uri="{9D8B030D-6E8A-4147-A177-3AD203B41FA5}">
                      <a16:colId xmlns:a16="http://schemas.microsoft.com/office/drawing/2014/main" xmlns="" val="115720300"/>
                    </a:ext>
                  </a:extLst>
                </a:gridCol>
                <a:gridCol w="4075922">
                  <a:extLst>
                    <a:ext uri="{9D8B030D-6E8A-4147-A177-3AD203B41FA5}">
                      <a16:colId xmlns:a16="http://schemas.microsoft.com/office/drawing/2014/main" xmlns="" val="2587746496"/>
                    </a:ext>
                  </a:extLst>
                </a:gridCol>
                <a:gridCol w="950699">
                  <a:extLst>
                    <a:ext uri="{9D8B030D-6E8A-4147-A177-3AD203B41FA5}">
                      <a16:colId xmlns:a16="http://schemas.microsoft.com/office/drawing/2014/main" xmlns="" val="1744968692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1277615152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3876507610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xmlns="" val="1472152304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888207"/>
                  </a:ext>
                </a:extLst>
              </a:tr>
              <a:tr h="32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8577105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горячей воды в многоквартирных домах (в расчете на 1 жителя)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 на  1 чел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960595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электрической энергии в многоквартирных домах (в расчете на 1 кв. метр общей площади)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Квт/  час на 1 чел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1 433,0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03108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м3/м2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00525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тепловой энергии на цели отопления в жилом фонде, в том числе в частных жилых домах, подключенных к системам централизованного теплоснабжения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Гкал/год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305 000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329819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 тепловой энергии в государственных и муниципальных учреждениях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Гкал/год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0336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32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071"/>
            <a:ext cx="720080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38859"/>
              </p:ext>
            </p:extLst>
          </p:nvPr>
        </p:nvGraphicFramePr>
        <p:xfrm>
          <a:off x="467545" y="1196752"/>
          <a:ext cx="8136903" cy="4712216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xmlns="" val="1354951854"/>
                    </a:ext>
                  </a:extLst>
                </a:gridCol>
                <a:gridCol w="4137781">
                  <a:extLst>
                    <a:ext uri="{9D8B030D-6E8A-4147-A177-3AD203B41FA5}">
                      <a16:colId xmlns:a16="http://schemas.microsoft.com/office/drawing/2014/main" xmlns="" val="165038686"/>
                    </a:ext>
                  </a:extLst>
                </a:gridCol>
                <a:gridCol w="934165">
                  <a:extLst>
                    <a:ext uri="{9D8B030D-6E8A-4147-A177-3AD203B41FA5}">
                      <a16:colId xmlns:a16="http://schemas.microsoft.com/office/drawing/2014/main" xmlns="" val="521428107"/>
                    </a:ext>
                  </a:extLst>
                </a:gridCol>
                <a:gridCol w="853634">
                  <a:extLst>
                    <a:ext uri="{9D8B030D-6E8A-4147-A177-3AD203B41FA5}">
                      <a16:colId xmlns:a16="http://schemas.microsoft.com/office/drawing/2014/main" xmlns="" val="3815499828"/>
                    </a:ext>
                  </a:extLst>
                </a:gridCol>
                <a:gridCol w="853634">
                  <a:extLst>
                    <a:ext uri="{9D8B030D-6E8A-4147-A177-3AD203B41FA5}">
                      <a16:colId xmlns:a16="http://schemas.microsoft.com/office/drawing/2014/main" xmlns="" val="1455163441"/>
                    </a:ext>
                  </a:extLst>
                </a:gridCol>
                <a:gridCol w="853634">
                  <a:extLst>
                    <a:ext uri="{9D8B030D-6E8A-4147-A177-3AD203B41FA5}">
                      <a16:colId xmlns:a16="http://schemas.microsoft.com/office/drawing/2014/main" xmlns="" val="1826858439"/>
                    </a:ext>
                  </a:extLst>
                </a:gridCol>
              </a:tblGrid>
              <a:tr h="5069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показателей по годам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520089"/>
                  </a:ext>
                </a:extLst>
              </a:tr>
              <a:tr h="357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284147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для отдельных категорий населения в виде приобретения работ по ремонту жилых помещений (количество отремонтированных квартир)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97254"/>
                  </a:ext>
                </a:extLst>
              </a:tr>
              <a:tr h="553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отремонтированного муниципального жилищного фонда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594502"/>
                  </a:ext>
                </a:extLst>
              </a:tr>
              <a:tr h="599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отремонтированных жилых помещений  отдельных категорий населения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9667248"/>
                  </a:ext>
                </a:extLst>
              </a:tr>
              <a:tr h="675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участвующих многоквартирных домов  в региональной программе капитального ремонта общего имущества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666529"/>
                  </a:ext>
                </a:extLst>
              </a:tr>
              <a:tr h="334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внутриквартальных проездов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468808"/>
                  </a:ext>
                </a:extLst>
              </a:tr>
              <a:tr h="894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площадь многоквартирных домов  отремонтированных в соответствии с региональной программой капитального ремонта общего имущества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тыс.м2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13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30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4" y="188638"/>
            <a:ext cx="792088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16879"/>
              </p:ext>
            </p:extLst>
          </p:nvPr>
        </p:nvGraphicFramePr>
        <p:xfrm>
          <a:off x="395536" y="1196752"/>
          <a:ext cx="8280920" cy="5181062"/>
        </p:xfrm>
        <a:graphic>
          <a:graphicData uri="http://schemas.openxmlformats.org/drawingml/2006/table">
            <a:tbl>
              <a:tblPr/>
              <a:tblGrid>
                <a:gridCol w="360041">
                  <a:extLst>
                    <a:ext uri="{9D8B030D-6E8A-4147-A177-3AD203B41FA5}">
                      <a16:colId xmlns:a16="http://schemas.microsoft.com/office/drawing/2014/main" xmlns="" val="154753115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317782615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30461012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78670449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445095735"/>
                    </a:ext>
                  </a:extLst>
                </a:gridCol>
                <a:gridCol w="732478">
                  <a:extLst>
                    <a:ext uri="{9D8B030D-6E8A-4147-A177-3AD203B41FA5}">
                      <a16:colId xmlns:a16="http://schemas.microsoft.com/office/drawing/2014/main" xmlns="" val="2086819480"/>
                    </a:ext>
                  </a:extLst>
                </a:gridCol>
                <a:gridCol w="707681">
                  <a:extLst>
                    <a:ext uri="{9D8B030D-6E8A-4147-A177-3AD203B41FA5}">
                      <a16:colId xmlns:a16="http://schemas.microsoft.com/office/drawing/2014/main" xmlns="" val="3654334365"/>
                    </a:ext>
                  </a:extLst>
                </a:gridCol>
              </a:tblGrid>
              <a:tr h="306507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муниципальной программы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затраты на реализацию (тыс.рублей)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249446"/>
                  </a:ext>
                </a:extLst>
              </a:tr>
              <a:tr h="24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0417619"/>
                  </a:ext>
                </a:extLst>
              </a:tr>
              <a:tr h="212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6671160"/>
                  </a:ext>
                </a:extLst>
              </a:tr>
              <a:tr h="155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805548"/>
                  </a:ext>
                </a:extLst>
              </a:tr>
              <a:tr h="3065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по предупреждению и ликвидации болезней животных, их лечению, защите населения от болезней, общих для человека и животных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МКУ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«Капитальное строительство»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338,0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338,0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919945"/>
                  </a:ext>
                </a:extLst>
              </a:tr>
              <a:tr h="192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2 800,0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2 800,0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5027869"/>
                  </a:ext>
                </a:extLst>
              </a:tr>
              <a:tr h="213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289673"/>
                  </a:ext>
                </a:extLst>
              </a:tr>
              <a:tr h="3065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на организацию осуществления мероприятий по проведению дезинсекции и дератизации на территории городского округа город Мегион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МКУ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«Капитальное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строительство»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888,3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888,3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457766"/>
                  </a:ext>
                </a:extLst>
              </a:tr>
              <a:tr h="272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21073"/>
                  </a:ext>
                </a:extLst>
              </a:tr>
              <a:tr h="195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870883"/>
                  </a:ext>
                </a:extLst>
              </a:tr>
              <a:tr h="3065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Противопаводковые мероприятия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«Капитальное строительство»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174534"/>
                  </a:ext>
                </a:extLst>
              </a:tr>
              <a:tr h="199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800,0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800,0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2951711"/>
                  </a:ext>
                </a:extLst>
              </a:tr>
              <a:tr h="29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2978783"/>
                  </a:ext>
                </a:extLst>
              </a:tr>
              <a:tr h="3065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кладбища и планировка территории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066566"/>
                  </a:ext>
                </a:extLst>
              </a:tr>
              <a:tr h="212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1 500,0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1 500,0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359015"/>
                  </a:ext>
                </a:extLst>
              </a:tr>
              <a:tr h="139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3294"/>
                  </a:ext>
                </a:extLst>
              </a:tr>
              <a:tr h="15558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Уход за газонами, закупка, посадка и уход за цветниками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УЖКК, МКУ «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Капитальное строительство»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7 084,7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7 370,2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4148734"/>
                  </a:ext>
                </a:extLst>
              </a:tr>
              <a:tr h="306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9784479"/>
                  </a:ext>
                </a:extLst>
              </a:tr>
              <a:tr h="172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7 084,7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7 370,2   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50567"/>
                  </a:ext>
                </a:extLst>
              </a:tr>
              <a:tr h="325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привлеченные средства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138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76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2088</TotalTime>
  <Words>2314</Words>
  <Application>Microsoft Office PowerPoint</Application>
  <PresentationFormat>Экран (4:3)</PresentationFormat>
  <Paragraphs>876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Soho</vt:lpstr>
      <vt:lpstr>Развитие жилищно-коммунального  комплекса и повышение энергетической эффективности в городском округе город Мегион  на 2014 – 2020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65</cp:revision>
  <dcterms:created xsi:type="dcterms:W3CDTF">2017-09-12T10:22:28Z</dcterms:created>
  <dcterms:modified xsi:type="dcterms:W3CDTF">2018-10-01T11:32:23Z</dcterms:modified>
</cp:coreProperties>
</file>