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3" r:id="rId4"/>
    <p:sldId id="265" r:id="rId5"/>
    <p:sldId id="269" r:id="rId6"/>
    <p:sldId id="267" r:id="rId7"/>
    <p:sldId id="266" r:id="rId8"/>
    <p:sldId id="257" r:id="rId9"/>
  </p:sldIdLst>
  <p:sldSz cx="10440988" cy="7380288"/>
  <p:notesSz cx="6735763" cy="9866313"/>
  <p:defaultTextStyle>
    <a:defPPr>
      <a:defRPr lang="ru-RU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2035175" indent="-2063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5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A50"/>
    <a:srgbClr val="4E26F6"/>
    <a:srgbClr val="CAA5E5"/>
    <a:srgbClr val="C3C3F3"/>
    <a:srgbClr val="FF5050"/>
    <a:srgbClr val="FFCCCC"/>
    <a:srgbClr val="EFC7E1"/>
    <a:srgbClr val="CCFF99"/>
    <a:srgbClr val="FBFEE6"/>
    <a:srgbClr val="F6DA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36" autoAdjust="0"/>
  </p:normalViewPr>
  <p:slideViewPr>
    <p:cSldViewPr>
      <p:cViewPr varScale="1">
        <p:scale>
          <a:sx n="72" d="100"/>
          <a:sy n="72" d="100"/>
        </p:scale>
        <p:origin x="-1392" y="-82"/>
      </p:cViewPr>
      <p:guideLst>
        <p:guide orient="horz" pos="2325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254" y="-91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Показатели естественного движения населения </a:t>
            </a:r>
          </a:p>
          <a:p>
            <a:pPr>
              <a:defRPr/>
            </a:pPr>
            <a:r>
              <a:rPr lang="ru-RU"/>
              <a:t>за</a:t>
            </a:r>
            <a:r>
              <a:rPr lang="en-US"/>
              <a:t> I</a:t>
            </a:r>
            <a:r>
              <a:rPr lang="ru-RU"/>
              <a:t> полугодие 2017 - 2018 годов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рождений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3000"/>
                    <a:satMod val="150000"/>
                  </a:schemeClr>
                </a:gs>
                <a:gs pos="25000">
                  <a:schemeClr val="accent2">
                    <a:tint val="96000"/>
                    <a:shade val="80000"/>
                    <a:satMod val="105000"/>
                  </a:schemeClr>
                </a:gs>
                <a:gs pos="38000">
                  <a:schemeClr val="accent2">
                    <a:tint val="96000"/>
                    <a:shade val="59000"/>
                    <a:satMod val="120000"/>
                  </a:schemeClr>
                </a:gs>
                <a:gs pos="55000">
                  <a:schemeClr val="accent2">
                    <a:shade val="57000"/>
                    <a:satMod val="120000"/>
                  </a:schemeClr>
                </a:gs>
                <a:gs pos="80000">
                  <a:schemeClr val="accent2">
                    <a:shade val="56000"/>
                    <a:satMod val="145000"/>
                  </a:schemeClr>
                </a:gs>
                <a:gs pos="88000">
                  <a:schemeClr val="accent2">
                    <a:shade val="63000"/>
                    <a:satMod val="160000"/>
                  </a:schemeClr>
                </a:gs>
                <a:gs pos="100000">
                  <a:schemeClr val="accent2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2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2">
                  <a:shade val="30000"/>
                  <a:satMod val="200000"/>
                </a:schemeClr>
              </a:contourClr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I полугодие 2017 года</c:v>
                </c:pt>
                <c:pt idx="1">
                  <c:v>I полугодие 2018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336</c:v>
                </c:pt>
                <c:pt idx="1">
                  <c:v>322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C65-4AF4-87FB-FAA03E04F9A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смертей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3000"/>
                    <a:satMod val="150000"/>
                  </a:schemeClr>
                </a:gs>
                <a:gs pos="25000">
                  <a:schemeClr val="accent3">
                    <a:tint val="96000"/>
                    <a:shade val="80000"/>
                    <a:satMod val="105000"/>
                  </a:schemeClr>
                </a:gs>
                <a:gs pos="38000">
                  <a:schemeClr val="accent3">
                    <a:tint val="96000"/>
                    <a:shade val="59000"/>
                    <a:satMod val="120000"/>
                  </a:schemeClr>
                </a:gs>
                <a:gs pos="55000">
                  <a:schemeClr val="accent3">
                    <a:shade val="57000"/>
                    <a:satMod val="120000"/>
                  </a:schemeClr>
                </a:gs>
                <a:gs pos="80000">
                  <a:schemeClr val="accent3">
                    <a:shade val="56000"/>
                    <a:satMod val="145000"/>
                  </a:schemeClr>
                </a:gs>
                <a:gs pos="88000">
                  <a:schemeClr val="accent3">
                    <a:shade val="63000"/>
                    <a:satMod val="160000"/>
                  </a:schemeClr>
                </a:gs>
                <a:gs pos="100000">
                  <a:schemeClr val="accent3">
                    <a:tint val="99555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3">
                  <a:shade val="60000"/>
                  <a:satMod val="300000"/>
                </a:schemeClr>
              </a:solidFill>
              <a:prstDash val="solid"/>
            </a:ln>
            <a:effectLst>
              <a:glow rad="700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I полугодие 2017 года</c:v>
                </c:pt>
                <c:pt idx="1">
                  <c:v>I полугодие 2018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208</c:v>
                </c:pt>
                <c:pt idx="1">
                  <c:v>192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C65-4AF4-87FB-FAA03E04F9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3964288"/>
        <c:axId val="83965824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Естественный прирост</c:v>
                </c:pt>
              </c:strCache>
            </c:strRef>
          </c:tx>
          <c:spPr>
            <a:ln>
              <a:solidFill>
                <a:schemeClr val="tx1"/>
              </a:solidFill>
            </a:ln>
            <a:effectLst>
              <a:glow rad="76200">
                <a:schemeClr val="accent4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marker>
            <c:spPr>
              <a:solidFill>
                <a:schemeClr val="tx1"/>
              </a:solidFill>
            </c:spPr>
          </c:marker>
          <c:dLbls>
            <c:dLbl>
              <c:idx val="0"/>
              <c:layout>
                <c:manualLayout>
                  <c:x val="5.3445240091168321E-3"/>
                  <c:y val="7.5586839557509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I полугодие 2017 года</c:v>
                </c:pt>
                <c:pt idx="1">
                  <c:v>I полугодие 2018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128</c:v>
                </c:pt>
                <c:pt idx="1">
                  <c:v>130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FC65-4AF4-87FB-FAA03E04F9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964288"/>
        <c:axId val="83965824"/>
      </c:lineChart>
      <c:catAx>
        <c:axId val="83964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3965824"/>
        <c:crosses val="autoZero"/>
        <c:auto val="1"/>
        <c:lblAlgn val="ctr"/>
        <c:lblOffset val="100"/>
        <c:noMultiLvlLbl val="0"/>
      </c:catAx>
      <c:valAx>
        <c:axId val="83965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8396428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462908787119932E-3"/>
          <c:y val="6.9505517887032567E-5"/>
          <c:w val="0.8900673236036396"/>
          <c:h val="0.785663757532508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01.07.2017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3000"/>
                    <a:satMod val="150000"/>
                  </a:schemeClr>
                </a:gs>
                <a:gs pos="25000">
                  <a:schemeClr val="accent2">
                    <a:tint val="96000"/>
                    <a:shade val="80000"/>
                    <a:satMod val="105000"/>
                  </a:schemeClr>
                </a:gs>
                <a:gs pos="38000">
                  <a:schemeClr val="accent2">
                    <a:tint val="96000"/>
                    <a:shade val="59000"/>
                    <a:satMod val="120000"/>
                  </a:schemeClr>
                </a:gs>
                <a:gs pos="55000">
                  <a:schemeClr val="accent2">
                    <a:shade val="57000"/>
                    <a:satMod val="120000"/>
                  </a:schemeClr>
                </a:gs>
                <a:gs pos="80000">
                  <a:schemeClr val="accent2">
                    <a:shade val="56000"/>
                    <a:satMod val="145000"/>
                  </a:schemeClr>
                </a:gs>
                <a:gs pos="88000">
                  <a:schemeClr val="accent2">
                    <a:shade val="63000"/>
                    <a:satMod val="160000"/>
                  </a:schemeClr>
                </a:gs>
                <a:gs pos="100000">
                  <a:schemeClr val="accent2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2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2">
                  <a:shade val="30000"/>
                  <a:satMod val="200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-3.8731454393559493E-3"/>
                  <c:y val="6.07431421231687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B0D-4A15-8EA0-A5AE0C2C13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Численность населения младше трудоспособного возраста</c:v>
                </c:pt>
                <c:pt idx="1">
                  <c:v>Численность населения трудоспособного возраста</c:v>
                </c:pt>
                <c:pt idx="2">
                  <c:v>Численность населения старше трудоспособного возраста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13141</c:v>
                </c:pt>
                <c:pt idx="1">
                  <c:v>34725</c:v>
                </c:pt>
                <c:pt idx="2">
                  <c:v>7988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B0D-4A15-8EA0-A5AE0C2C13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01.07.2018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3000"/>
                    <a:satMod val="150000"/>
                  </a:schemeClr>
                </a:gs>
                <a:gs pos="25000">
                  <a:schemeClr val="accent3">
                    <a:tint val="96000"/>
                    <a:shade val="80000"/>
                    <a:satMod val="105000"/>
                  </a:schemeClr>
                </a:gs>
                <a:gs pos="38000">
                  <a:schemeClr val="accent3">
                    <a:tint val="96000"/>
                    <a:shade val="59000"/>
                    <a:satMod val="120000"/>
                  </a:schemeClr>
                </a:gs>
                <a:gs pos="55000">
                  <a:schemeClr val="accent3">
                    <a:shade val="57000"/>
                    <a:satMod val="120000"/>
                  </a:schemeClr>
                </a:gs>
                <a:gs pos="80000">
                  <a:schemeClr val="accent3">
                    <a:shade val="56000"/>
                    <a:satMod val="145000"/>
                  </a:schemeClr>
                </a:gs>
                <a:gs pos="88000">
                  <a:schemeClr val="accent3">
                    <a:shade val="63000"/>
                    <a:satMod val="160000"/>
                  </a:schemeClr>
                </a:gs>
                <a:gs pos="100000">
                  <a:schemeClr val="accent3">
                    <a:tint val="99555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3">
                  <a:shade val="60000"/>
                  <a:satMod val="300000"/>
                </a:schemeClr>
              </a:solidFill>
              <a:prstDash val="solid"/>
            </a:ln>
            <a:effectLst>
              <a:glow rad="700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dLbl>
              <c:idx val="1"/>
              <c:layout>
                <c:manualLayout>
                  <c:x val="1.1619436318067989E-2"/>
                  <c:y val="1.8222942636950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B0D-4A15-8EA0-A5AE0C2C13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Численность населения младше трудоспособного возраста</c:v>
                </c:pt>
                <c:pt idx="1">
                  <c:v>Численность населения трудоспособного возраста</c:v>
                </c:pt>
                <c:pt idx="2">
                  <c:v>Численность населения старше трудоспособного возраста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13047</c:v>
                </c:pt>
                <c:pt idx="1">
                  <c:v>33717</c:v>
                </c:pt>
                <c:pt idx="2">
                  <c:v>8487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B0D-4A15-8EA0-A5AE0C2C1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384192"/>
        <c:axId val="83385728"/>
      </c:barChart>
      <c:catAx>
        <c:axId val="83384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3385728"/>
        <c:crosses val="autoZero"/>
        <c:auto val="1"/>
        <c:lblAlgn val="ctr"/>
        <c:lblOffset val="100"/>
        <c:noMultiLvlLbl val="0"/>
      </c:catAx>
      <c:valAx>
        <c:axId val="833857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33841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0542104140646618"/>
          <c:y val="6.8941074847508402E-2"/>
          <c:w val="9.4578958593533824E-2"/>
          <c:h val="0.86211737201252547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прибывших на территорию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3000"/>
                    <a:satMod val="150000"/>
                  </a:schemeClr>
                </a:gs>
                <a:gs pos="25000">
                  <a:schemeClr val="accent2">
                    <a:tint val="96000"/>
                    <a:shade val="80000"/>
                    <a:satMod val="105000"/>
                  </a:schemeClr>
                </a:gs>
                <a:gs pos="38000">
                  <a:schemeClr val="accent2">
                    <a:tint val="96000"/>
                    <a:shade val="59000"/>
                    <a:satMod val="120000"/>
                  </a:schemeClr>
                </a:gs>
                <a:gs pos="55000">
                  <a:schemeClr val="accent2">
                    <a:shade val="57000"/>
                    <a:satMod val="120000"/>
                  </a:schemeClr>
                </a:gs>
                <a:gs pos="80000">
                  <a:schemeClr val="accent2">
                    <a:shade val="56000"/>
                    <a:satMod val="145000"/>
                  </a:schemeClr>
                </a:gs>
                <a:gs pos="88000">
                  <a:schemeClr val="accent2">
                    <a:shade val="63000"/>
                    <a:satMod val="160000"/>
                  </a:schemeClr>
                </a:gs>
                <a:gs pos="100000">
                  <a:schemeClr val="accent2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2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2">
                  <a:shade val="30000"/>
                  <a:satMod val="20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2017 года</c:v>
                </c:pt>
                <c:pt idx="1">
                  <c:v>I полугодие 2018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976</c:v>
                </c:pt>
                <c:pt idx="1">
                  <c:v>818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CF0-4E26-8760-0284EAB1573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выбывших из территории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3000"/>
                    <a:satMod val="150000"/>
                  </a:schemeClr>
                </a:gs>
                <a:gs pos="25000">
                  <a:schemeClr val="accent3">
                    <a:tint val="96000"/>
                    <a:shade val="80000"/>
                    <a:satMod val="105000"/>
                  </a:schemeClr>
                </a:gs>
                <a:gs pos="38000">
                  <a:schemeClr val="accent3">
                    <a:tint val="96000"/>
                    <a:shade val="59000"/>
                    <a:satMod val="120000"/>
                  </a:schemeClr>
                </a:gs>
                <a:gs pos="55000">
                  <a:schemeClr val="accent3">
                    <a:shade val="57000"/>
                    <a:satMod val="120000"/>
                  </a:schemeClr>
                </a:gs>
                <a:gs pos="80000">
                  <a:schemeClr val="accent3">
                    <a:shade val="56000"/>
                    <a:satMod val="145000"/>
                  </a:schemeClr>
                </a:gs>
                <a:gs pos="88000">
                  <a:schemeClr val="accent3">
                    <a:shade val="63000"/>
                    <a:satMod val="160000"/>
                  </a:schemeClr>
                </a:gs>
                <a:gs pos="100000">
                  <a:schemeClr val="accent3">
                    <a:tint val="99555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3">
                  <a:shade val="60000"/>
                  <a:satMod val="300000"/>
                </a:schemeClr>
              </a:solidFill>
              <a:prstDash val="solid"/>
            </a:ln>
            <a:effectLst>
              <a:glow rad="700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2017 года</c:v>
                </c:pt>
                <c:pt idx="1">
                  <c:v>I полугодие 2018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1246</c:v>
                </c:pt>
                <c:pt idx="1">
                  <c:v>1044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CF0-4E26-8760-0284EAB157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0042624"/>
        <c:axId val="100070144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Миграционный итог</c:v>
                </c:pt>
              </c:strCache>
            </c:strRef>
          </c:tx>
          <c:spPr>
            <a:ln>
              <a:solidFill>
                <a:schemeClr val="tx1"/>
              </a:solidFill>
            </a:ln>
            <a:effectLst>
              <a:glow rad="76200">
                <a:schemeClr val="accent4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dLbls>
            <c:dLbl>
              <c:idx val="0"/>
              <c:layout>
                <c:manualLayout>
                  <c:x val="-4.8399759144505672E-2"/>
                  <c:y val="6.5321960111427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1088634652533771E-2"/>
                  <c:y val="8.4918548144856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2017 года</c:v>
                </c:pt>
                <c:pt idx="1">
                  <c:v>I полугодие 2018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-270</c:v>
                </c:pt>
                <c:pt idx="1">
                  <c:v>-226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FCF0-4E26-8760-0284EAB157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042624"/>
        <c:axId val="100070144"/>
      </c:lineChart>
      <c:catAx>
        <c:axId val="1000426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0070144"/>
        <c:crosses val="autoZero"/>
        <c:auto val="1"/>
        <c:lblAlgn val="ctr"/>
        <c:lblOffset val="100"/>
        <c:noMultiLvlLbl val="0"/>
      </c:catAx>
      <c:valAx>
        <c:axId val="100070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00426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3.2660980055713973E-3"/>
          <c:y val="0"/>
          <c:w val="0.99178923535245045"/>
          <c:h val="0.70001909510054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оборота розничной торговли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73000"/>
                    <a:satMod val="150000"/>
                  </a:schemeClr>
                </a:gs>
                <a:gs pos="25000">
                  <a:schemeClr val="accent1">
                    <a:tint val="96000"/>
                    <a:shade val="80000"/>
                    <a:satMod val="105000"/>
                  </a:schemeClr>
                </a:gs>
                <a:gs pos="38000">
                  <a:schemeClr val="accent1">
                    <a:tint val="96000"/>
                    <a:shade val="59000"/>
                    <a:satMod val="120000"/>
                  </a:schemeClr>
                </a:gs>
                <a:gs pos="55000">
                  <a:schemeClr val="accent1">
                    <a:shade val="57000"/>
                    <a:satMod val="120000"/>
                  </a:schemeClr>
                </a:gs>
                <a:gs pos="80000">
                  <a:schemeClr val="accent1">
                    <a:shade val="56000"/>
                    <a:satMod val="145000"/>
                  </a:schemeClr>
                </a:gs>
                <a:gs pos="88000">
                  <a:schemeClr val="accent1">
                    <a:shade val="63000"/>
                    <a:satMod val="160000"/>
                  </a:schemeClr>
                </a:gs>
                <a:gs pos="100000">
                  <a:schemeClr val="accent1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1">
                  <a:shade val="30000"/>
                  <a:satMod val="200000"/>
                </a:schemeClr>
              </a:contourClr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5102,2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834-41ED-BE1C-76708E9FAE0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5220,0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834-41ED-BE1C-76708E9FAE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2017 года </c:v>
                </c:pt>
                <c:pt idx="1">
                  <c:v>I полугодие  2018 года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4800.8</c:v>
                </c:pt>
                <c:pt idx="1">
                  <c:v>5102.2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8F-4CDE-B0C3-C159D171825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Объем оборота общественного питания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3000"/>
                    <a:satMod val="150000"/>
                  </a:schemeClr>
                </a:gs>
                <a:gs pos="25000">
                  <a:schemeClr val="accent2">
                    <a:tint val="96000"/>
                    <a:shade val="80000"/>
                    <a:satMod val="105000"/>
                  </a:schemeClr>
                </a:gs>
                <a:gs pos="38000">
                  <a:schemeClr val="accent2">
                    <a:tint val="96000"/>
                    <a:shade val="59000"/>
                    <a:satMod val="120000"/>
                  </a:schemeClr>
                </a:gs>
                <a:gs pos="55000">
                  <a:schemeClr val="accent2">
                    <a:shade val="57000"/>
                    <a:satMod val="120000"/>
                  </a:schemeClr>
                </a:gs>
                <a:gs pos="80000">
                  <a:schemeClr val="accent2">
                    <a:shade val="56000"/>
                    <a:satMod val="145000"/>
                  </a:schemeClr>
                </a:gs>
                <a:gs pos="88000">
                  <a:schemeClr val="accent2">
                    <a:shade val="63000"/>
                    <a:satMod val="160000"/>
                  </a:schemeClr>
                </a:gs>
                <a:gs pos="100000">
                  <a:schemeClr val="accent2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2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2">
                  <a:shade val="30000"/>
                  <a:satMod val="200000"/>
                </a:schemeClr>
              </a:contourClr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1085,0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BFA-44FC-B6BC-F1C7A6781F7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1155,5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834-41ED-BE1C-76708E9FAE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2017 года </c:v>
                </c:pt>
                <c:pt idx="1">
                  <c:v>I полугодие  2018 года 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 formatCode="General">
                  <c:v>1016.1</c:v>
                </c:pt>
                <c:pt idx="1">
                  <c:v>1085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88F-4CDE-B0C3-C159D171825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Объем оборота платных услуг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3000"/>
                    <a:satMod val="150000"/>
                  </a:schemeClr>
                </a:gs>
                <a:gs pos="25000">
                  <a:schemeClr val="accent3">
                    <a:tint val="96000"/>
                    <a:shade val="80000"/>
                    <a:satMod val="105000"/>
                  </a:schemeClr>
                </a:gs>
                <a:gs pos="38000">
                  <a:schemeClr val="accent3">
                    <a:tint val="96000"/>
                    <a:shade val="59000"/>
                    <a:satMod val="120000"/>
                  </a:schemeClr>
                </a:gs>
                <a:gs pos="55000">
                  <a:schemeClr val="accent3">
                    <a:shade val="57000"/>
                    <a:satMod val="120000"/>
                  </a:schemeClr>
                </a:gs>
                <a:gs pos="80000">
                  <a:schemeClr val="accent3">
                    <a:shade val="56000"/>
                    <a:satMod val="145000"/>
                  </a:schemeClr>
                </a:gs>
                <a:gs pos="88000">
                  <a:schemeClr val="accent3">
                    <a:shade val="63000"/>
                    <a:satMod val="160000"/>
                  </a:schemeClr>
                </a:gs>
                <a:gs pos="100000">
                  <a:schemeClr val="accent3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3">
                  <a:shade val="30000"/>
                  <a:satMod val="200000"/>
                </a:schemeClr>
              </a:contourClr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1784,0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834-41ED-BE1C-76708E9FAE0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1830,4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834-41ED-BE1C-76708E9FAE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2017 года </c:v>
                </c:pt>
                <c:pt idx="1">
                  <c:v>I полугодие  2018 года 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 formatCode="General">
                  <c:v>1670.5</c:v>
                </c:pt>
                <c:pt idx="1">
                  <c:v>1784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88F-4CDE-B0C3-C159D17182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724416"/>
        <c:axId val="49554944"/>
      </c:barChart>
      <c:catAx>
        <c:axId val="49724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554944"/>
        <c:crosses val="autoZero"/>
        <c:auto val="1"/>
        <c:lblAlgn val="ctr"/>
        <c:lblOffset val="100"/>
        <c:noMultiLvlLbl val="0"/>
      </c:catAx>
      <c:valAx>
        <c:axId val="4955494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97244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070102550333913"/>
          <c:w val="0.99428998629781873"/>
          <c:h val="0.16359486291646605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3000"/>
                    <a:satMod val="150000"/>
                  </a:schemeClr>
                </a:gs>
                <a:gs pos="25000">
                  <a:schemeClr val="accent3">
                    <a:tint val="96000"/>
                    <a:shade val="80000"/>
                    <a:satMod val="105000"/>
                  </a:schemeClr>
                </a:gs>
                <a:gs pos="38000">
                  <a:schemeClr val="accent3">
                    <a:tint val="96000"/>
                    <a:shade val="59000"/>
                    <a:satMod val="120000"/>
                  </a:schemeClr>
                </a:gs>
                <a:gs pos="55000">
                  <a:schemeClr val="accent3">
                    <a:shade val="57000"/>
                    <a:satMod val="120000"/>
                  </a:schemeClr>
                </a:gs>
                <a:gs pos="80000">
                  <a:schemeClr val="accent3">
                    <a:shade val="56000"/>
                    <a:satMod val="145000"/>
                  </a:schemeClr>
                </a:gs>
                <a:gs pos="88000">
                  <a:schemeClr val="accent3">
                    <a:shade val="63000"/>
                    <a:satMod val="160000"/>
                  </a:schemeClr>
                </a:gs>
                <a:gs pos="100000">
                  <a:schemeClr val="accent3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3">
                  <a:shade val="30000"/>
                  <a:satMod val="200000"/>
                </a:schemeClr>
              </a:contourClr>
            </a:sp3d>
          </c:spP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B8C-4CB9-AF30-D776DE8900B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6">
                      <a:tint val="73000"/>
                      <a:satMod val="150000"/>
                    </a:schemeClr>
                  </a:gs>
                  <a:gs pos="25000">
                    <a:schemeClr val="accent6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6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6">
                      <a:shade val="57000"/>
                      <a:satMod val="120000"/>
                    </a:schemeClr>
                  </a:gs>
                  <a:gs pos="80000">
                    <a:schemeClr val="accent6">
                      <a:shade val="56000"/>
                      <a:satMod val="145000"/>
                    </a:schemeClr>
                  </a:gs>
                  <a:gs pos="88000">
                    <a:schemeClr val="accent6">
                      <a:shade val="63000"/>
                      <a:satMod val="160000"/>
                    </a:schemeClr>
                  </a:gs>
                  <a:gs pos="100000">
                    <a:schemeClr val="accent6">
                      <a:tint val="99555"/>
                      <a:satMod val="155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glow rad="76200">
                  <a:schemeClr val="accent6">
                    <a:tint val="30000"/>
                    <a:shade val="95000"/>
                    <a:satMod val="300000"/>
                    <a:alpha val="50000"/>
                  </a:schemeClr>
                </a:glow>
              </a:effectLst>
              <a:scene3d>
                <a:camera prst="orthographicFront" fov="0">
                  <a:rot lat="0" lon="0" rev="0"/>
                </a:camera>
                <a:lightRig rig="harsh" dir="t">
                  <a:rot lat="6000000" lon="6000000" rev="0"/>
                </a:lightRig>
              </a:scene3d>
              <a:sp3d contourW="10000" prstMaterial="metal">
                <a:bevelT w="20000" h="9000" prst="softRound"/>
                <a:contourClr>
                  <a:schemeClr val="accent6">
                    <a:shade val="30000"/>
                    <a:satMod val="20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B8C-4CB9-AF30-D776DE8900B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tint val="73000"/>
                      <a:satMod val="150000"/>
                    </a:schemeClr>
                  </a:gs>
                  <a:gs pos="25000">
                    <a:schemeClr val="accent4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4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4">
                      <a:shade val="57000"/>
                      <a:satMod val="120000"/>
                    </a:schemeClr>
                  </a:gs>
                  <a:gs pos="80000">
                    <a:schemeClr val="accent4">
                      <a:shade val="56000"/>
                      <a:satMod val="145000"/>
                    </a:schemeClr>
                  </a:gs>
                  <a:gs pos="88000">
                    <a:schemeClr val="accent4">
                      <a:shade val="63000"/>
                      <a:satMod val="160000"/>
                    </a:schemeClr>
                  </a:gs>
                  <a:gs pos="100000">
                    <a:schemeClr val="accent4">
                      <a:tint val="99555"/>
                      <a:satMod val="155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glow rad="76200">
                  <a:schemeClr val="accent4">
                    <a:tint val="30000"/>
                    <a:shade val="95000"/>
                    <a:satMod val="300000"/>
                    <a:alpha val="50000"/>
                  </a:schemeClr>
                </a:glow>
              </a:effectLst>
              <a:scene3d>
                <a:camera prst="orthographicFront" fov="0">
                  <a:rot lat="0" lon="0" rev="0"/>
                </a:camera>
                <a:lightRig rig="harsh" dir="t">
                  <a:rot lat="6000000" lon="6000000" rev="0"/>
                </a:lightRig>
              </a:scene3d>
              <a:sp3d contourW="10000" prstMaterial="metal">
                <a:bevelT w="20000" h="9000" prst="softRound"/>
                <a:contourClr>
                  <a:schemeClr val="accent4">
                    <a:shade val="30000"/>
                    <a:satMod val="20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7B8C-4CB9-AF30-D776DE8900B5}"/>
              </c:ext>
            </c:extLst>
          </c:dPt>
          <c:dLbls>
            <c:dLbl>
              <c:idx val="0"/>
              <c:layout>
                <c:manualLayout>
                  <c:x val="0.14296714824027953"/>
                  <c:y val="-0.1452648886935937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Налоговые доходы                      517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 562,4 </a:t>
                    </a:r>
                    <a:r>
                      <a:rPr lang="ru-RU" dirty="0" err="1" smtClean="0">
                        <a:solidFill>
                          <a:schemeClr val="tx1"/>
                        </a:solidFill>
                      </a:rPr>
                      <a:t>т.р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.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B8C-4CB9-AF30-D776DE8900B5}"/>
                </c:ext>
              </c:extLst>
            </c:dLbl>
            <c:dLbl>
              <c:idx val="1"/>
              <c:layout>
                <c:manualLayout>
                  <c:x val="0.17648938302411812"/>
                  <c:y val="3.64316746635293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Неналоговые доходы              96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 672,3 </a:t>
                    </a:r>
                    <a:r>
                      <a:rPr lang="ru-RU" dirty="0" err="1" smtClean="0">
                        <a:solidFill>
                          <a:schemeClr val="tx1"/>
                        </a:solidFill>
                      </a:rPr>
                      <a:t>т.р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B8C-4CB9-AF30-D776DE8900B5}"/>
                </c:ext>
              </c:extLst>
            </c:dLbl>
            <c:dLbl>
              <c:idx val="2"/>
              <c:layout>
                <c:manualLayout>
                  <c:x val="-0.29582597430359808"/>
                  <c:y val="-5.710394974338553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Безвозмездные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 поступления           1 530 758,3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dirty="0" err="1" smtClean="0">
                        <a:solidFill>
                          <a:schemeClr val="tx1"/>
                        </a:solidFill>
                      </a:rPr>
                      <a:t>т.р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B8C-4CB9-AF30-D776DE8900B5}"/>
                </c:ext>
              </c:extLst>
            </c:dLbl>
            <c:spPr>
              <a:noFill/>
              <a:ln w="25368">
                <a:noFill/>
              </a:ln>
            </c:spPr>
            <c:txPr>
              <a:bodyPr rot="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517562.3</c:v>
                </c:pt>
                <c:pt idx="1">
                  <c:v>96672.3</c:v>
                </c:pt>
                <c:pt idx="2">
                  <c:v>1530758.3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B8C-4CB9-AF30-D776DE890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6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99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2" b="0">
                <a:latin typeface="Times New Roman" pitchFamily="18" charset="0"/>
                <a:cs typeface="Times New Roman" pitchFamily="18" charset="0"/>
              </a:defRPr>
            </a:pPr>
            <a:r>
              <a:rPr lang="ru-RU" sz="1201" b="0" dirty="0">
                <a:latin typeface="Times New Roman" pitchFamily="18" charset="0"/>
                <a:cs typeface="Times New Roman" pitchFamily="18" charset="0"/>
              </a:rPr>
              <a:t>Расходы бюджета городского округа город Мегион </a:t>
            </a:r>
          </a:p>
          <a:p>
            <a:pPr>
              <a:defRPr sz="1202" b="0">
                <a:latin typeface="Times New Roman" pitchFamily="18" charset="0"/>
                <a:cs typeface="Times New Roman" pitchFamily="18" charset="0"/>
              </a:defRPr>
            </a:pPr>
            <a:r>
              <a:rPr lang="ru-RU" sz="1201" b="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1201" b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1" b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1" b="0" baseline="0" dirty="0" smtClean="0"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1201" b="0" dirty="0" smtClean="0">
                <a:latin typeface="Times New Roman" pitchFamily="18" charset="0"/>
                <a:cs typeface="Times New Roman" pitchFamily="18" charset="0"/>
              </a:rPr>
              <a:t>2017-2018 годов</a:t>
            </a:r>
            <a:endParaRPr lang="ru-RU" sz="1201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8416642499865268"/>
          <c:y val="2.9411764705882353E-2"/>
        </c:manualLayout>
      </c:layout>
      <c:overlay val="0"/>
      <c:spPr>
        <a:noFill/>
        <a:ln w="25419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640179332772032E-2"/>
          <c:y val="0.26530824060484509"/>
          <c:w val="0.94833110212228955"/>
          <c:h val="0.589232978230662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городского округа город Мегион за первое полугодие 2016-2017 годов</c:v>
                </c:pt>
              </c:strCache>
            </c:strRef>
          </c:tx>
          <c:spPr>
            <a:gradFill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glow rad="76200">
                <a:schemeClr val="accent4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4">
                  <a:shade val="30000"/>
                  <a:satMod val="20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0833333333333412E-2"/>
                  <c:y val="0.142857142857144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4FD-4473-87BC-ECAC76EEFD17}"/>
                </c:ext>
              </c:extLst>
            </c:dLbl>
            <c:dLbl>
              <c:idx val="1"/>
              <c:layout>
                <c:manualLayout>
                  <c:x val="2.114803149606299E-2"/>
                  <c:y val="0.166628315877992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4FD-4473-87BC-ECAC76EEFD17}"/>
                </c:ext>
              </c:extLst>
            </c:dLbl>
            <c:spPr>
              <a:noFill/>
              <a:ln w="25419">
                <a:noFill/>
              </a:ln>
            </c:spPr>
            <c:txPr>
              <a:bodyPr/>
              <a:lstStyle/>
              <a:p>
                <a:pPr>
                  <a:defRPr sz="1100" b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2017 года</c:v>
                </c:pt>
                <c:pt idx="1">
                  <c:v>I полугодие 2018 года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1926433.1</c:v>
                </c:pt>
                <c:pt idx="1">
                  <c:v>2106629.6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4FD-4473-87BC-ECAC76EEF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499520"/>
        <c:axId val="49505408"/>
        <c:axId val="0"/>
      </c:bar3DChart>
      <c:catAx>
        <c:axId val="4949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9505408"/>
        <c:crosses val="autoZero"/>
        <c:auto val="1"/>
        <c:lblAlgn val="ctr"/>
        <c:lblOffset val="100"/>
        <c:noMultiLvlLbl val="0"/>
      </c:catAx>
      <c:valAx>
        <c:axId val="49505408"/>
        <c:scaling>
          <c:orientation val="minMax"/>
          <c:max val="550000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9499520"/>
        <c:crosses val="autoZero"/>
        <c:crossBetween val="between"/>
      </c:valAx>
      <c:spPr>
        <a:noFill/>
        <a:ln w="25386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626791467614708E-3"/>
          <c:y val="0.17032155157363466"/>
          <c:w val="0.97538398511276525"/>
          <c:h val="0.51375640801815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безработных , тыс. человек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73000"/>
                      <a:satMod val="150000"/>
                    </a:schemeClr>
                  </a:gs>
                  <a:gs pos="25000">
                    <a:schemeClr val="accent3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3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3">
                      <a:shade val="57000"/>
                      <a:satMod val="120000"/>
                    </a:schemeClr>
                  </a:gs>
                  <a:gs pos="80000">
                    <a:schemeClr val="accent3">
                      <a:shade val="56000"/>
                      <a:satMod val="145000"/>
                    </a:schemeClr>
                  </a:gs>
                  <a:gs pos="88000">
                    <a:schemeClr val="accent3">
                      <a:shade val="63000"/>
                      <a:satMod val="160000"/>
                    </a:schemeClr>
                  </a:gs>
                  <a:gs pos="100000">
                    <a:schemeClr val="accent3">
                      <a:tint val="99555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solidFill>
                  <a:schemeClr val="accent3">
                    <a:shade val="60000"/>
                    <a:satMod val="300000"/>
                  </a:schemeClr>
                </a:solidFill>
                <a:prstDash val="solid"/>
              </a:ln>
              <a:effectLst>
                <a:glow rad="70000">
                  <a:schemeClr val="accent3">
                    <a:tint val="30000"/>
                    <a:shade val="95000"/>
                    <a:satMod val="300000"/>
                    <a:alpha val="50000"/>
                  </a:schemeClr>
                </a:glo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D76-4C8F-833E-6767BAB5699E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73000"/>
                      <a:satMod val="150000"/>
                    </a:schemeClr>
                  </a:gs>
                  <a:gs pos="25000">
                    <a:schemeClr val="accent3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3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3">
                      <a:shade val="57000"/>
                      <a:satMod val="120000"/>
                    </a:schemeClr>
                  </a:gs>
                  <a:gs pos="80000">
                    <a:schemeClr val="accent3">
                      <a:shade val="56000"/>
                      <a:satMod val="145000"/>
                    </a:schemeClr>
                  </a:gs>
                  <a:gs pos="88000">
                    <a:schemeClr val="accent3">
                      <a:shade val="63000"/>
                      <a:satMod val="160000"/>
                    </a:schemeClr>
                  </a:gs>
                  <a:gs pos="100000">
                    <a:schemeClr val="accent3">
                      <a:tint val="99555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solidFill>
                  <a:schemeClr val="accent3">
                    <a:shade val="60000"/>
                    <a:satMod val="300000"/>
                  </a:schemeClr>
                </a:solidFill>
                <a:prstDash val="solid"/>
              </a:ln>
              <a:effectLst>
                <a:glow rad="70000">
                  <a:schemeClr val="accent3">
                    <a:tint val="30000"/>
                    <a:shade val="95000"/>
                    <a:satMod val="300000"/>
                    <a:alpha val="50000"/>
                  </a:schemeClr>
                </a:glo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D76-4C8F-833E-6767BAB569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cap="all" spc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reflection blurRad="12700" stA="28000" endPos="45000" dist="1000" dir="5400000" sy="-100000" algn="bl" rotWithShape="0"/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2017 года</c:v>
                </c:pt>
                <c:pt idx="1">
                  <c:v>I полугодие 2018 года</c:v>
                </c:pt>
              </c:strCache>
            </c:strRef>
          </c:cat>
          <c:val>
            <c:numRef>
              <c:f>Лист1!$B$2:$B$3</c:f>
              <c:numCache>
                <c:formatCode>0.000</c:formatCode>
                <c:ptCount val="2"/>
                <c:pt idx="0" formatCode="General">
                  <c:v>0.11600000000000001</c:v>
                </c:pt>
                <c:pt idx="1">
                  <c:v>9.2999999999999999E-2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D76-4C8F-833E-6767BAB5699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Уровень безработицы, % от числа экономически активного населения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73000"/>
                    <a:satMod val="150000"/>
                  </a:schemeClr>
                </a:gs>
                <a:gs pos="25000">
                  <a:schemeClr val="accent6">
                    <a:tint val="96000"/>
                    <a:shade val="80000"/>
                    <a:satMod val="105000"/>
                  </a:schemeClr>
                </a:gs>
                <a:gs pos="38000">
                  <a:schemeClr val="accent6">
                    <a:tint val="96000"/>
                    <a:shade val="59000"/>
                    <a:satMod val="120000"/>
                  </a:schemeClr>
                </a:gs>
                <a:gs pos="55000">
                  <a:schemeClr val="accent6">
                    <a:shade val="57000"/>
                    <a:satMod val="120000"/>
                  </a:schemeClr>
                </a:gs>
                <a:gs pos="80000">
                  <a:schemeClr val="accent6">
                    <a:shade val="56000"/>
                    <a:satMod val="145000"/>
                  </a:schemeClr>
                </a:gs>
                <a:gs pos="88000">
                  <a:schemeClr val="accent6">
                    <a:shade val="63000"/>
                    <a:satMod val="160000"/>
                  </a:schemeClr>
                </a:gs>
                <a:gs pos="100000">
                  <a:schemeClr val="accent6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6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6">
                  <a:shade val="30000"/>
                  <a:satMod val="20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4.4092323075213867E-3"/>
                  <c:y val="0.115899820654847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D76-4C8F-833E-6767BAB5699E}"/>
                </c:ext>
              </c:extLst>
            </c:dLbl>
            <c:dLbl>
              <c:idx val="1"/>
              <c:layout>
                <c:manualLayout>
                  <c:x val="8.8184646150427735E-3"/>
                  <c:y val="0.120938943292015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D76-4C8F-833E-6767BAB56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cap="all" spc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reflection blurRad="12700" stA="28000" endPos="45000" dist="1000" dir="5400000" sy="-100000" algn="bl" rotWithShape="0"/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2017 года</c:v>
                </c:pt>
                <c:pt idx="1">
                  <c:v>I полугодие 2018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0.28000000000000003</c:v>
                </c:pt>
                <c:pt idx="1">
                  <c:v>0.24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D76-4C8F-833E-6767BAB56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324480"/>
        <c:axId val="56326016"/>
      </c:barChart>
      <c:catAx>
        <c:axId val="5632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6326016"/>
        <c:crosses val="autoZero"/>
        <c:auto val="1"/>
        <c:lblAlgn val="ctr"/>
        <c:lblOffset val="100"/>
        <c:noMultiLvlLbl val="0"/>
      </c:catAx>
      <c:valAx>
        <c:axId val="563260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6324480"/>
        <c:crosses val="autoZero"/>
        <c:crossBetween val="between"/>
      </c:valAx>
      <c:spPr>
        <a:noFill/>
        <a:ln w="25386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7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2841628707921344"/>
          <c:w val="0.99477627485834907"/>
          <c:h val="0.17158371292078656"/>
        </c:manualLayout>
      </c:layout>
      <c:overlay val="0"/>
      <c:txPr>
        <a:bodyPr/>
        <a:lstStyle/>
        <a:p>
          <a:pPr>
            <a:defRPr sz="7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rgbClr val="000000"/>
      </a:solidFill>
    </a:ln>
  </c:spPr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полугодие 2017 года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3000"/>
                    <a:satMod val="150000"/>
                  </a:schemeClr>
                </a:gs>
                <a:gs pos="25000">
                  <a:schemeClr val="accent3">
                    <a:tint val="96000"/>
                    <a:shade val="80000"/>
                    <a:satMod val="105000"/>
                  </a:schemeClr>
                </a:gs>
                <a:gs pos="38000">
                  <a:schemeClr val="accent3">
                    <a:tint val="96000"/>
                    <a:shade val="59000"/>
                    <a:satMod val="120000"/>
                  </a:schemeClr>
                </a:gs>
                <a:gs pos="55000">
                  <a:schemeClr val="accent3">
                    <a:shade val="57000"/>
                    <a:satMod val="120000"/>
                  </a:schemeClr>
                </a:gs>
                <a:gs pos="80000">
                  <a:schemeClr val="accent3">
                    <a:shade val="56000"/>
                    <a:satMod val="145000"/>
                  </a:schemeClr>
                </a:gs>
                <a:gs pos="88000">
                  <a:schemeClr val="accent3">
                    <a:shade val="63000"/>
                    <a:satMod val="160000"/>
                  </a:schemeClr>
                </a:gs>
                <a:gs pos="100000">
                  <a:schemeClr val="accent3">
                    <a:tint val="99555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3">
                  <a:shade val="60000"/>
                  <a:satMod val="300000"/>
                </a:schemeClr>
              </a:solidFill>
              <a:prstDash val="solid"/>
            </a:ln>
            <a:effectLst>
              <a:glow rad="700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0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Уровень среднемесячной заработной платы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58292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9E3-483F-9BCC-D8F8719D65F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полугодие 2018 года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73000"/>
                    <a:satMod val="150000"/>
                  </a:schemeClr>
                </a:gs>
                <a:gs pos="25000">
                  <a:schemeClr val="accent6">
                    <a:tint val="96000"/>
                    <a:shade val="80000"/>
                    <a:satMod val="105000"/>
                  </a:schemeClr>
                </a:gs>
                <a:gs pos="38000">
                  <a:schemeClr val="accent6">
                    <a:tint val="96000"/>
                    <a:shade val="59000"/>
                    <a:satMod val="120000"/>
                  </a:schemeClr>
                </a:gs>
                <a:gs pos="55000">
                  <a:schemeClr val="accent6">
                    <a:shade val="57000"/>
                    <a:satMod val="120000"/>
                  </a:schemeClr>
                </a:gs>
                <a:gs pos="80000">
                  <a:schemeClr val="accent6">
                    <a:shade val="56000"/>
                    <a:satMod val="145000"/>
                  </a:schemeClr>
                </a:gs>
                <a:gs pos="88000">
                  <a:schemeClr val="accent6">
                    <a:shade val="63000"/>
                    <a:satMod val="160000"/>
                  </a:schemeClr>
                </a:gs>
                <a:gs pos="100000">
                  <a:schemeClr val="accent6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6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6">
                  <a:shade val="30000"/>
                  <a:satMod val="20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Уровень среднемесячной заработной платы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62508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9E3-483F-9BCC-D8F8719D65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7523200"/>
        <c:axId val="57533184"/>
      </c:barChart>
      <c:catAx>
        <c:axId val="57523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7533184"/>
        <c:crosses val="autoZero"/>
        <c:auto val="1"/>
        <c:lblAlgn val="ctr"/>
        <c:lblOffset val="100"/>
        <c:noMultiLvlLbl val="0"/>
      </c:catAx>
      <c:valAx>
        <c:axId val="57533184"/>
        <c:scaling>
          <c:orientation val="minMax"/>
          <c:min val="0"/>
        </c:scaling>
        <c:delete val="1"/>
        <c:axPos val="l"/>
        <c:numFmt formatCode="#,##0" sourceLinked="1"/>
        <c:majorTickMark val="none"/>
        <c:minorTickMark val="none"/>
        <c:tickLblPos val="nextTo"/>
        <c:crossAx val="575232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A884AB-641A-4B4D-AB2B-BB76327BDAD2}" type="doc">
      <dgm:prSet loTypeId="urn:microsoft.com/office/officeart/2005/8/layout/cycle4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9AC1C2-1F2D-4300-897F-C52C559185E6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pPr algn="l"/>
          <a:r>
            <a: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2017 года  2565,2 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 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рублей</a:t>
          </a:r>
          <a:endParaRPr lang="ru-RU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04FA38-4A3C-4932-AF23-AFDCCB6C951B}" type="parTrans" cxnId="{84261BE3-68DF-40D2-B9B8-CE7662917D41}">
      <dgm:prSet/>
      <dgm:spPr/>
      <dgm:t>
        <a:bodyPr/>
        <a:lstStyle/>
        <a:p>
          <a:endParaRPr lang="ru-RU"/>
        </a:p>
      </dgm:t>
    </dgm:pt>
    <dgm:pt modelId="{E4FADDFC-8D28-403F-AAD1-A328759E94AD}" type="sibTrans" cxnId="{84261BE3-68DF-40D2-B9B8-CE7662917D41}">
      <dgm:prSet/>
      <dgm:spPr/>
      <dgm:t>
        <a:bodyPr/>
        <a:lstStyle/>
        <a:p>
          <a:endParaRPr lang="ru-RU"/>
        </a:p>
      </dgm:t>
    </dgm:pt>
    <dgm:pt modelId="{9B6A5CD3-5AA0-4E14-9898-6ADE4DE65774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b" anchorCtr="1"/>
        <a:lstStyle/>
        <a:p>
          <a:r>
            <a: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2017 года 151,2  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 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рублей</a:t>
          </a:r>
          <a:endParaRPr lang="ru-RU" sz="1050" dirty="0"/>
        </a:p>
      </dgm:t>
    </dgm:pt>
    <dgm:pt modelId="{A2B4996C-98E6-4532-8819-A043046504BE}" type="parTrans" cxnId="{12A53E7F-A7BC-44AF-8B86-E84CFBB4CA5F}">
      <dgm:prSet/>
      <dgm:spPr/>
      <dgm:t>
        <a:bodyPr/>
        <a:lstStyle/>
        <a:p>
          <a:endParaRPr lang="ru-RU"/>
        </a:p>
      </dgm:t>
    </dgm:pt>
    <dgm:pt modelId="{AB00B490-335D-455B-B7CA-651AEB3B8E44}" type="sibTrans" cxnId="{12A53E7F-A7BC-44AF-8B86-E84CFBB4CA5F}">
      <dgm:prSet/>
      <dgm:spPr/>
      <dgm:t>
        <a:bodyPr/>
        <a:lstStyle/>
        <a:p>
          <a:endParaRPr lang="ru-RU"/>
        </a:p>
      </dgm:t>
    </dgm:pt>
    <dgm:pt modelId="{0D86FB1A-8F1B-4822-8F81-448411CAD3D1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электроэнергией, газом и паром; кондиционирование воздуха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791761-F695-4AD3-9BA6-A2A9A590DB59}" type="parTrans" cxnId="{73334C84-362B-4CDF-92A7-CB3E02016F4B}">
      <dgm:prSet/>
      <dgm:spPr/>
      <dgm:t>
        <a:bodyPr/>
        <a:lstStyle/>
        <a:p>
          <a:endParaRPr lang="ru-RU"/>
        </a:p>
      </dgm:t>
    </dgm:pt>
    <dgm:pt modelId="{12F01DDE-602F-42FE-87CD-F908569B1F4D}" type="sibTrans" cxnId="{73334C84-362B-4CDF-92A7-CB3E02016F4B}">
      <dgm:prSet/>
      <dgm:spPr/>
      <dgm:t>
        <a:bodyPr/>
        <a:lstStyle/>
        <a:p>
          <a:endParaRPr lang="ru-RU"/>
        </a:p>
      </dgm:t>
    </dgm:pt>
    <dgm:pt modelId="{C6E1610F-697A-41E1-8645-F2C1166AC72C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b" anchorCtr="0"/>
        <a:lstStyle/>
        <a:p>
          <a:r>
            <a: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 2017 года 1784,4 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 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рублей</a:t>
          </a:r>
          <a:endParaRPr lang="ru-RU" sz="1050" dirty="0"/>
        </a:p>
      </dgm:t>
    </dgm:pt>
    <dgm:pt modelId="{E14E1950-5AFC-41D1-8D02-66ABF6290F87}" type="parTrans" cxnId="{46350F43-36B8-4DFF-A5FE-9046D51D891F}">
      <dgm:prSet/>
      <dgm:spPr/>
      <dgm:t>
        <a:bodyPr/>
        <a:lstStyle/>
        <a:p>
          <a:endParaRPr lang="ru-RU"/>
        </a:p>
      </dgm:t>
    </dgm:pt>
    <dgm:pt modelId="{F0CE3EC2-1C82-4EFE-96AC-BE45EA81182A}" type="sibTrans" cxnId="{46350F43-36B8-4DFF-A5FE-9046D51D891F}">
      <dgm:prSet/>
      <dgm:spPr/>
      <dgm:t>
        <a:bodyPr/>
        <a:lstStyle/>
        <a:p>
          <a:endParaRPr lang="ru-RU"/>
        </a:p>
      </dgm:t>
    </dgm:pt>
    <dgm:pt modelId="{57A741EC-38BC-4300-9B43-C5F4986E8150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pPr algn="l"/>
          <a:r>
            <a: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2018 года           2427,4 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 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рублей</a:t>
          </a:r>
          <a:endParaRPr lang="ru-RU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E9E66E-B5B8-4B03-9F55-89ED605F5A9B}" type="parTrans" cxnId="{5CDD13F6-EA3E-4ABA-A10B-5027E4519001}">
      <dgm:prSet/>
      <dgm:spPr/>
      <dgm:t>
        <a:bodyPr/>
        <a:lstStyle/>
        <a:p>
          <a:endParaRPr lang="ru-RU"/>
        </a:p>
      </dgm:t>
    </dgm:pt>
    <dgm:pt modelId="{CA014434-535A-46EE-BBD6-ABBDD0943465}" type="sibTrans" cxnId="{5CDD13F6-EA3E-4ABA-A10B-5027E4519001}">
      <dgm:prSet/>
      <dgm:spPr/>
      <dgm:t>
        <a:bodyPr/>
        <a:lstStyle/>
        <a:p>
          <a:endParaRPr lang="ru-RU"/>
        </a:p>
      </dgm:t>
    </dgm:pt>
    <dgm:pt modelId="{A7C4F95C-F32E-4417-A5A4-CB0D33AA286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r>
            <a: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20167года 1050,4 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 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рублей</a:t>
          </a:r>
          <a:endParaRPr lang="ru-RU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4E1943-19E2-47D0-83E4-5E69123A8E44}" type="parTrans" cxnId="{86A24EF3-FF2D-4C44-AD56-D4CFE37436D1}">
      <dgm:prSet/>
      <dgm:spPr/>
      <dgm:t>
        <a:bodyPr/>
        <a:lstStyle/>
        <a:p>
          <a:endParaRPr lang="ru-RU"/>
        </a:p>
      </dgm:t>
    </dgm:pt>
    <dgm:pt modelId="{234A0B54-EF93-4554-89E4-E510D88E8A2A}" type="sibTrans" cxnId="{86A24EF3-FF2D-4C44-AD56-D4CFE37436D1}">
      <dgm:prSet/>
      <dgm:spPr/>
      <dgm:t>
        <a:bodyPr/>
        <a:lstStyle/>
        <a:p>
          <a:endParaRPr lang="ru-RU"/>
        </a:p>
      </dgm:t>
    </dgm:pt>
    <dgm:pt modelId="{64C26001-F34B-4C84-8257-D28BE33ABA7B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r>
            <a: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2018 года 612,0 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 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рублей</a:t>
          </a:r>
          <a:endParaRPr lang="ru-RU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2D6BB0-3F50-46A4-84A8-EEC2AE4A0D70}" type="parTrans" cxnId="{5FB6348A-81FE-4EC6-B4A2-E2C548008A52}">
      <dgm:prSet/>
      <dgm:spPr/>
      <dgm:t>
        <a:bodyPr/>
        <a:lstStyle/>
        <a:p>
          <a:endParaRPr lang="ru-RU"/>
        </a:p>
      </dgm:t>
    </dgm:pt>
    <dgm:pt modelId="{377F96AD-09C7-4EAA-92D7-1258BA554288}" type="sibTrans" cxnId="{5FB6348A-81FE-4EC6-B4A2-E2C548008A52}">
      <dgm:prSet/>
      <dgm:spPr/>
      <dgm:t>
        <a:bodyPr/>
        <a:lstStyle/>
        <a:p>
          <a:endParaRPr lang="ru-RU"/>
        </a:p>
      </dgm:t>
    </dgm:pt>
    <dgm:pt modelId="{6871130A-D2E9-4FB3-9BF9-51F4568EDA87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b" anchorCtr="0"/>
        <a:lstStyle/>
        <a:p>
          <a:r>
            <a: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2018 года 1626,7  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 рублей</a:t>
          </a:r>
          <a:endParaRPr lang="ru-RU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B084E8-F1A6-41D5-B445-F1413DFFC83E}" type="parTrans" cxnId="{04D5EC50-F73D-4F66-AF43-D9E9860FEEC1}">
      <dgm:prSet/>
      <dgm:spPr/>
      <dgm:t>
        <a:bodyPr/>
        <a:lstStyle/>
        <a:p>
          <a:endParaRPr lang="ru-RU"/>
        </a:p>
      </dgm:t>
    </dgm:pt>
    <dgm:pt modelId="{0686E7E0-229B-4A07-B054-5F1D99BCE3E3}" type="sibTrans" cxnId="{04D5EC50-F73D-4F66-AF43-D9E9860FEEC1}">
      <dgm:prSet/>
      <dgm:spPr/>
      <dgm:t>
        <a:bodyPr/>
        <a:lstStyle/>
        <a:p>
          <a:endParaRPr lang="ru-RU"/>
        </a:p>
      </dgm:t>
    </dgm:pt>
    <dgm:pt modelId="{FF0D9507-17B9-4B6A-95EC-CA86078082FC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b" anchorCtr="1"/>
        <a:lstStyle/>
        <a:p>
          <a:r>
            <a: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</a:t>
          </a:r>
          <a:r>
            <a:rPr lang="ru-RU" sz="105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2018 года  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140,5 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 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рублей</a:t>
          </a:r>
          <a:endParaRPr lang="ru-RU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683097-0DA7-43E8-971F-3B3E61833045}" type="parTrans" cxnId="{B727AEC0-9231-4E80-825E-269B34E5BE15}">
      <dgm:prSet/>
      <dgm:spPr/>
      <dgm:t>
        <a:bodyPr/>
        <a:lstStyle/>
        <a:p>
          <a:endParaRPr lang="ru-RU"/>
        </a:p>
      </dgm:t>
    </dgm:pt>
    <dgm:pt modelId="{9212FFCB-3882-4644-ABA4-6417214A0F49}" type="sibTrans" cxnId="{B727AEC0-9231-4E80-825E-269B34E5BE15}">
      <dgm:prSet/>
      <dgm:spPr/>
      <dgm:t>
        <a:bodyPr/>
        <a:lstStyle/>
        <a:p>
          <a:endParaRPr lang="ru-RU"/>
        </a:p>
      </dgm:t>
    </dgm:pt>
    <dgm:pt modelId="{21B1E65F-4971-4BCC-BD65-473440CD5469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Добыча полезных ископаемых</a:t>
          </a:r>
          <a:endParaRPr lang="ru-RU" sz="1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2DBB66-F8E8-4A8B-A350-00D5423738D4}" type="sibTrans" cxnId="{0688E0CB-BFF6-4D9D-8C13-6D54962C350C}">
      <dgm:prSet/>
      <dgm:spPr/>
      <dgm:t>
        <a:bodyPr/>
        <a:lstStyle/>
        <a:p>
          <a:endParaRPr lang="ru-RU"/>
        </a:p>
      </dgm:t>
    </dgm:pt>
    <dgm:pt modelId="{BC8E41D4-7F46-41D9-B55B-390F70FC1F17}" type="parTrans" cxnId="{0688E0CB-BFF6-4D9D-8C13-6D54962C350C}">
      <dgm:prSet/>
      <dgm:spPr/>
      <dgm:t>
        <a:bodyPr/>
        <a:lstStyle/>
        <a:p>
          <a:endParaRPr lang="ru-RU"/>
        </a:p>
      </dgm:t>
    </dgm:pt>
    <dgm:pt modelId="{3E427096-F35D-45D6-BD2B-DE07F96968E5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97F87A-DFF8-422B-B016-BCA3C2D72D56}" type="sibTrans" cxnId="{CB8838E2-20FB-499C-B575-17B5D0023AB5}">
      <dgm:prSet/>
      <dgm:spPr/>
      <dgm:t>
        <a:bodyPr/>
        <a:lstStyle/>
        <a:p>
          <a:endParaRPr lang="ru-RU"/>
        </a:p>
      </dgm:t>
    </dgm:pt>
    <dgm:pt modelId="{0D0E8EA4-E898-4819-84DA-137987DC2DCB}" type="parTrans" cxnId="{CB8838E2-20FB-499C-B575-17B5D0023AB5}">
      <dgm:prSet/>
      <dgm:spPr/>
      <dgm:t>
        <a:bodyPr/>
        <a:lstStyle/>
        <a:p>
          <a:endParaRPr lang="ru-RU"/>
        </a:p>
      </dgm:t>
    </dgm:pt>
    <dgm:pt modelId="{DC5F1C50-17C2-4FBF-82FB-B33465DD0AE2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Водоснабжение, водоотведение, организация сбора и утилизации отходов, деятельность по ликвидации загрязнений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BDE9A5-4CE1-4F4C-AD8E-91AC42320FE7}" type="sibTrans" cxnId="{22F7912D-C43F-415F-9D46-E25ABA44D6E4}">
      <dgm:prSet/>
      <dgm:spPr/>
      <dgm:t>
        <a:bodyPr/>
        <a:lstStyle/>
        <a:p>
          <a:endParaRPr lang="ru-RU"/>
        </a:p>
      </dgm:t>
    </dgm:pt>
    <dgm:pt modelId="{3A9C61DE-0FDF-4A51-8522-5A33D3BA41BC}" type="parTrans" cxnId="{22F7912D-C43F-415F-9D46-E25ABA44D6E4}">
      <dgm:prSet/>
      <dgm:spPr/>
      <dgm:t>
        <a:bodyPr/>
        <a:lstStyle/>
        <a:p>
          <a:endParaRPr lang="ru-RU"/>
        </a:p>
      </dgm:t>
    </dgm:pt>
    <dgm:pt modelId="{5D32DB09-8EBC-4F27-BBBB-AD74F517D0BD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Обрабатываю-</a:t>
          </a:r>
          <a:r>
            <a:rPr lang="ru-RU" sz="12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щие</a:t>
          </a:r>
          <a:r>
            <a: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производства</a:t>
          </a:r>
          <a:endParaRPr lang="ru-RU" sz="1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072D5F-8103-4910-BA73-7BB93D15ED52}" type="sibTrans" cxnId="{CE6B817B-3F69-4560-BAD7-61DC36183FE3}">
      <dgm:prSet/>
      <dgm:spPr/>
      <dgm:t>
        <a:bodyPr/>
        <a:lstStyle/>
        <a:p>
          <a:endParaRPr lang="ru-RU"/>
        </a:p>
      </dgm:t>
    </dgm:pt>
    <dgm:pt modelId="{1CBA65B1-1BE7-40F2-ADB1-09CA38FDC1E8}" type="parTrans" cxnId="{CE6B817B-3F69-4560-BAD7-61DC36183FE3}">
      <dgm:prSet/>
      <dgm:spPr/>
      <dgm:t>
        <a:bodyPr/>
        <a:lstStyle/>
        <a:p>
          <a:endParaRPr lang="ru-RU"/>
        </a:p>
      </dgm:t>
    </dgm:pt>
    <dgm:pt modelId="{5B50CE44-886E-4019-95BE-7CB83B74EFB8}" type="pres">
      <dgm:prSet presAssocID="{4BA884AB-641A-4B4D-AB2B-BB76327BDAD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5619D7-879F-4E57-B411-1A2A811EC2CF}" type="pres">
      <dgm:prSet presAssocID="{4BA884AB-641A-4B4D-AB2B-BB76327BDAD2}" presName="children" presStyleCnt="0"/>
      <dgm:spPr/>
    </dgm:pt>
    <dgm:pt modelId="{D191D691-C2C5-4824-85E2-E7A061C4E24C}" type="pres">
      <dgm:prSet presAssocID="{4BA884AB-641A-4B4D-AB2B-BB76327BDAD2}" presName="child1group" presStyleCnt="0"/>
      <dgm:spPr/>
    </dgm:pt>
    <dgm:pt modelId="{E38B453F-B4D1-4518-9C9A-F08AF6411E70}" type="pres">
      <dgm:prSet presAssocID="{4BA884AB-641A-4B4D-AB2B-BB76327BDAD2}" presName="child1" presStyleLbl="bgAcc1" presStyleIdx="0" presStyleCnt="4" custScaleX="105453" custScaleY="72638" custLinFactNeighborX="-3110" custLinFactNeighborY="-60907"/>
      <dgm:spPr/>
      <dgm:t>
        <a:bodyPr/>
        <a:lstStyle/>
        <a:p>
          <a:endParaRPr lang="ru-RU"/>
        </a:p>
      </dgm:t>
    </dgm:pt>
    <dgm:pt modelId="{77C1F466-8069-4D6F-AFE8-B61E4F572FE6}" type="pres">
      <dgm:prSet presAssocID="{4BA884AB-641A-4B4D-AB2B-BB76327BDAD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74F10-E47F-4395-864B-23F76A8FECFA}" type="pres">
      <dgm:prSet presAssocID="{4BA884AB-641A-4B4D-AB2B-BB76327BDAD2}" presName="child2group" presStyleCnt="0"/>
      <dgm:spPr/>
    </dgm:pt>
    <dgm:pt modelId="{5C505237-5CBF-48D5-8EC2-2835BB223FF1}" type="pres">
      <dgm:prSet presAssocID="{4BA884AB-641A-4B4D-AB2B-BB76327BDAD2}" presName="child2" presStyleLbl="bgAcc1" presStyleIdx="1" presStyleCnt="4" custScaleX="103882" custScaleY="69041" custLinFactNeighborX="-4753" custLinFactNeighborY="-45745"/>
      <dgm:spPr/>
      <dgm:t>
        <a:bodyPr/>
        <a:lstStyle/>
        <a:p>
          <a:endParaRPr lang="ru-RU"/>
        </a:p>
      </dgm:t>
    </dgm:pt>
    <dgm:pt modelId="{621DFCE3-34F1-4C3E-BCBC-D68EEF88E450}" type="pres">
      <dgm:prSet presAssocID="{4BA884AB-641A-4B4D-AB2B-BB76327BDAD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1B2CD2-4B8A-4F3A-8177-A6A0F74ED20A}" type="pres">
      <dgm:prSet presAssocID="{4BA884AB-641A-4B4D-AB2B-BB76327BDAD2}" presName="child3group" presStyleCnt="0"/>
      <dgm:spPr/>
    </dgm:pt>
    <dgm:pt modelId="{D17F34DC-E9F5-4079-8DD6-C601D953A9A2}" type="pres">
      <dgm:prSet presAssocID="{4BA884AB-641A-4B4D-AB2B-BB76327BDAD2}" presName="child3" presStyleLbl="bgAcc1" presStyleIdx="2" presStyleCnt="4" custScaleX="100412" custScaleY="74834" custLinFactNeighborX="-306" custLinFactNeighborY="51404"/>
      <dgm:spPr/>
      <dgm:t>
        <a:bodyPr/>
        <a:lstStyle/>
        <a:p>
          <a:endParaRPr lang="ru-RU"/>
        </a:p>
      </dgm:t>
    </dgm:pt>
    <dgm:pt modelId="{75529CE3-6874-4FE1-81E6-EAA105E81A6E}" type="pres">
      <dgm:prSet presAssocID="{4BA884AB-641A-4B4D-AB2B-BB76327BDAD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40C9D-D27B-4C19-B377-13F56ADBB3CA}" type="pres">
      <dgm:prSet presAssocID="{4BA884AB-641A-4B4D-AB2B-BB76327BDAD2}" presName="child4group" presStyleCnt="0"/>
      <dgm:spPr/>
    </dgm:pt>
    <dgm:pt modelId="{300C1C61-D7E1-47B9-91EE-79DD9281D6B5}" type="pres">
      <dgm:prSet presAssocID="{4BA884AB-641A-4B4D-AB2B-BB76327BDAD2}" presName="child4" presStyleLbl="bgAcc1" presStyleIdx="3" presStyleCnt="4" custScaleX="109573" custScaleY="67208" custLinFactNeighborX="2371" custLinFactNeighborY="48839"/>
      <dgm:spPr/>
      <dgm:t>
        <a:bodyPr/>
        <a:lstStyle/>
        <a:p>
          <a:endParaRPr lang="ru-RU"/>
        </a:p>
      </dgm:t>
    </dgm:pt>
    <dgm:pt modelId="{E4732E08-7298-4CFA-BC67-AE6E684B04B5}" type="pres">
      <dgm:prSet presAssocID="{4BA884AB-641A-4B4D-AB2B-BB76327BDAD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FED2F-E171-4D5E-82FB-CE8000B88916}" type="pres">
      <dgm:prSet presAssocID="{4BA884AB-641A-4B4D-AB2B-BB76327BDAD2}" presName="childPlaceholder" presStyleCnt="0"/>
      <dgm:spPr/>
    </dgm:pt>
    <dgm:pt modelId="{383AA92F-E0C3-47F0-9665-F5F2F553922B}" type="pres">
      <dgm:prSet presAssocID="{4BA884AB-641A-4B4D-AB2B-BB76327BDAD2}" presName="circle" presStyleCnt="0"/>
      <dgm:spPr/>
    </dgm:pt>
    <dgm:pt modelId="{B7807133-8E7E-41A5-8F05-DD991BFCDE1E}" type="pres">
      <dgm:prSet presAssocID="{4BA884AB-641A-4B4D-AB2B-BB76327BDAD2}" presName="quadrant1" presStyleLbl="node1" presStyleIdx="0" presStyleCnt="4" custScaleX="116788" custScaleY="97844" custLinFactNeighborX="2122" custLinFactNeighborY="-5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6EA286-968F-49A7-961E-DA2F34071285}" type="pres">
      <dgm:prSet presAssocID="{4BA884AB-641A-4B4D-AB2B-BB76327BDAD2}" presName="quadrant2" presStyleLbl="node1" presStyleIdx="1" presStyleCnt="4" custScaleX="107742" custScaleY="96541" custLinFactNeighborX="10358" custLinFactNeighborY="-9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9282B8-E72E-4324-96E2-14CF17714C79}" type="pres">
      <dgm:prSet presAssocID="{4BA884AB-641A-4B4D-AB2B-BB76327BDAD2}" presName="quadrant3" presStyleLbl="node1" presStyleIdx="2" presStyleCnt="4" custScaleX="108079" custScaleY="100000" custLinFactNeighborX="6793" custLinFactNeighborY="-63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9829BB-93BE-409A-A3F4-68BB5B98CF2B}" type="pres">
      <dgm:prSet presAssocID="{4BA884AB-641A-4B4D-AB2B-BB76327BDAD2}" presName="quadrant4" presStyleLbl="node1" presStyleIdx="3" presStyleCnt="4" custScaleX="112306" custScaleY="100002" custLinFactNeighborX="1050" custLinFactNeighborY="-62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24AAF-B398-462B-A44F-986C66057125}" type="pres">
      <dgm:prSet presAssocID="{4BA884AB-641A-4B4D-AB2B-BB76327BDAD2}" presName="quadrantPlaceholder" presStyleCnt="0"/>
      <dgm:spPr/>
    </dgm:pt>
    <dgm:pt modelId="{E57F0A5C-F309-4894-B412-2D3830ED4405}" type="pres">
      <dgm:prSet presAssocID="{4BA884AB-641A-4B4D-AB2B-BB76327BDAD2}" presName="center1" presStyleLbl="fgShp" presStyleIdx="0" presStyleCnt="2" custFlipVert="1" custScaleX="102740" custScaleY="13545" custLinFactNeighborY="0"/>
      <dgm:spPr>
        <a:noFill/>
        <a:ln>
          <a:noFill/>
        </a:ln>
      </dgm:spPr>
    </dgm:pt>
    <dgm:pt modelId="{5E53CB95-3F80-411C-90CC-FC6B850E415A}" type="pres">
      <dgm:prSet presAssocID="{4BA884AB-641A-4B4D-AB2B-BB76327BDAD2}" presName="center2" presStyleLbl="fgShp" presStyleIdx="1" presStyleCnt="2" custFlipVert="0" custScaleX="102739" custScaleY="13546"/>
      <dgm:spPr>
        <a:noFill/>
      </dgm:spPr>
    </dgm:pt>
  </dgm:ptLst>
  <dgm:cxnLst>
    <dgm:cxn modelId="{748AF552-FC50-4F63-8EB4-BD6B1FC26365}" type="presOf" srcId="{64C26001-F34B-4C84-8257-D28BE33ABA7B}" destId="{621DFCE3-34F1-4C3E-BCBC-D68EEF88E450}" srcOrd="1" destOrd="2" presId="urn:microsoft.com/office/officeart/2005/8/layout/cycle4"/>
    <dgm:cxn modelId="{CAE3F980-48BE-4E0B-8FE0-D1C3E286DFA1}" type="presOf" srcId="{0D86FB1A-8F1B-4822-8F81-448411CAD3D1}" destId="{459829BB-93BE-409A-A3F4-68BB5B98CF2B}" srcOrd="0" destOrd="0" presId="urn:microsoft.com/office/officeart/2005/8/layout/cycle4"/>
    <dgm:cxn modelId="{CE6B817B-3F69-4560-BAD7-61DC36183FE3}" srcId="{4BA884AB-641A-4B4D-AB2B-BB76327BDAD2}" destId="{5D32DB09-8EBC-4F27-BBBB-AD74F517D0BD}" srcOrd="1" destOrd="0" parTransId="{1CBA65B1-1BE7-40F2-ADB1-09CA38FDC1E8}" sibTransId="{AB072D5F-8103-4910-BA73-7BB93D15ED52}"/>
    <dgm:cxn modelId="{C2208DB5-D412-4EA0-8034-3FDEDF2BE931}" type="presOf" srcId="{5D32DB09-8EBC-4F27-BBBB-AD74F517D0BD}" destId="{EF6EA286-968F-49A7-961E-DA2F34071285}" srcOrd="0" destOrd="0" presId="urn:microsoft.com/office/officeart/2005/8/layout/cycle4"/>
    <dgm:cxn modelId="{B727AEC0-9231-4E80-825E-269B34E5BE15}" srcId="{DC5F1C50-17C2-4FBF-82FB-B33465DD0AE2}" destId="{FF0D9507-17B9-4B6A-95EC-CA86078082FC}" srcOrd="1" destOrd="0" parTransId="{35683097-0DA7-43E8-971F-3B3E61833045}" sibTransId="{9212FFCB-3882-4644-ABA4-6417214A0F49}"/>
    <dgm:cxn modelId="{804C5060-7F51-45F3-A17C-840142FE3D07}" type="presOf" srcId="{6871130A-D2E9-4FB3-9BF9-51F4568EDA87}" destId="{300C1C61-D7E1-47B9-91EE-79DD9281D6B5}" srcOrd="0" destOrd="1" presId="urn:microsoft.com/office/officeart/2005/8/layout/cycle4"/>
    <dgm:cxn modelId="{713513BA-E35C-44F5-8E13-72ED2FB70E93}" type="presOf" srcId="{FF0D9507-17B9-4B6A-95EC-CA86078082FC}" destId="{D17F34DC-E9F5-4079-8DD6-C601D953A9A2}" srcOrd="0" destOrd="1" presId="urn:microsoft.com/office/officeart/2005/8/layout/cycle4"/>
    <dgm:cxn modelId="{5FB6348A-81FE-4EC6-B4A2-E2C548008A52}" srcId="{5D32DB09-8EBC-4F27-BBBB-AD74F517D0BD}" destId="{64C26001-F34B-4C84-8257-D28BE33ABA7B}" srcOrd="2" destOrd="0" parTransId="{712D6BB0-3F50-46A4-84A8-EEC2AE4A0D70}" sibTransId="{377F96AD-09C7-4EAA-92D7-1258BA554288}"/>
    <dgm:cxn modelId="{22F7912D-C43F-415F-9D46-E25ABA44D6E4}" srcId="{4BA884AB-641A-4B4D-AB2B-BB76327BDAD2}" destId="{DC5F1C50-17C2-4FBF-82FB-B33465DD0AE2}" srcOrd="2" destOrd="0" parTransId="{3A9C61DE-0FDF-4A51-8522-5A33D3BA41BC}" sibTransId="{C3BDE9A5-4CE1-4F4C-AD8E-91AC42320FE7}"/>
    <dgm:cxn modelId="{9A02BC09-FD7C-4364-B89E-FD2264B6EDC3}" type="presOf" srcId="{DC5F1C50-17C2-4FBF-82FB-B33465DD0AE2}" destId="{DF9282B8-E72E-4324-96E2-14CF17714C79}" srcOrd="0" destOrd="0" presId="urn:microsoft.com/office/officeart/2005/8/layout/cycle4"/>
    <dgm:cxn modelId="{E43543B4-5E1C-4B3E-BE76-5915AA925C5E}" type="presOf" srcId="{4BA884AB-641A-4B4D-AB2B-BB76327BDAD2}" destId="{5B50CE44-886E-4019-95BE-7CB83B74EFB8}" srcOrd="0" destOrd="0" presId="urn:microsoft.com/office/officeart/2005/8/layout/cycle4"/>
    <dgm:cxn modelId="{00D011D0-62FF-4C92-834A-B17A5CEFA9E9}" type="presOf" srcId="{57A741EC-38BC-4300-9B43-C5F4986E8150}" destId="{E38B453F-B4D1-4518-9C9A-F08AF6411E70}" srcOrd="0" destOrd="1" presId="urn:microsoft.com/office/officeart/2005/8/layout/cycle4"/>
    <dgm:cxn modelId="{6119C18A-A6F2-431A-B635-94AF13800805}" type="presOf" srcId="{A7C4F95C-F32E-4417-A5A4-CB0D33AA2866}" destId="{5C505237-5CBF-48D5-8EC2-2835BB223FF1}" srcOrd="0" destOrd="1" presId="urn:microsoft.com/office/officeart/2005/8/layout/cycle4"/>
    <dgm:cxn modelId="{46350F43-36B8-4DFF-A5FE-9046D51D891F}" srcId="{0D86FB1A-8F1B-4822-8F81-448411CAD3D1}" destId="{C6E1610F-697A-41E1-8645-F2C1166AC72C}" srcOrd="0" destOrd="0" parTransId="{E14E1950-5AFC-41D1-8D02-66ABF6290F87}" sibTransId="{F0CE3EC2-1C82-4EFE-96AC-BE45EA81182A}"/>
    <dgm:cxn modelId="{5CDD13F6-EA3E-4ABA-A10B-5027E4519001}" srcId="{21B1E65F-4971-4BCC-BD65-473440CD5469}" destId="{57A741EC-38BC-4300-9B43-C5F4986E8150}" srcOrd="1" destOrd="0" parTransId="{D5E9E66E-B5B8-4B03-9F55-89ED605F5A9B}" sibTransId="{CA014434-535A-46EE-BBD6-ABBDD0943465}"/>
    <dgm:cxn modelId="{12A53E7F-A7BC-44AF-8B86-E84CFBB4CA5F}" srcId="{DC5F1C50-17C2-4FBF-82FB-B33465DD0AE2}" destId="{9B6A5CD3-5AA0-4E14-9898-6ADE4DE65774}" srcOrd="0" destOrd="0" parTransId="{A2B4996C-98E6-4532-8819-A043046504BE}" sibTransId="{AB00B490-335D-455B-B7CA-651AEB3B8E44}"/>
    <dgm:cxn modelId="{30CD9BDD-9729-4A54-9DD4-B94D1BB2621D}" type="presOf" srcId="{C6E1610F-697A-41E1-8645-F2C1166AC72C}" destId="{300C1C61-D7E1-47B9-91EE-79DD9281D6B5}" srcOrd="0" destOrd="0" presId="urn:microsoft.com/office/officeart/2005/8/layout/cycle4"/>
    <dgm:cxn modelId="{86A24EF3-FF2D-4C44-AD56-D4CFE37436D1}" srcId="{5D32DB09-8EBC-4F27-BBBB-AD74F517D0BD}" destId="{A7C4F95C-F32E-4417-A5A4-CB0D33AA2866}" srcOrd="1" destOrd="0" parTransId="{634E1943-19E2-47D0-83E4-5E69123A8E44}" sibTransId="{234A0B54-EF93-4554-89E4-E510D88E8A2A}"/>
    <dgm:cxn modelId="{92CD8261-D9B8-46CF-B65E-E7E0E55BD72A}" type="presOf" srcId="{9B6A5CD3-5AA0-4E14-9898-6ADE4DE65774}" destId="{D17F34DC-E9F5-4079-8DD6-C601D953A9A2}" srcOrd="0" destOrd="0" presId="urn:microsoft.com/office/officeart/2005/8/layout/cycle4"/>
    <dgm:cxn modelId="{04D5EC50-F73D-4F66-AF43-D9E9860FEEC1}" srcId="{0D86FB1A-8F1B-4822-8F81-448411CAD3D1}" destId="{6871130A-D2E9-4FB3-9BF9-51F4568EDA87}" srcOrd="1" destOrd="0" parTransId="{58B084E8-F1A6-41D5-B445-F1413DFFC83E}" sibTransId="{0686E7E0-229B-4A07-B054-5F1D99BCE3E3}"/>
    <dgm:cxn modelId="{F68AA186-83D0-4898-98E7-6B4DA818EC66}" type="presOf" srcId="{9B6A5CD3-5AA0-4E14-9898-6ADE4DE65774}" destId="{75529CE3-6874-4FE1-81E6-EAA105E81A6E}" srcOrd="1" destOrd="0" presId="urn:microsoft.com/office/officeart/2005/8/layout/cycle4"/>
    <dgm:cxn modelId="{B41F48BA-F7A8-4C48-B3B0-779DB69607CB}" type="presOf" srcId="{21B1E65F-4971-4BCC-BD65-473440CD5469}" destId="{B7807133-8E7E-41A5-8F05-DD991BFCDE1E}" srcOrd="0" destOrd="0" presId="urn:microsoft.com/office/officeart/2005/8/layout/cycle4"/>
    <dgm:cxn modelId="{4AFB9E81-BC05-4EA4-9BE2-DBDC375A9A81}" type="presOf" srcId="{D39AC1C2-1F2D-4300-897F-C52C559185E6}" destId="{77C1F466-8069-4D6F-AFE8-B61E4F572FE6}" srcOrd="1" destOrd="0" presId="urn:microsoft.com/office/officeart/2005/8/layout/cycle4"/>
    <dgm:cxn modelId="{98B197B9-A15C-4B53-90FB-B3666B97CA7A}" type="presOf" srcId="{64C26001-F34B-4C84-8257-D28BE33ABA7B}" destId="{5C505237-5CBF-48D5-8EC2-2835BB223FF1}" srcOrd="0" destOrd="2" presId="urn:microsoft.com/office/officeart/2005/8/layout/cycle4"/>
    <dgm:cxn modelId="{DE0429DE-FA9E-47DF-ACC5-0855B989A3F2}" type="presOf" srcId="{C6E1610F-697A-41E1-8645-F2C1166AC72C}" destId="{E4732E08-7298-4CFA-BC67-AE6E684B04B5}" srcOrd="1" destOrd="0" presId="urn:microsoft.com/office/officeart/2005/8/layout/cycle4"/>
    <dgm:cxn modelId="{84261BE3-68DF-40D2-B9B8-CE7662917D41}" srcId="{21B1E65F-4971-4BCC-BD65-473440CD5469}" destId="{D39AC1C2-1F2D-4300-897F-C52C559185E6}" srcOrd="0" destOrd="0" parTransId="{A804FA38-4A3C-4932-AF23-AFDCCB6C951B}" sibTransId="{E4FADDFC-8D28-403F-AAD1-A328759E94AD}"/>
    <dgm:cxn modelId="{73334C84-362B-4CDF-92A7-CB3E02016F4B}" srcId="{4BA884AB-641A-4B4D-AB2B-BB76327BDAD2}" destId="{0D86FB1A-8F1B-4822-8F81-448411CAD3D1}" srcOrd="3" destOrd="0" parTransId="{C1791761-F695-4AD3-9BA6-A2A9A590DB59}" sibTransId="{12F01DDE-602F-42FE-87CD-F908569B1F4D}"/>
    <dgm:cxn modelId="{AFC7EEF2-E863-464C-ABF5-35115604BAA5}" type="presOf" srcId="{3E427096-F35D-45D6-BD2B-DE07F96968E5}" destId="{5C505237-5CBF-48D5-8EC2-2835BB223FF1}" srcOrd="0" destOrd="0" presId="urn:microsoft.com/office/officeart/2005/8/layout/cycle4"/>
    <dgm:cxn modelId="{2333CE17-8A6C-4FA0-9E30-E82447AEC7A4}" type="presOf" srcId="{A7C4F95C-F32E-4417-A5A4-CB0D33AA2866}" destId="{621DFCE3-34F1-4C3E-BCBC-D68EEF88E450}" srcOrd="1" destOrd="1" presId="urn:microsoft.com/office/officeart/2005/8/layout/cycle4"/>
    <dgm:cxn modelId="{5C16AF6E-1794-4547-AE6B-9C49CF7FC18D}" type="presOf" srcId="{FF0D9507-17B9-4B6A-95EC-CA86078082FC}" destId="{75529CE3-6874-4FE1-81E6-EAA105E81A6E}" srcOrd="1" destOrd="1" presId="urn:microsoft.com/office/officeart/2005/8/layout/cycle4"/>
    <dgm:cxn modelId="{BA94FD7E-11C1-4E48-8305-26BE42FACEEB}" type="presOf" srcId="{D39AC1C2-1F2D-4300-897F-C52C559185E6}" destId="{E38B453F-B4D1-4518-9C9A-F08AF6411E70}" srcOrd="0" destOrd="0" presId="urn:microsoft.com/office/officeart/2005/8/layout/cycle4"/>
    <dgm:cxn modelId="{4FCE073D-72AF-4621-AD0E-AA92B20CFB49}" type="presOf" srcId="{6871130A-D2E9-4FB3-9BF9-51F4568EDA87}" destId="{E4732E08-7298-4CFA-BC67-AE6E684B04B5}" srcOrd="1" destOrd="1" presId="urn:microsoft.com/office/officeart/2005/8/layout/cycle4"/>
    <dgm:cxn modelId="{B613D414-3F57-4408-A637-B0E95DC28C26}" type="presOf" srcId="{57A741EC-38BC-4300-9B43-C5F4986E8150}" destId="{77C1F466-8069-4D6F-AFE8-B61E4F572FE6}" srcOrd="1" destOrd="1" presId="urn:microsoft.com/office/officeart/2005/8/layout/cycle4"/>
    <dgm:cxn modelId="{CB8838E2-20FB-499C-B575-17B5D0023AB5}" srcId="{5D32DB09-8EBC-4F27-BBBB-AD74F517D0BD}" destId="{3E427096-F35D-45D6-BD2B-DE07F96968E5}" srcOrd="0" destOrd="0" parTransId="{0D0E8EA4-E898-4819-84DA-137987DC2DCB}" sibTransId="{6B97F87A-DFF8-422B-B016-BCA3C2D72D56}"/>
    <dgm:cxn modelId="{0688E0CB-BFF6-4D9D-8C13-6D54962C350C}" srcId="{4BA884AB-641A-4B4D-AB2B-BB76327BDAD2}" destId="{21B1E65F-4971-4BCC-BD65-473440CD5469}" srcOrd="0" destOrd="0" parTransId="{BC8E41D4-7F46-41D9-B55B-390F70FC1F17}" sibTransId="{4E2DBB66-F8E8-4A8B-A350-00D5423738D4}"/>
    <dgm:cxn modelId="{C17B1726-96AA-45B0-9E7F-F281F21AA57D}" type="presOf" srcId="{3E427096-F35D-45D6-BD2B-DE07F96968E5}" destId="{621DFCE3-34F1-4C3E-BCBC-D68EEF88E450}" srcOrd="1" destOrd="0" presId="urn:microsoft.com/office/officeart/2005/8/layout/cycle4"/>
    <dgm:cxn modelId="{8C20C621-A2EB-4702-8441-183445539C3A}" type="presParOf" srcId="{5B50CE44-886E-4019-95BE-7CB83B74EFB8}" destId="{9F5619D7-879F-4E57-B411-1A2A811EC2CF}" srcOrd="0" destOrd="0" presId="urn:microsoft.com/office/officeart/2005/8/layout/cycle4"/>
    <dgm:cxn modelId="{A8F4CB7C-7EB4-49BF-8705-3B31D7E06924}" type="presParOf" srcId="{9F5619D7-879F-4E57-B411-1A2A811EC2CF}" destId="{D191D691-C2C5-4824-85E2-E7A061C4E24C}" srcOrd="0" destOrd="0" presId="urn:microsoft.com/office/officeart/2005/8/layout/cycle4"/>
    <dgm:cxn modelId="{4EC1CD0B-BCE1-459E-9DF1-A67B945A1C4B}" type="presParOf" srcId="{D191D691-C2C5-4824-85E2-E7A061C4E24C}" destId="{E38B453F-B4D1-4518-9C9A-F08AF6411E70}" srcOrd="0" destOrd="0" presId="urn:microsoft.com/office/officeart/2005/8/layout/cycle4"/>
    <dgm:cxn modelId="{6223D06A-A916-470D-90B6-9564B3ACD1B2}" type="presParOf" srcId="{D191D691-C2C5-4824-85E2-E7A061C4E24C}" destId="{77C1F466-8069-4D6F-AFE8-B61E4F572FE6}" srcOrd="1" destOrd="0" presId="urn:microsoft.com/office/officeart/2005/8/layout/cycle4"/>
    <dgm:cxn modelId="{4BFB02A9-A228-4046-8931-64BD8D90AD45}" type="presParOf" srcId="{9F5619D7-879F-4E57-B411-1A2A811EC2CF}" destId="{E9C74F10-E47F-4395-864B-23F76A8FECFA}" srcOrd="1" destOrd="0" presId="urn:microsoft.com/office/officeart/2005/8/layout/cycle4"/>
    <dgm:cxn modelId="{871E7803-9F39-4F1E-9FA1-F9331431EFF6}" type="presParOf" srcId="{E9C74F10-E47F-4395-864B-23F76A8FECFA}" destId="{5C505237-5CBF-48D5-8EC2-2835BB223FF1}" srcOrd="0" destOrd="0" presId="urn:microsoft.com/office/officeart/2005/8/layout/cycle4"/>
    <dgm:cxn modelId="{8F61E2C5-BA18-4795-ADAD-E60F7C0F2507}" type="presParOf" srcId="{E9C74F10-E47F-4395-864B-23F76A8FECFA}" destId="{621DFCE3-34F1-4C3E-BCBC-D68EEF88E450}" srcOrd="1" destOrd="0" presId="urn:microsoft.com/office/officeart/2005/8/layout/cycle4"/>
    <dgm:cxn modelId="{135827DA-9FBE-4F5A-8B2C-543C0C233D66}" type="presParOf" srcId="{9F5619D7-879F-4E57-B411-1A2A811EC2CF}" destId="{B61B2CD2-4B8A-4F3A-8177-A6A0F74ED20A}" srcOrd="2" destOrd="0" presId="urn:microsoft.com/office/officeart/2005/8/layout/cycle4"/>
    <dgm:cxn modelId="{8245B1D7-1A70-4796-A7C2-664EBE6C3E09}" type="presParOf" srcId="{B61B2CD2-4B8A-4F3A-8177-A6A0F74ED20A}" destId="{D17F34DC-E9F5-4079-8DD6-C601D953A9A2}" srcOrd="0" destOrd="0" presId="urn:microsoft.com/office/officeart/2005/8/layout/cycle4"/>
    <dgm:cxn modelId="{56765A15-05F8-40D7-86A5-972B06A60D87}" type="presParOf" srcId="{B61B2CD2-4B8A-4F3A-8177-A6A0F74ED20A}" destId="{75529CE3-6874-4FE1-81E6-EAA105E81A6E}" srcOrd="1" destOrd="0" presId="urn:microsoft.com/office/officeart/2005/8/layout/cycle4"/>
    <dgm:cxn modelId="{21274292-44B5-4C35-8AF9-FC87157617A4}" type="presParOf" srcId="{9F5619D7-879F-4E57-B411-1A2A811EC2CF}" destId="{DC040C9D-D27B-4C19-B377-13F56ADBB3CA}" srcOrd="3" destOrd="0" presId="urn:microsoft.com/office/officeart/2005/8/layout/cycle4"/>
    <dgm:cxn modelId="{F03F65E7-D757-41C5-883E-9DD588BE6D5E}" type="presParOf" srcId="{DC040C9D-D27B-4C19-B377-13F56ADBB3CA}" destId="{300C1C61-D7E1-47B9-91EE-79DD9281D6B5}" srcOrd="0" destOrd="0" presId="urn:microsoft.com/office/officeart/2005/8/layout/cycle4"/>
    <dgm:cxn modelId="{A285DA1E-B1B8-40FD-9E5C-83959D68004E}" type="presParOf" srcId="{DC040C9D-D27B-4C19-B377-13F56ADBB3CA}" destId="{E4732E08-7298-4CFA-BC67-AE6E684B04B5}" srcOrd="1" destOrd="0" presId="urn:microsoft.com/office/officeart/2005/8/layout/cycle4"/>
    <dgm:cxn modelId="{B809782B-EF09-4616-9EB8-43EE97C72AFF}" type="presParOf" srcId="{9F5619D7-879F-4E57-B411-1A2A811EC2CF}" destId="{57FFED2F-E171-4D5E-82FB-CE8000B88916}" srcOrd="4" destOrd="0" presId="urn:microsoft.com/office/officeart/2005/8/layout/cycle4"/>
    <dgm:cxn modelId="{FE41CBCF-25CB-476B-B3B5-C7AB870C0AC7}" type="presParOf" srcId="{5B50CE44-886E-4019-95BE-7CB83B74EFB8}" destId="{383AA92F-E0C3-47F0-9665-F5F2F553922B}" srcOrd="1" destOrd="0" presId="urn:microsoft.com/office/officeart/2005/8/layout/cycle4"/>
    <dgm:cxn modelId="{98CF1E21-3CD7-4FD0-8A88-39588A00EC05}" type="presParOf" srcId="{383AA92F-E0C3-47F0-9665-F5F2F553922B}" destId="{B7807133-8E7E-41A5-8F05-DD991BFCDE1E}" srcOrd="0" destOrd="0" presId="urn:microsoft.com/office/officeart/2005/8/layout/cycle4"/>
    <dgm:cxn modelId="{3B1F699B-03D8-4187-A1AC-11628114EC25}" type="presParOf" srcId="{383AA92F-E0C3-47F0-9665-F5F2F553922B}" destId="{EF6EA286-968F-49A7-961E-DA2F34071285}" srcOrd="1" destOrd="0" presId="urn:microsoft.com/office/officeart/2005/8/layout/cycle4"/>
    <dgm:cxn modelId="{464F12ED-4EBE-4F2E-927C-6853BDDA74F8}" type="presParOf" srcId="{383AA92F-E0C3-47F0-9665-F5F2F553922B}" destId="{DF9282B8-E72E-4324-96E2-14CF17714C79}" srcOrd="2" destOrd="0" presId="urn:microsoft.com/office/officeart/2005/8/layout/cycle4"/>
    <dgm:cxn modelId="{8E2BB1C5-3298-4B08-9CB9-5FD975C0F7A2}" type="presParOf" srcId="{383AA92F-E0C3-47F0-9665-F5F2F553922B}" destId="{459829BB-93BE-409A-A3F4-68BB5B98CF2B}" srcOrd="3" destOrd="0" presId="urn:microsoft.com/office/officeart/2005/8/layout/cycle4"/>
    <dgm:cxn modelId="{73B4EFFB-1765-4FE8-8EC2-E38D7BAC6F8F}" type="presParOf" srcId="{383AA92F-E0C3-47F0-9665-F5F2F553922B}" destId="{BD824AAF-B398-462B-A44F-986C66057125}" srcOrd="4" destOrd="0" presId="urn:microsoft.com/office/officeart/2005/8/layout/cycle4"/>
    <dgm:cxn modelId="{98BD9D05-A7FF-4C3D-A57A-BAC6BDD63A40}" type="presParOf" srcId="{5B50CE44-886E-4019-95BE-7CB83B74EFB8}" destId="{E57F0A5C-F309-4894-B412-2D3830ED4405}" srcOrd="2" destOrd="0" presId="urn:microsoft.com/office/officeart/2005/8/layout/cycle4"/>
    <dgm:cxn modelId="{E6E80B69-D48D-4878-B0F6-071BCC9A0470}" type="presParOf" srcId="{5B50CE44-886E-4019-95BE-7CB83B74EFB8}" destId="{5E53CB95-3F80-411C-90CC-FC6B850E415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F34DC-E9F5-4079-8DD6-C601D953A9A2}">
      <dsp:nvSpPr>
        <dsp:cNvPr id="0" name=""/>
        <dsp:cNvSpPr/>
      </dsp:nvSpPr>
      <dsp:spPr>
        <a:xfrm>
          <a:off x="3452933" y="4164377"/>
          <a:ext cx="2113237" cy="10201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3000"/>
                <a:satMod val="150000"/>
              </a:schemeClr>
            </a:gs>
            <a:gs pos="25000">
              <a:schemeClr val="accent3">
                <a:tint val="96000"/>
                <a:shade val="80000"/>
                <a:satMod val="105000"/>
              </a:schemeClr>
            </a:gs>
            <a:gs pos="38000">
              <a:schemeClr val="accent3">
                <a:tint val="96000"/>
                <a:shade val="59000"/>
                <a:satMod val="120000"/>
              </a:schemeClr>
            </a:gs>
            <a:gs pos="55000">
              <a:schemeClr val="accent3">
                <a:shade val="57000"/>
                <a:satMod val="120000"/>
              </a:schemeClr>
            </a:gs>
            <a:gs pos="80000">
              <a:schemeClr val="accent3">
                <a:shade val="56000"/>
                <a:satMod val="145000"/>
              </a:schemeClr>
            </a:gs>
            <a:gs pos="88000">
              <a:schemeClr val="accent3">
                <a:shade val="63000"/>
                <a:satMod val="160000"/>
              </a:schemeClr>
            </a:gs>
            <a:gs pos="100000">
              <a:schemeClr val="accent3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3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3">
              <a:shade val="30000"/>
              <a:satMod val="20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b" anchorCtr="1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2017 года 151,2  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 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рублей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</a:t>
          </a:r>
          <a:r>
            <a:rPr lang="ru-RU" sz="105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5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2018 года  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140,5 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 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рублей</a:t>
          </a:r>
          <a:endParaRPr lang="ru-RU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09315" y="4441837"/>
        <a:ext cx="1434446" cy="720328"/>
      </dsp:txXfrm>
    </dsp:sp>
    <dsp:sp modelId="{300C1C61-D7E1-47B9-91EE-79DD9281D6B5}">
      <dsp:nvSpPr>
        <dsp:cNvPr id="0" name=""/>
        <dsp:cNvSpPr/>
      </dsp:nvSpPr>
      <dsp:spPr>
        <a:xfrm>
          <a:off x="-20893" y="4248471"/>
          <a:ext cx="2306036" cy="9162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3000"/>
                <a:satMod val="150000"/>
              </a:schemeClr>
            </a:gs>
            <a:gs pos="25000">
              <a:schemeClr val="accent3">
                <a:tint val="96000"/>
                <a:shade val="80000"/>
                <a:satMod val="105000"/>
              </a:schemeClr>
            </a:gs>
            <a:gs pos="38000">
              <a:schemeClr val="accent3">
                <a:tint val="96000"/>
                <a:shade val="59000"/>
                <a:satMod val="120000"/>
              </a:schemeClr>
            </a:gs>
            <a:gs pos="55000">
              <a:schemeClr val="accent3">
                <a:shade val="57000"/>
                <a:satMod val="120000"/>
              </a:schemeClr>
            </a:gs>
            <a:gs pos="80000">
              <a:schemeClr val="accent3">
                <a:shade val="56000"/>
                <a:satMod val="145000"/>
              </a:schemeClr>
            </a:gs>
            <a:gs pos="88000">
              <a:schemeClr val="accent3">
                <a:shade val="63000"/>
                <a:satMod val="160000"/>
              </a:schemeClr>
            </a:gs>
            <a:gs pos="100000">
              <a:schemeClr val="accent3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3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3">
              <a:shade val="30000"/>
              <a:satMod val="20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 2017 года 1784,4 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 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рублей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2018 года 1626,7  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 рублей</a:t>
          </a:r>
          <a:endParaRPr lang="ru-RU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766" y="4497656"/>
        <a:ext cx="1573971" cy="646921"/>
      </dsp:txXfrm>
    </dsp:sp>
    <dsp:sp modelId="{5C505237-5CBF-48D5-8EC2-2835BB223FF1}">
      <dsp:nvSpPr>
        <dsp:cNvPr id="0" name=""/>
        <dsp:cNvSpPr/>
      </dsp:nvSpPr>
      <dsp:spPr>
        <a:xfrm>
          <a:off x="3322829" y="49555"/>
          <a:ext cx="2186265" cy="9412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3000"/>
                <a:satMod val="150000"/>
              </a:schemeClr>
            </a:gs>
            <a:gs pos="25000">
              <a:schemeClr val="accent3">
                <a:tint val="96000"/>
                <a:shade val="80000"/>
                <a:satMod val="105000"/>
              </a:schemeClr>
            </a:gs>
            <a:gs pos="38000">
              <a:schemeClr val="accent3">
                <a:tint val="96000"/>
                <a:shade val="59000"/>
                <a:satMod val="120000"/>
              </a:schemeClr>
            </a:gs>
            <a:gs pos="55000">
              <a:schemeClr val="accent3">
                <a:shade val="57000"/>
                <a:satMod val="120000"/>
              </a:schemeClr>
            </a:gs>
            <a:gs pos="80000">
              <a:schemeClr val="accent3">
                <a:shade val="56000"/>
                <a:satMod val="145000"/>
              </a:schemeClr>
            </a:gs>
            <a:gs pos="88000">
              <a:schemeClr val="accent3">
                <a:shade val="63000"/>
                <a:satMod val="160000"/>
              </a:schemeClr>
            </a:gs>
            <a:gs pos="100000">
              <a:schemeClr val="accent3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3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3">
              <a:shade val="30000"/>
              <a:satMod val="20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20167года 1050,4 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 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рублей</a:t>
          </a:r>
          <a:endParaRPr lang="ru-RU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2018 года 612,0 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 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рублей</a:t>
          </a:r>
          <a:endParaRPr lang="ru-RU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99385" y="70231"/>
        <a:ext cx="1489034" cy="664565"/>
      </dsp:txXfrm>
    </dsp:sp>
    <dsp:sp modelId="{E38B453F-B4D1-4518-9C9A-F08AF6411E70}">
      <dsp:nvSpPr>
        <dsp:cNvPr id="0" name=""/>
        <dsp:cNvSpPr/>
      </dsp:nvSpPr>
      <dsp:spPr>
        <a:xfrm>
          <a:off x="-27438" y="0"/>
          <a:ext cx="2219328" cy="99026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3000"/>
                <a:satMod val="150000"/>
              </a:schemeClr>
            </a:gs>
            <a:gs pos="25000">
              <a:schemeClr val="accent3">
                <a:tint val="96000"/>
                <a:shade val="80000"/>
                <a:satMod val="105000"/>
              </a:schemeClr>
            </a:gs>
            <a:gs pos="38000">
              <a:schemeClr val="accent3">
                <a:tint val="96000"/>
                <a:shade val="59000"/>
                <a:satMod val="120000"/>
              </a:schemeClr>
            </a:gs>
            <a:gs pos="55000">
              <a:schemeClr val="accent3">
                <a:shade val="57000"/>
                <a:satMod val="120000"/>
              </a:schemeClr>
            </a:gs>
            <a:gs pos="80000">
              <a:schemeClr val="accent3">
                <a:shade val="56000"/>
                <a:satMod val="145000"/>
              </a:schemeClr>
            </a:gs>
            <a:gs pos="88000">
              <a:schemeClr val="accent3">
                <a:shade val="63000"/>
                <a:satMod val="160000"/>
              </a:schemeClr>
            </a:gs>
            <a:gs pos="100000">
              <a:schemeClr val="accent3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3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3">
              <a:shade val="30000"/>
              <a:satMod val="20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2017 года  2565,2 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 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рублей</a:t>
          </a:r>
          <a:endParaRPr lang="ru-RU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полугодие 2018 года           2427,4 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 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рублей</a:t>
          </a:r>
          <a:endParaRPr lang="ru-RU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5685" y="21753"/>
        <a:ext cx="1510023" cy="699189"/>
      </dsp:txXfrm>
    </dsp:sp>
    <dsp:sp modelId="{B7807133-8E7E-41A5-8F05-DD991BFCDE1E}">
      <dsp:nvSpPr>
        <dsp:cNvPr id="0" name=""/>
        <dsp:cNvSpPr/>
      </dsp:nvSpPr>
      <dsp:spPr>
        <a:xfrm>
          <a:off x="766174" y="715361"/>
          <a:ext cx="2154377" cy="1804919"/>
        </a:xfrm>
        <a:prstGeom prst="pieWedge">
          <a:avLst/>
        </a:prstGeom>
        <a:gradFill rotWithShape="1">
          <a:gsLst>
            <a:gs pos="0">
              <a:schemeClr val="accent6">
                <a:tint val="73000"/>
                <a:satMod val="150000"/>
              </a:schemeClr>
            </a:gs>
            <a:gs pos="25000">
              <a:schemeClr val="accent6">
                <a:tint val="96000"/>
                <a:shade val="80000"/>
                <a:satMod val="105000"/>
              </a:schemeClr>
            </a:gs>
            <a:gs pos="38000">
              <a:schemeClr val="accent6">
                <a:tint val="96000"/>
                <a:shade val="59000"/>
                <a:satMod val="120000"/>
              </a:schemeClr>
            </a:gs>
            <a:gs pos="55000">
              <a:schemeClr val="accent6">
                <a:shade val="57000"/>
                <a:satMod val="120000"/>
              </a:schemeClr>
            </a:gs>
            <a:gs pos="80000">
              <a:schemeClr val="accent6">
                <a:shade val="56000"/>
                <a:satMod val="145000"/>
              </a:schemeClr>
            </a:gs>
            <a:gs pos="88000">
              <a:schemeClr val="accent6">
                <a:shade val="63000"/>
                <a:satMod val="160000"/>
              </a:schemeClr>
            </a:gs>
            <a:gs pos="100000">
              <a:schemeClr val="accent6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6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6">
              <a:shade val="30000"/>
              <a:satMod val="20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Добыча полезных ископаемых</a:t>
          </a:r>
          <a:endParaRPr lang="ru-RU" sz="1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97176" y="1244010"/>
        <a:ext cx="1523375" cy="1276270"/>
      </dsp:txXfrm>
    </dsp:sp>
    <dsp:sp modelId="{EF6EA286-968F-49A7-961E-DA2F34071285}">
      <dsp:nvSpPr>
        <dsp:cNvPr id="0" name=""/>
        <dsp:cNvSpPr/>
      </dsp:nvSpPr>
      <dsp:spPr>
        <a:xfrm rot="5400000">
          <a:off x="3034746" y="616762"/>
          <a:ext cx="1780883" cy="1987506"/>
        </a:xfrm>
        <a:prstGeom prst="pieWedge">
          <a:avLst/>
        </a:prstGeom>
        <a:gradFill rotWithShape="1">
          <a:gsLst>
            <a:gs pos="0">
              <a:schemeClr val="accent3">
                <a:tint val="73000"/>
                <a:satMod val="150000"/>
              </a:schemeClr>
            </a:gs>
            <a:gs pos="25000">
              <a:schemeClr val="accent3">
                <a:tint val="96000"/>
                <a:shade val="80000"/>
                <a:satMod val="105000"/>
              </a:schemeClr>
            </a:gs>
            <a:gs pos="38000">
              <a:schemeClr val="accent3">
                <a:tint val="96000"/>
                <a:shade val="59000"/>
                <a:satMod val="120000"/>
              </a:schemeClr>
            </a:gs>
            <a:gs pos="55000">
              <a:schemeClr val="accent3">
                <a:shade val="57000"/>
                <a:satMod val="120000"/>
              </a:schemeClr>
            </a:gs>
            <a:gs pos="80000">
              <a:schemeClr val="accent3">
                <a:shade val="56000"/>
                <a:satMod val="145000"/>
              </a:schemeClr>
            </a:gs>
            <a:gs pos="88000">
              <a:schemeClr val="accent3">
                <a:shade val="63000"/>
                <a:satMod val="160000"/>
              </a:schemeClr>
            </a:gs>
            <a:gs pos="100000">
              <a:schemeClr val="accent3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3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3">
              <a:shade val="30000"/>
              <a:satMod val="20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Обрабатываю-</a:t>
          </a:r>
          <a:r>
            <a:rPr lang="ru-RU" sz="12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щие</a:t>
          </a:r>
          <a:r>
            <a:rPr lang="ru-RU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производства</a:t>
          </a:r>
          <a:endParaRPr lang="ru-RU" sz="1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31435" y="1241682"/>
        <a:ext cx="1405379" cy="1259274"/>
      </dsp:txXfrm>
    </dsp:sp>
    <dsp:sp modelId="{DF9282B8-E72E-4324-96E2-14CF17714C79}">
      <dsp:nvSpPr>
        <dsp:cNvPr id="0" name=""/>
        <dsp:cNvSpPr/>
      </dsp:nvSpPr>
      <dsp:spPr>
        <a:xfrm rot="10800000">
          <a:off x="2862562" y="2517789"/>
          <a:ext cx="1993723" cy="1844690"/>
        </a:xfrm>
        <a:prstGeom prst="pieWedge">
          <a:avLst/>
        </a:prstGeom>
        <a:gradFill rotWithShape="1">
          <a:gsLst>
            <a:gs pos="0">
              <a:schemeClr val="accent6">
                <a:tint val="73000"/>
                <a:satMod val="150000"/>
              </a:schemeClr>
            </a:gs>
            <a:gs pos="25000">
              <a:schemeClr val="accent6">
                <a:tint val="96000"/>
                <a:shade val="80000"/>
                <a:satMod val="105000"/>
              </a:schemeClr>
            </a:gs>
            <a:gs pos="38000">
              <a:schemeClr val="accent6">
                <a:tint val="96000"/>
                <a:shade val="59000"/>
                <a:satMod val="120000"/>
              </a:schemeClr>
            </a:gs>
            <a:gs pos="55000">
              <a:schemeClr val="accent6">
                <a:shade val="57000"/>
                <a:satMod val="120000"/>
              </a:schemeClr>
            </a:gs>
            <a:gs pos="80000">
              <a:schemeClr val="accent6">
                <a:shade val="56000"/>
                <a:satMod val="145000"/>
              </a:schemeClr>
            </a:gs>
            <a:gs pos="88000">
              <a:schemeClr val="accent6">
                <a:shade val="63000"/>
                <a:satMod val="160000"/>
              </a:schemeClr>
            </a:gs>
            <a:gs pos="100000">
              <a:schemeClr val="accent6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6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6">
              <a:shade val="30000"/>
              <a:satMod val="20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Водоснабжение, водоотведение, организация сбора и утилизации отходов, деятельность по ликвидации загрязнений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862562" y="2517789"/>
        <a:ext cx="1409775" cy="1304393"/>
      </dsp:txXfrm>
    </dsp:sp>
    <dsp:sp modelId="{459829BB-93BE-409A-A3F4-68BB5B98CF2B}">
      <dsp:nvSpPr>
        <dsp:cNvPr id="0" name=""/>
        <dsp:cNvSpPr/>
      </dsp:nvSpPr>
      <dsp:spPr>
        <a:xfrm rot="16200000">
          <a:off x="901223" y="2406794"/>
          <a:ext cx="1844727" cy="2071698"/>
        </a:xfrm>
        <a:prstGeom prst="pieWedge">
          <a:avLst/>
        </a:prstGeom>
        <a:gradFill rotWithShape="1">
          <a:gsLst>
            <a:gs pos="0">
              <a:schemeClr val="accent3">
                <a:tint val="73000"/>
                <a:satMod val="150000"/>
              </a:schemeClr>
            </a:gs>
            <a:gs pos="25000">
              <a:schemeClr val="accent3">
                <a:tint val="96000"/>
                <a:shade val="80000"/>
                <a:satMod val="105000"/>
              </a:schemeClr>
            </a:gs>
            <a:gs pos="38000">
              <a:schemeClr val="accent3">
                <a:tint val="96000"/>
                <a:shade val="59000"/>
                <a:satMod val="120000"/>
              </a:schemeClr>
            </a:gs>
            <a:gs pos="55000">
              <a:schemeClr val="accent3">
                <a:shade val="57000"/>
                <a:satMod val="120000"/>
              </a:schemeClr>
            </a:gs>
            <a:gs pos="80000">
              <a:schemeClr val="accent3">
                <a:shade val="56000"/>
                <a:satMod val="145000"/>
              </a:schemeClr>
            </a:gs>
            <a:gs pos="88000">
              <a:schemeClr val="accent3">
                <a:shade val="63000"/>
                <a:satMod val="160000"/>
              </a:schemeClr>
            </a:gs>
            <a:gs pos="100000">
              <a:schemeClr val="accent3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3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3">
              <a:shade val="30000"/>
              <a:satMod val="20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электроэнергией, газом и паром; кондиционирование воздуха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1394524" y="2520279"/>
        <a:ext cx="1464912" cy="1304419"/>
      </dsp:txXfrm>
    </dsp:sp>
    <dsp:sp modelId="{E57F0A5C-F309-4894-B412-2D3830ED4405}">
      <dsp:nvSpPr>
        <dsp:cNvPr id="0" name=""/>
        <dsp:cNvSpPr/>
      </dsp:nvSpPr>
      <dsp:spPr>
        <a:xfrm flipV="1">
          <a:off x="2441986" y="2448273"/>
          <a:ext cx="654359" cy="75016"/>
        </a:xfrm>
        <a:prstGeom prst="circularArrow">
          <a:avLst/>
        </a:prstGeom>
        <a:noFill/>
        <a:ln>
          <a:noFill/>
        </a:ln>
        <a:effectLst>
          <a:glow rad="762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5E53CB95-3F80-411C-90CC-FC6B850E415A}">
      <dsp:nvSpPr>
        <dsp:cNvPr id="0" name=""/>
        <dsp:cNvSpPr/>
      </dsp:nvSpPr>
      <dsp:spPr>
        <a:xfrm rot="10800000">
          <a:off x="2441989" y="2661283"/>
          <a:ext cx="654353" cy="75022"/>
        </a:xfrm>
        <a:prstGeom prst="circularArrow">
          <a:avLst/>
        </a:prstGeom>
        <a:noFill/>
        <a:ln>
          <a:noFill/>
        </a:ln>
        <a:effectLst>
          <a:glow rad="762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0.39529</cdr:x>
      <cdr:y>0.25947</cdr:y>
    </cdr:from>
    <cdr:to>
      <cdr:x>0.54901</cdr:x>
      <cdr:y>0.55105</cdr:y>
    </cdr:to>
    <cdr:sp macro="" textlink="">
      <cdr:nvSpPr>
        <cdr:cNvPr id="3" name="Выгнутая вверх стрелка 2"/>
        <cdr:cNvSpPr/>
      </cdr:nvSpPr>
      <cdr:spPr>
        <a:xfrm xmlns:a="http://schemas.openxmlformats.org/drawingml/2006/main">
          <a:off x="3888432" y="548763"/>
          <a:ext cx="1512161" cy="616675"/>
        </a:xfrm>
        <a:prstGeom xmlns:a="http://schemas.openxmlformats.org/drawingml/2006/main" prst="curvedDownArrow">
          <a:avLst>
            <a:gd name="adj1" fmla="val 25000"/>
            <a:gd name="adj2" fmla="val 67600"/>
            <a:gd name="adj3" fmla="val 25000"/>
          </a:avLst>
        </a:prstGeom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dirty="0"/>
        </a:p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</a:rPr>
            <a:t>-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1008</a:t>
          </a:r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человек</a:t>
          </a:r>
          <a:endParaRPr lang="ru-RU" sz="1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0.71005</cdr:x>
      <cdr:y>0.27805</cdr:y>
    </cdr:from>
    <cdr:to>
      <cdr:x>0.8345</cdr:x>
      <cdr:y>0.51946</cdr:y>
    </cdr:to>
    <cdr:sp macro="" textlink="">
      <cdr:nvSpPr>
        <cdr:cNvPr id="6" name="Выгнутая вниз стрелка 5"/>
        <cdr:cNvSpPr/>
      </cdr:nvSpPr>
      <cdr:spPr>
        <a:xfrm xmlns:a="http://schemas.openxmlformats.org/drawingml/2006/main">
          <a:off x="6984738" y="588059"/>
          <a:ext cx="1224210" cy="510568"/>
        </a:xfrm>
        <a:prstGeom xmlns:a="http://schemas.openxmlformats.org/drawingml/2006/main" prst="curvedUpArrow">
          <a:avLst>
            <a:gd name="adj1" fmla="val 76583"/>
            <a:gd name="adj2" fmla="val 205248"/>
            <a:gd name="adj3" fmla="val 53572"/>
          </a:avLst>
        </a:prstGeom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   +499 человек</a:t>
          </a:r>
          <a:endParaRPr lang="ru-RU" sz="1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0.11712</cdr:x>
      <cdr:y>0.15176</cdr:y>
    </cdr:from>
    <cdr:to>
      <cdr:x>0.23425</cdr:x>
      <cdr:y>0.39317</cdr:y>
    </cdr:to>
    <cdr:sp macro="" textlink="">
      <cdr:nvSpPr>
        <cdr:cNvPr id="7" name="Выгнутая вниз стрелка 6"/>
        <cdr:cNvSpPr/>
      </cdr:nvSpPr>
      <cdr:spPr>
        <a:xfrm xmlns:a="http://schemas.openxmlformats.org/drawingml/2006/main">
          <a:off x="1152128" y="320969"/>
          <a:ext cx="1152202" cy="510568"/>
        </a:xfrm>
        <a:prstGeom xmlns:a="http://schemas.openxmlformats.org/drawingml/2006/main" prst="curvedUpArrow">
          <a:avLst>
            <a:gd name="adj1" fmla="val 76583"/>
            <a:gd name="adj2" fmla="val 205248"/>
            <a:gd name="adj3" fmla="val 34170"/>
          </a:avLst>
        </a:prstGeom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   -91 человек</a:t>
          </a:r>
          <a:endParaRPr lang="ru-RU" sz="1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0.34411</cdr:x>
      <cdr:y>0.30642</cdr:y>
    </cdr:from>
    <cdr:to>
      <cdr:x>0.67773</cdr:x>
      <cdr:y>0.69429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1586401" y="1080889"/>
          <a:ext cx="1538043" cy="136818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0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3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14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2 144 993,0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0.38382</cdr:x>
      <cdr:y>0.5195</cdr:y>
    </cdr:from>
    <cdr:to>
      <cdr:x>0.6416</cdr:x>
      <cdr:y>0.71961</cdr:y>
    </cdr:to>
    <cdr:sp macro="" textlink="">
      <cdr:nvSpPr>
        <cdr:cNvPr id="2" name="Блок-схема: решение 1"/>
        <cdr:cNvSpPr/>
      </cdr:nvSpPr>
      <cdr:spPr>
        <a:xfrm xmlns:a="http://schemas.openxmlformats.org/drawingml/2006/main">
          <a:off x="1927867" y="1421510"/>
          <a:ext cx="1294774" cy="547562"/>
        </a:xfrm>
        <a:prstGeom xmlns:a="http://schemas.openxmlformats.org/drawingml/2006/main" prst="flowChartDecision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109,4%</a:t>
          </a:r>
        </a:p>
        <a:p xmlns:a="http://schemas.openxmlformats.org/drawingml/2006/main">
          <a:endParaRPr lang="ru-RU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0.14286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2880320" cy="36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Динамика показателей безработицы </a:t>
          </a:r>
        </a:p>
        <a:p xmlns:a="http://schemas.openxmlformats.org/drawingml/2006/main">
          <a:pPr lvl="0" algn="ctr"/>
          <a:r>
            <a:rPr kumimoji="0" lang="ru-RU" sz="800" b="1" i="0" u="none" strike="noStrike" kern="0" cap="all" spc="0" normalizeH="0" baseline="0" noProof="0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rPr>
            <a:t>ЗА январь-июнь 2017-2018</a:t>
          </a:r>
          <a:r>
            <a:rPr kumimoji="0" lang="ru-RU" sz="800" b="1" i="0" u="none" strike="noStrike" kern="0" cap="all" spc="0" normalizeH="0" noProof="0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rPr>
            <a:t>  годов</a:t>
          </a:r>
          <a:endParaRPr kumimoji="0" lang="ru-RU" sz="800" b="1" i="0" u="none" strike="noStrike" kern="0" cap="all" spc="0" normalizeH="0" baseline="0" noProof="0" dirty="0">
            <a:ln w="9000" cmpd="sng">
              <a:solidFill>
                <a:srgbClr val="8064A2">
                  <a:shade val="50000"/>
                  <a:satMod val="120000"/>
                </a:srgbClr>
              </a:solidFill>
              <a:prstDash val="solid"/>
            </a:ln>
            <a:solidFill>
              <a:schemeClr val="tx1"/>
            </a:solidFill>
            <a:effectLst>
              <a:reflection blurRad="12700" stA="28000" endPos="45000" dist="1000" dir="5400000" sy="-100000" algn="bl" rotWithShape="0"/>
            </a:effectLst>
            <a:uLnTx/>
            <a:uFillTx/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18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1827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A148A50-4C58-4CC5-94F1-BACD5A812638}" type="datetimeFigureOut">
              <a:rPr lang="ru-RU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739775"/>
            <a:ext cx="52339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18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1827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1AE742-A81D-4F56-89D4-BEE085705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94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8000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7588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175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5175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5690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4828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3965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3103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AE742-A81D-4F56-89D4-BEE085705D8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608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AE742-A81D-4F56-89D4-BEE085705D8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084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AE742-A81D-4F56-89D4-BEE085705D8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53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fld id="{A6B81611-9663-402A-831D-85218C381EB1}" type="slidenum">
              <a:rPr lang="ru-RU" altLang="ru-RU" sz="1200"/>
              <a:pPr defTabSz="1017588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074" y="2292674"/>
            <a:ext cx="8874840" cy="158197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48" y="4182163"/>
            <a:ext cx="7308692" cy="18860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4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3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3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18941-D0A2-470C-9DB3-C5C5F483F7D5}" type="datetimeFigureOut">
              <a:rPr lang="ru-RU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5D69-FF7B-4235-99A2-208B9E66A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51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46E4D-EC63-44B2-9DC5-A682B4DF6FCA}" type="datetimeFigureOut">
              <a:rPr lang="ru-RU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B2B24-20F7-4F8C-8325-2A3565AB5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03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16" y="295554"/>
            <a:ext cx="2349222" cy="62971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050" y="295554"/>
            <a:ext cx="6873650" cy="62971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83CD1-22E4-4361-A838-0FEB9685A308}" type="datetimeFigureOut">
              <a:rPr lang="ru-RU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E30E-192A-4465-ACBC-C06659E39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58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055AD-8B47-4DCA-B42A-078F37DCC900}" type="datetimeFigureOut">
              <a:rPr lang="ru-RU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13466-8F08-4501-8384-792D30F97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06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66" y="4742519"/>
            <a:ext cx="8874840" cy="1465807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766" y="3128082"/>
            <a:ext cx="8874840" cy="161443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13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2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4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5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56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48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3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3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93060-3CD6-43F5-9083-050EF71ED146}" type="datetimeFigureOut">
              <a:rPr lang="ru-RU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AFFF1-76F3-40E9-8109-E6F27D7A9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71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2050" y="1722068"/>
            <a:ext cx="4611436" cy="487064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07502" y="1722068"/>
            <a:ext cx="4611436" cy="487064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FACB-B914-4FC5-B6A4-57A6D1C20A72}" type="datetimeFigureOut">
              <a:rPr lang="ru-RU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0485-AF5E-4ADA-86B7-6654FC8D2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99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49" y="1652023"/>
            <a:ext cx="4613250" cy="68848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38" indent="0">
              <a:buNone/>
              <a:defRPr sz="2200" b="1"/>
            </a:lvl2pPr>
            <a:lvl3pPr marL="1018276" indent="0">
              <a:buNone/>
              <a:defRPr sz="2000" b="1"/>
            </a:lvl3pPr>
            <a:lvl4pPr marL="1527414" indent="0">
              <a:buNone/>
              <a:defRPr sz="1800" b="1"/>
            </a:lvl4pPr>
            <a:lvl5pPr marL="2036552" indent="0">
              <a:buNone/>
              <a:defRPr sz="1800" b="1"/>
            </a:lvl5pPr>
            <a:lvl6pPr marL="2545690" indent="0">
              <a:buNone/>
              <a:defRPr sz="1800" b="1"/>
            </a:lvl6pPr>
            <a:lvl7pPr marL="3054828" indent="0">
              <a:buNone/>
              <a:defRPr sz="1800" b="1"/>
            </a:lvl7pPr>
            <a:lvl8pPr marL="3563965" indent="0">
              <a:buNone/>
              <a:defRPr sz="1800" b="1"/>
            </a:lvl8pPr>
            <a:lvl9pPr marL="4073103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2049" y="2340508"/>
            <a:ext cx="4613250" cy="425220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77" y="1652023"/>
            <a:ext cx="4615062" cy="68848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38" indent="0">
              <a:buNone/>
              <a:defRPr sz="2200" b="1"/>
            </a:lvl2pPr>
            <a:lvl3pPr marL="1018276" indent="0">
              <a:buNone/>
              <a:defRPr sz="2000" b="1"/>
            </a:lvl3pPr>
            <a:lvl4pPr marL="1527414" indent="0">
              <a:buNone/>
              <a:defRPr sz="1800" b="1"/>
            </a:lvl4pPr>
            <a:lvl5pPr marL="2036552" indent="0">
              <a:buNone/>
              <a:defRPr sz="1800" b="1"/>
            </a:lvl5pPr>
            <a:lvl6pPr marL="2545690" indent="0">
              <a:buNone/>
              <a:defRPr sz="1800" b="1"/>
            </a:lvl6pPr>
            <a:lvl7pPr marL="3054828" indent="0">
              <a:buNone/>
              <a:defRPr sz="1800" b="1"/>
            </a:lvl7pPr>
            <a:lvl8pPr marL="3563965" indent="0">
              <a:buNone/>
              <a:defRPr sz="1800" b="1"/>
            </a:lvl8pPr>
            <a:lvl9pPr marL="4073103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03877" y="2340508"/>
            <a:ext cx="4615062" cy="425220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1D260-937F-4E1E-A16E-BB9076C598E2}" type="datetimeFigureOut">
              <a:rPr lang="ru-RU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842C-B9BF-46F4-BD80-ED29B5610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61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0D8B6-3601-478B-8677-2BF3A16705EC}" type="datetimeFigureOut">
              <a:rPr lang="ru-RU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75ADA-4AD5-43EE-9761-CB4BE9449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1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2376E-F690-4BBB-B1FD-8B5C33908D73}" type="datetimeFigureOut">
              <a:rPr lang="ru-RU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2CC1-9645-476D-9664-8A7A58CA2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54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293845"/>
            <a:ext cx="3435013" cy="125054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82136" y="293846"/>
            <a:ext cx="5836802" cy="629887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50" y="1544394"/>
            <a:ext cx="3435013" cy="5048323"/>
          </a:xfrm>
        </p:spPr>
        <p:txBody>
          <a:bodyPr/>
          <a:lstStyle>
            <a:lvl1pPr marL="0" indent="0">
              <a:buNone/>
              <a:defRPr sz="1600"/>
            </a:lvl1pPr>
            <a:lvl2pPr marL="509138" indent="0">
              <a:buNone/>
              <a:defRPr sz="1300"/>
            </a:lvl2pPr>
            <a:lvl3pPr marL="1018276" indent="0">
              <a:buNone/>
              <a:defRPr sz="1100"/>
            </a:lvl3pPr>
            <a:lvl4pPr marL="1527414" indent="0">
              <a:buNone/>
              <a:defRPr sz="1000"/>
            </a:lvl4pPr>
            <a:lvl5pPr marL="2036552" indent="0">
              <a:buNone/>
              <a:defRPr sz="1000"/>
            </a:lvl5pPr>
            <a:lvl6pPr marL="2545690" indent="0">
              <a:buNone/>
              <a:defRPr sz="1000"/>
            </a:lvl6pPr>
            <a:lvl7pPr marL="3054828" indent="0">
              <a:buNone/>
              <a:defRPr sz="1000"/>
            </a:lvl7pPr>
            <a:lvl8pPr marL="3563965" indent="0">
              <a:buNone/>
              <a:defRPr sz="1000"/>
            </a:lvl8pPr>
            <a:lvl9pPr marL="40731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BDF49-62F5-476C-90B4-B11FF4B8233E}" type="datetimeFigureOut">
              <a:rPr lang="ru-RU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13E54-076F-4807-B379-F586129DC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53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07" y="5166202"/>
            <a:ext cx="6264593" cy="60989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07" y="659442"/>
            <a:ext cx="6264593" cy="4428173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138" indent="0">
              <a:buNone/>
              <a:defRPr sz="3100"/>
            </a:lvl2pPr>
            <a:lvl3pPr marL="1018276" indent="0">
              <a:buNone/>
              <a:defRPr sz="2700"/>
            </a:lvl3pPr>
            <a:lvl4pPr marL="1527414" indent="0">
              <a:buNone/>
              <a:defRPr sz="2200"/>
            </a:lvl4pPr>
            <a:lvl5pPr marL="2036552" indent="0">
              <a:buNone/>
              <a:defRPr sz="2200"/>
            </a:lvl5pPr>
            <a:lvl6pPr marL="2545690" indent="0">
              <a:buNone/>
              <a:defRPr sz="2200"/>
            </a:lvl6pPr>
            <a:lvl7pPr marL="3054828" indent="0">
              <a:buNone/>
              <a:defRPr sz="2200"/>
            </a:lvl7pPr>
            <a:lvl8pPr marL="3563965" indent="0">
              <a:buNone/>
              <a:defRPr sz="2200"/>
            </a:lvl8pPr>
            <a:lvl9pPr marL="4073103" indent="0">
              <a:buNone/>
              <a:defRPr sz="22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07" y="5776101"/>
            <a:ext cx="6264593" cy="866158"/>
          </a:xfrm>
        </p:spPr>
        <p:txBody>
          <a:bodyPr/>
          <a:lstStyle>
            <a:lvl1pPr marL="0" indent="0">
              <a:buNone/>
              <a:defRPr sz="1600"/>
            </a:lvl1pPr>
            <a:lvl2pPr marL="509138" indent="0">
              <a:buNone/>
              <a:defRPr sz="1300"/>
            </a:lvl2pPr>
            <a:lvl3pPr marL="1018276" indent="0">
              <a:buNone/>
              <a:defRPr sz="1100"/>
            </a:lvl3pPr>
            <a:lvl4pPr marL="1527414" indent="0">
              <a:buNone/>
              <a:defRPr sz="1000"/>
            </a:lvl4pPr>
            <a:lvl5pPr marL="2036552" indent="0">
              <a:buNone/>
              <a:defRPr sz="1000"/>
            </a:lvl5pPr>
            <a:lvl6pPr marL="2545690" indent="0">
              <a:buNone/>
              <a:defRPr sz="1000"/>
            </a:lvl6pPr>
            <a:lvl7pPr marL="3054828" indent="0">
              <a:buNone/>
              <a:defRPr sz="1000"/>
            </a:lvl7pPr>
            <a:lvl8pPr marL="3563965" indent="0">
              <a:buNone/>
              <a:defRPr sz="1000"/>
            </a:lvl8pPr>
            <a:lvl9pPr marL="40731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B5298-AFBB-4624-BAB7-63786C994315}" type="datetimeFigureOut">
              <a:rPr lang="ru-RU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82F16-007B-418A-9543-0E23980E6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02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22288" y="295275"/>
            <a:ext cx="9396412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8" tIns="50914" rIns="101828" bIns="509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22288" y="1722438"/>
            <a:ext cx="9396412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8" tIns="50914" rIns="101828" bIns="509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2288" y="6840538"/>
            <a:ext cx="2435225" cy="39211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l" defTabSz="1018276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CDC87C-45EF-42AB-9077-BDBD38AC74BF}" type="datetimeFigureOut">
              <a:rPr lang="ru-RU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67113" y="6840538"/>
            <a:ext cx="3306762" cy="39211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ctr" defTabSz="1018276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83475" y="6840538"/>
            <a:ext cx="2435225" cy="39211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r" defTabSz="1018276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4ECE8D-7B33-4502-A436-6848D8E04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7588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1588" indent="-254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1175" indent="-254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0763" indent="-254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259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9396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8534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672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38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276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414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552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690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4828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3965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103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422" y="1530561"/>
            <a:ext cx="965468" cy="225933"/>
          </a:xfrm>
          <a:prstGeom prst="rect">
            <a:avLst/>
          </a:prstGeom>
          <a:noFill/>
        </p:spPr>
        <p:txBody>
          <a:bodyPr wrap="none" lIns="101828" tIns="50914" rIns="101828" bIns="50914">
            <a:spAutoFit/>
          </a:bodyPr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--895 человек</a:t>
            </a:r>
            <a:endParaRPr lang="ru-RU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26411"/>
              </p:ext>
            </p:extLst>
          </p:nvPr>
        </p:nvGraphicFramePr>
        <p:xfrm>
          <a:off x="539974" y="3042072"/>
          <a:ext cx="4752529" cy="3960440"/>
        </p:xfrm>
        <a:graphic>
          <a:graphicData uri="http://schemas.openxmlformats.org/drawingml/2006/table">
            <a:tbl>
              <a:tblPr firstRow="1" bandRow="1">
                <a:effectLst/>
                <a:tableStyleId>{F2DE63D5-997A-4646-A377-4702673A728D}</a:tableStyleId>
              </a:tblPr>
              <a:tblGrid>
                <a:gridCol w="23042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0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1809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2017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полугодие </a:t>
                      </a:r>
                    </a:p>
                    <a:p>
                      <a:pPr marL="0" marR="0" lvl="0" indent="0" algn="ctr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 года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+, -,</a:t>
                      </a: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5101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рождений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5101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смертей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0438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прирост, человек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5101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Миграционный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приток, человек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5101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Миграционный отток, человек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1836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 миграционного движения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населения, человек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1836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рождаемости,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промилле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-0,2 </a:t>
                      </a:r>
                    </a:p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процентных пункта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37833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смертности, промилле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-0,3</a:t>
                      </a:r>
                    </a:p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процентный пункт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19385948"/>
              </p:ext>
            </p:extLst>
          </p:nvPr>
        </p:nvGraphicFramePr>
        <p:xfrm>
          <a:off x="5537890" y="2826048"/>
          <a:ext cx="475252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215308986"/>
              </p:ext>
            </p:extLst>
          </p:nvPr>
        </p:nvGraphicFramePr>
        <p:xfrm>
          <a:off x="323950" y="699024"/>
          <a:ext cx="9836966" cy="2114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806998426"/>
              </p:ext>
            </p:extLst>
          </p:nvPr>
        </p:nvGraphicFramePr>
        <p:xfrm>
          <a:off x="5523790" y="5202312"/>
          <a:ext cx="4723164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95275"/>
            <a:ext cx="9396412" cy="370533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ru-RU" sz="2000" b="1" cap="all" dirty="0" smtClean="0">
                <a:ln w="0"/>
                <a:solidFill>
                  <a:srgbClr val="4E26F6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ДЕМОГРАФИЯ</a:t>
            </a:r>
            <a:endParaRPr lang="ru-RU" sz="2000" b="1" cap="all" dirty="0">
              <a:ln w="0"/>
              <a:solidFill>
                <a:srgbClr val="4E26F6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89526" y="3319884"/>
            <a:ext cx="6158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082" y="125515"/>
            <a:ext cx="9396889" cy="464952"/>
          </a:xfrm>
        </p:spPr>
        <p:txBody>
          <a:bodyPr rtlCol="0">
            <a:normAutofit/>
          </a:bodyPr>
          <a:lstStyle/>
          <a:p>
            <a:pPr algn="l" defTabSz="1018276" fontAlgn="auto">
              <a:spcAft>
                <a:spcPts val="0"/>
              </a:spcAft>
              <a:defRPr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Промышленность</a:t>
            </a:r>
            <a:endParaRPr lang="ru-RU" sz="1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98115" y="590907"/>
            <a:ext cx="4822556" cy="502932"/>
          </a:xfrm>
          <a:prstGeom prst="rect">
            <a:avLst/>
          </a:prstGeom>
          <a:noFill/>
        </p:spPr>
        <p:txBody>
          <a:bodyPr lIns="101828" tIns="50914" rIns="101828" bIns="50914">
            <a:spAutoFit/>
          </a:bodyPr>
          <a:lstStyle/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Объём </a:t>
            </a:r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отгруженной продукции</a:t>
            </a:r>
          </a:p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2017-2018 годов</a:t>
            </a:r>
            <a:endParaRPr lang="ru-RU" sz="1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7438" y="737816"/>
            <a:ext cx="5365104" cy="1169551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январь-июнь 2018 года объём отгруженных товаров собственного производства,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выполненных работ и услуг собственными силами по полному кругу предприятий составил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4806,6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что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86,6% к показателю января-июня 2017 года в сопоставимых ценах.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623560"/>
              </p:ext>
            </p:extLst>
          </p:nvPr>
        </p:nvGraphicFramePr>
        <p:xfrm>
          <a:off x="5739155" y="1050826"/>
          <a:ext cx="4681515" cy="625421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8419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744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44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907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463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</a:t>
                      </a:r>
                    </a:p>
                    <a:p>
                      <a:pPr algn="ctr"/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года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</a:t>
                      </a:r>
                    </a:p>
                    <a:p>
                      <a:pPr algn="ctr"/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года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%, в </a:t>
                      </a:r>
                      <a:r>
                        <a:rPr lang="ru-RU" sz="9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сопоста-вимых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ценах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67627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объем отгруженных товаров собственного производства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5551,2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4806,6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6827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числе по видам экономической деятельности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603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добыча полезных ископаемых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2565,2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2427,4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7201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обрабатывающие производства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1050,4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78244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электрической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энергией, газом и паром;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1784,4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1626,7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03836">
                <a:tc>
                  <a:txBody>
                    <a:bodyPr/>
                    <a:lstStyle/>
                    <a:p>
                      <a:pPr algn="l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Водоснабжение, водоотведение, организация сбора и утилизации отходов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228861810"/>
              </p:ext>
            </p:extLst>
          </p:nvPr>
        </p:nvGraphicFramePr>
        <p:xfrm>
          <a:off x="200823" y="2105968"/>
          <a:ext cx="5538333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l="-10000" t="-14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206378" y="206203"/>
            <a:ext cx="5411516" cy="42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3396" tIns="56698" rIns="113396" bIns="56698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  <a:cs typeface="+mn-cs"/>
              </a:rPr>
              <a:t>ИНВЕСТИЦИИ И СТРОИТЕЛЬСТВО</a:t>
            </a:r>
            <a:endParaRPr lang="ru-RU" alt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Georgia" pitchFamily="18" charset="0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926" y="953840"/>
            <a:ext cx="58782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инвестиций в основной капитал, освоенных крупными предприятиями городского округа город Мегион за январь-июнь 2018 года составил 9832,0 млн рублей, что на 17,8% ниже уровня показателя за январь-июнь 2017 года.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3633" y="5274320"/>
            <a:ext cx="5112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Объем строительства за первое полугодие 2018 года составил 1852,7 млн рублей или 79,1%  к тому же показателю 2017 года.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За январь-июнь 2018 года год введено в действие 1621,0 м² жилой площади.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30000" t="-11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934" y="4266208"/>
            <a:ext cx="4464495" cy="15219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13396" tIns="56698" rIns="113396" bIns="56698" anchor="ctr"/>
          <a:lstStyle/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Структура </a:t>
            </a:r>
            <a:r>
              <a:rPr lang="ru-RU" alt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малых предприятий по видам экономической деятельности в течение ряда лет остаётся практически неизменной. </a:t>
            </a:r>
          </a:p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Сфера </a:t>
            </a:r>
            <a:r>
              <a:rPr lang="ru-RU" alt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торговли и общественного питания в связи с достаточно высокой оборачиваемостью капитала является наиболее востребованной в малом бизнесе. </a:t>
            </a:r>
          </a:p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Наименее </a:t>
            </a:r>
            <a:r>
              <a:rPr lang="ru-RU" alt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развитыми направлениями развития малого и среднего предпринимательства являются сферы бытовых услуг и мелких производств. </a:t>
            </a:r>
          </a:p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3950" y="89744"/>
            <a:ext cx="5436518" cy="42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3396" tIns="56698" rIns="113396" bIns="56698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+mn-cs"/>
              </a:rPr>
              <a:t>Малое предпринимательство </a:t>
            </a:r>
            <a:endParaRPr lang="ru-RU" alt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  <a:cs typeface="+mn-cs"/>
            </a:endParaRPr>
          </a:p>
        </p:txBody>
      </p:sp>
      <p:graphicFrame>
        <p:nvGraphicFramePr>
          <p:cNvPr id="7" name="Group 3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728306"/>
              </p:ext>
            </p:extLst>
          </p:nvPr>
        </p:nvGraphicFramePr>
        <p:xfrm>
          <a:off x="4755788" y="4050183"/>
          <a:ext cx="5580534" cy="3290187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7363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95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443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02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156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alt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полугодие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alt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полугодие 2018 года</a:t>
                      </a: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3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Субъекты малого предпринимательства, единиц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78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предприниматели, чел.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2347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1357</a:t>
                      </a: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</a:t>
                      </a: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Наёмные работники у индивидуальных предпринимателей, человек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3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занятых на малых и </a:t>
                      </a:r>
                      <a:r>
                        <a:rPr kumimoji="0" lang="ru-RU" altLang="ru-RU" sz="11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микропредприятиях</a:t>
                      </a: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4926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3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численность занятых в малом бизнесе, тыс. </a:t>
                      </a:r>
                      <a:r>
                        <a:rPr kumimoji="0" lang="ru-RU" alt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человек</a:t>
                      </a:r>
                      <a:endParaRPr kumimoji="0" lang="ru-RU" alt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</a:t>
                      </a: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,7</a:t>
                      </a: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4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занятых в малом бизнесе от общего числа занятых в экономике города, %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24,6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1,60  процентный пункт</a:t>
                      </a:r>
                    </a:p>
                  </a:txBody>
                  <a:tcPr marL="119206" marR="119206" marT="52949" marB="52949" anchor="ctr" horzOverflow="overflow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321" name="Rectangle 19"/>
          <p:cNvSpPr>
            <a:spLocks noChangeArrowheads="1"/>
          </p:cNvSpPr>
          <p:nvPr/>
        </p:nvSpPr>
        <p:spPr bwMode="auto">
          <a:xfrm>
            <a:off x="179934" y="5922391"/>
            <a:ext cx="4464495" cy="1333929"/>
          </a:xfrm>
          <a:prstGeom prst="rect">
            <a:avLst/>
          </a:prstGeom>
          <a:ln/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 anchor="ctr">
            <a:spAutoFit/>
          </a:bodyPr>
          <a:lstStyle>
            <a:lvl1pPr indent="265113"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Основным источником финансирования деятельности сферы малого и среднего предпринимательства по-прежнему остаются личные сбережения предпринимателей. Привлечение заемных и кредитных ресурсов остаётся для  предпринимателей достаточно проблематичным.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Одним из эффективных механизмов поддержки и развития малого и среднего предпринимательства является реализация программы «Поддержка и развитие малого и среднего предпринимательства на территории городского округа город Мегион в 2014-2020 годах»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8000"/>
            <a:lum/>
          </a:blip>
          <a:srcRect/>
          <a:stretch>
            <a:fillRect t="-17000" r="-1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3315" y="142702"/>
            <a:ext cx="10440988" cy="349044"/>
          </a:xfrm>
          <a:prstGeom prst="rect">
            <a:avLst/>
          </a:prstGeom>
          <a:noFill/>
          <a:ln/>
          <a:ex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101828" tIns="50914" rIns="101828" bIns="50914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65194" y="393746"/>
            <a:ext cx="10174323" cy="2903589"/>
          </a:xfrm>
          <a:prstGeom prst="rect">
            <a:avLst/>
          </a:prstGeom>
          <a:noFill/>
          <a:ln/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accent3">
                <a:shade val="30000"/>
                <a:satMod val="15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 anchor="ctr">
            <a:spAutoFit/>
          </a:bodyPr>
          <a:lstStyle>
            <a:lvl1pPr indent="4492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400" dirty="0">
                <a:solidFill>
                  <a:srgbClr val="FFFF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anose="02020603050405020304" pitchFamily="18" charset="0"/>
              </a:rPr>
              <a:t>      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На территории городского округа город Мегион в сфере  жилищно-коммунального хозяйства осуществляют деятельность следующие предприятия: </a:t>
            </a:r>
          </a:p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-МУП «</a:t>
            </a:r>
            <a:r>
              <a:rPr lang="ru-RU" alt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Тепловодоканал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» водоснабжение, водоотведение, теплоснабжение, горячее водоснабжение;</a:t>
            </a:r>
          </a:p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подвоз воды, откачка септика, вывоз твердых бытовых отходов в г. </a:t>
            </a:r>
            <a:r>
              <a:rPr lang="ru-RU" alt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Мегионе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;</a:t>
            </a:r>
          </a:p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-АО «Городские электрические сети» передача электроэнергии через линии электропередач, обслуживание сетей и подстанций, обслуживание внутридомового электрооборудования, уличное освещение;</a:t>
            </a:r>
          </a:p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открытое акционерное общество «Жилищно-коммунальное управление», являющееся основной управляющей компанией в городе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Мегионе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поселке городского типа Высокий, которая через общество с ограниченной ответственностью «Жилищно-эксплуатационная компания» выполняет работы по содержанию и текущему ремонту жилых помещений, вывозу жидких и твердых бытовых отходов, завозу питьевой воды автотранспортом в неблагоустроенном жилом фонде, содержанию дорог, тротуаров и дорожных знаков, благоустройству территории городского округа, утилизации (захоронению) твердых бытовых отходов.</a:t>
            </a:r>
            <a:endParaRPr lang="ru-RU" altLang="ru-RU" sz="1400" dirty="0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-ОАО «Тюменская </a:t>
            </a:r>
            <a:r>
              <a:rPr lang="ru-RU" alt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энергосбытовая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 компания» услуги по энергоснабжению. </a:t>
            </a:r>
          </a:p>
        </p:txBody>
      </p:sp>
      <p:sp>
        <p:nvSpPr>
          <p:cNvPr id="14344" name="Прямоугольник 5"/>
          <p:cNvSpPr>
            <a:spLocks noChangeArrowheads="1"/>
          </p:cNvSpPr>
          <p:nvPr/>
        </p:nvSpPr>
        <p:spPr bwMode="auto">
          <a:xfrm>
            <a:off x="238106" y="510796"/>
            <a:ext cx="10185208" cy="47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28" tIns="50914" rIns="101828" bIns="50914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345" name="Группа 16"/>
          <p:cNvGrpSpPr>
            <a:grpSpLocks/>
          </p:cNvGrpSpPr>
          <p:nvPr/>
        </p:nvGrpSpPr>
        <p:grpSpPr bwMode="auto">
          <a:xfrm>
            <a:off x="6147824" y="4166770"/>
            <a:ext cx="3733380" cy="963536"/>
            <a:chOff x="7380690" y="3388774"/>
            <a:chExt cx="2756576" cy="964647"/>
          </a:xfrm>
        </p:grpSpPr>
        <p:sp>
          <p:nvSpPr>
            <p:cNvPr id="14360" name="Овал 25"/>
            <p:cNvSpPr>
              <a:spLocks/>
            </p:cNvSpPr>
            <p:nvPr/>
          </p:nvSpPr>
          <p:spPr bwMode="auto">
            <a:xfrm>
              <a:off x="7380690" y="3388774"/>
              <a:ext cx="1368679" cy="964647"/>
            </a:xfrm>
            <a:prstGeom prst="ellipse">
              <a:avLst/>
            </a:prstGeom>
            <a:noFill/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31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7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2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656,4               млн рублей</a:t>
              </a:r>
              <a:endParaRPr lang="ru-RU" alt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361" name="Овал 26"/>
            <p:cNvSpPr>
              <a:spLocks/>
            </p:cNvSpPr>
            <p:nvPr/>
          </p:nvSpPr>
          <p:spPr bwMode="auto">
            <a:xfrm>
              <a:off x="8849863" y="3388774"/>
              <a:ext cx="1287403" cy="964647"/>
            </a:xfrm>
            <a:prstGeom prst="ellipse">
              <a:avLst/>
            </a:prstGeom>
            <a:noFill/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31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7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2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604,2 </a:t>
              </a:r>
            </a:p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млн рубле</a:t>
              </a:r>
              <a:r>
                <a:rPr lang="ru-RU" altLang="ru-RU" sz="11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й</a:t>
              </a:r>
              <a:endParaRPr lang="ru-RU" altLang="ru-RU" sz="1100" dirty="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14346" name="Rectangle 5"/>
          <p:cNvSpPr>
            <a:spLocks noChangeArrowheads="1"/>
          </p:cNvSpPr>
          <p:nvPr/>
        </p:nvSpPr>
        <p:spPr bwMode="auto">
          <a:xfrm>
            <a:off x="5530130" y="3443343"/>
            <a:ext cx="4809387" cy="502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1828" tIns="50914" rIns="101828" bIns="50914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11200" indent="-25400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1588" indent="-2540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423988" indent="-2540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1730375" indent="-2540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1875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6447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1019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5591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altLang="ru-RU" sz="1300" b="1" dirty="0">
                <a:latin typeface="Times New Roman" pitchFamily="18" charset="0"/>
                <a:cs typeface="Times New Roman" pitchFamily="18" charset="0"/>
              </a:rPr>
              <a:t>Уровень дебиторской задолженности </a:t>
            </a:r>
            <a:r>
              <a:rPr lang="ru-RU" altLang="ru-RU" sz="13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за </a:t>
            </a:r>
            <a:r>
              <a:rPr lang="ru-RU" altLang="ru-RU" sz="1300" b="1" dirty="0">
                <a:latin typeface="Times New Roman" pitchFamily="18" charset="0"/>
                <a:cs typeface="Times New Roman" pitchFamily="18" charset="0"/>
              </a:rPr>
              <a:t>жилищно-коммунальные услуги</a:t>
            </a:r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6112048" y="5922392"/>
            <a:ext cx="4011613" cy="923614"/>
          </a:xfrm>
          <a:prstGeom prst="upArrowCallout">
            <a:avLst>
              <a:gd name="adj1" fmla="val 133679"/>
              <a:gd name="adj2" fmla="val 156687"/>
              <a:gd name="adj3" fmla="val 25000"/>
              <a:gd name="adj4" fmla="val 70708"/>
            </a:avLst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828" tIns="50914" rIns="101828" bIns="50914">
            <a:spAutoFit/>
          </a:bodyPr>
          <a:lstStyle/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задолженности за жилищно-коммунальные услуги наибольшую долю занимает задолженность населения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96,9%.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238106" y="4653251"/>
            <a:ext cx="4827084" cy="1782303"/>
          </a:xfrm>
          <a:prstGeom prst="flowChartAlternateProcess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>
            <a:spAutoFit/>
          </a:bodyPr>
          <a:lstStyle/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сокращения дебиторской задолженности и взыскания задолженности за жилищно-коммунальные услуги с населения, ведется активная работа, направленная на применение методов оперативно-технического воздействия, информационно-разъяснительной работы,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претензионно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-исковой работы и работы с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коллекторскими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агентствами.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13463" y="5338169"/>
            <a:ext cx="180019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2017 года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10569" y="5270992"/>
            <a:ext cx="1608774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2018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4580" y="3430574"/>
            <a:ext cx="4982387" cy="9076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alt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итогам </a:t>
            </a:r>
            <a:r>
              <a:rPr lang="ru-RU" alt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первого</a:t>
            </a:r>
            <a:r>
              <a:rPr lang="en-US" alt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полугодия 2018 </a:t>
            </a:r>
            <a:r>
              <a:rPr lang="ru-RU" alt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года общая сумма дебиторской задолженности за жилищно-коммунальные услуги всех потребителей составляет 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604,2 </a:t>
            </a:r>
            <a:r>
              <a:rPr lang="ru-RU" alt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млн </a:t>
            </a:r>
            <a:r>
              <a:rPr lang="ru-RU" alt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alt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rgbClr val="E6FA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59348" y="190937"/>
            <a:ext cx="4411925" cy="41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28" tIns="50914" rIns="101828" bIns="50914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+mn-cs"/>
              </a:rPr>
              <a:t>Потребительский рынок</a:t>
            </a:r>
          </a:p>
        </p:txBody>
      </p:sp>
      <p:graphicFrame>
        <p:nvGraphicFramePr>
          <p:cNvPr id="5" name="Group 3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206893"/>
              </p:ext>
            </p:extLst>
          </p:nvPr>
        </p:nvGraphicFramePr>
        <p:xfrm>
          <a:off x="119062" y="809825"/>
          <a:ext cx="6037536" cy="431216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0488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04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6845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</a:t>
                      </a:r>
                    </a:p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года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полугодие</a:t>
                      </a:r>
                    </a:p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 года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8271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предприятий розничной торговли, единиц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93,4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8271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  <a:p>
                      <a:pPr marL="382588" marR="0" lvl="0" indent="-382588" algn="l" defTabSz="10175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- магазины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04419" marR="104419" marT="49173" marB="49173" anchor="b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188</a:t>
                      </a:r>
                    </a:p>
                  </a:txBody>
                  <a:tcPr marL="104419" marR="104419" marT="49173" marB="49173" anchor="b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93,5</a:t>
                      </a:r>
                    </a:p>
                  </a:txBody>
                  <a:tcPr marL="104419" marR="104419" marT="49173" marB="49173" anchor="b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3934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- киоски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3934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- павильоны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4968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розничной торговли, млн.рублей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5102,2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5220,0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106,3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8271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предприятиями розничной торговли (магазинами) на 1,0 тыс. жителей, кв.м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153,6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146,1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271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розничной торговли в расчёте на душу населения, 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92500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95568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8271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предприятий общественного питания, единиц/посадочных мест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103/5158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97/5064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94,2/98,2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3934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общественного питания, </a:t>
                      </a: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 </a:t>
                      </a: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1085,0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1155,5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5675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предприятиями общепита общедоступной сети на 1,0 тыс. жителей, пос. мест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124,5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08271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общественного питания в расчёте на душу населения, 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19665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21155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107,6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 Box 365"/>
          <p:cNvSpPr txBox="1">
            <a:spLocks noChangeArrowheads="1"/>
          </p:cNvSpPr>
          <p:nvPr/>
        </p:nvSpPr>
        <p:spPr bwMode="auto">
          <a:xfrm>
            <a:off x="6300614" y="3729162"/>
            <a:ext cx="3864418" cy="1303151"/>
          </a:xfrm>
          <a:prstGeom prst="rect">
            <a:avLst/>
          </a:prstGeom>
          <a:noFill/>
          <a:ln/>
        </p:spPr>
        <p:style>
          <a:lnRef idx="0">
            <a:schemeClr val="accent3"/>
          </a:lnRef>
          <a:fillRef idx="1002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1828" tIns="50914" rIns="101828" bIns="50914">
            <a:spAutoFit/>
          </a:bodyPr>
          <a:lstStyle/>
          <a:p>
            <a:pPr algn="just" defTabSz="1018276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товарооборота </a:t>
            </a: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</a:t>
            </a:r>
            <a:r>
              <a:rPr lang="ru-RU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 продовольственных товаров составляет более 50,0</a:t>
            </a: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algn="just" defTabSz="1018276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01.07.2018 на территории городского округа свою деятельность осуществляют 226 объекта розничной торговли и 97 предприятий </a:t>
            </a:r>
            <a:r>
              <a:rPr lang="ru-RU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питания на </a:t>
            </a: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5064 посадочных мест.</a:t>
            </a:r>
            <a:endParaRPr lang="ru-RU" alt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Group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019755"/>
              </p:ext>
            </p:extLst>
          </p:nvPr>
        </p:nvGraphicFramePr>
        <p:xfrm>
          <a:off x="4152450" y="5442428"/>
          <a:ext cx="6156598" cy="184811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421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12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304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5294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7083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</a:t>
                      </a:r>
                    </a:p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года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полугодие</a:t>
                      </a:r>
                    </a:p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 года</a:t>
                      </a: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4306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платных услуг, </a:t>
                      </a: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 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1784,0</a:t>
                      </a: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1830,4</a:t>
                      </a: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102,6</a:t>
                      </a: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4306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бытовых услуг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156,3</a:t>
                      </a: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161,8</a:t>
                      </a: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8886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платных услуг в расчёте на душу населения, 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32335</a:t>
                      </a: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33511</a:t>
                      </a: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103,6</a:t>
                      </a: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9342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бытовых услуг населению в расчёте на душу населения, 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2833</a:t>
                      </a:r>
                    </a:p>
                  </a:txBody>
                  <a:tcPr marL="104438" marR="104438" marT="49178" marB="49178" anchor="b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2962</a:t>
                      </a:r>
                    </a:p>
                  </a:txBody>
                  <a:tcPr marL="104438" marR="104438" marT="49178" marB="49178" anchor="b" horzOverflow="overflow">
                    <a:noFill/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</a:p>
                  </a:txBody>
                  <a:tcPr marL="104438" marR="104438" marT="49178" marB="49178" anchor="b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77" name="TextBox 9"/>
          <p:cNvSpPr txBox="1">
            <a:spLocks noChangeArrowheads="1"/>
          </p:cNvSpPr>
          <p:nvPr/>
        </p:nvSpPr>
        <p:spPr bwMode="auto">
          <a:xfrm>
            <a:off x="119063" y="7113588"/>
            <a:ext cx="205709" cy="241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28" tIns="50914" rIns="101828" bIns="50914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78" name="TextBox 10"/>
          <p:cNvSpPr txBox="1">
            <a:spLocks noChangeArrowheads="1"/>
          </p:cNvSpPr>
          <p:nvPr/>
        </p:nvSpPr>
        <p:spPr bwMode="auto">
          <a:xfrm>
            <a:off x="159348" y="5202312"/>
            <a:ext cx="3863647" cy="183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28" tIns="50914" rIns="101828" bIns="50914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0" hangingPunct="0">
              <a:buClr>
                <a:schemeClr val="accent1"/>
              </a:buClr>
              <a:buFont typeface="Arial" pitchFamily="34" charset="0"/>
              <a:buNone/>
            </a:pPr>
            <a:endParaRPr lang="ru-RU" alt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Clr>
                <a:schemeClr val="accent1"/>
              </a:buClr>
              <a:buFont typeface="Arial" pitchFamily="34" charset="0"/>
              <a:buNone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Основными 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направлениями развития потребительского рынка является создание условий для удовлетворения спроса населения на потребительские товары и услуги, совершенствование инфраструктуры потребительского рынка, обеспечение доступа к товарам и услугам всех социальных групп населения городского округа город Мегион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Clr>
                <a:schemeClr val="accent1"/>
              </a:buClr>
              <a:buFont typeface="Arial" pitchFamily="34" charset="0"/>
              <a:buNone/>
            </a:pP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807796142"/>
              </p:ext>
            </p:extLst>
          </p:nvPr>
        </p:nvGraphicFramePr>
        <p:xfrm>
          <a:off x="6276600" y="737816"/>
          <a:ext cx="388843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602140"/>
              </p:ext>
            </p:extLst>
          </p:nvPr>
        </p:nvGraphicFramePr>
        <p:xfrm>
          <a:off x="190642" y="881698"/>
          <a:ext cx="4610164" cy="352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59348" y="197897"/>
            <a:ext cx="5112181" cy="379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28" tIns="50914" rIns="101828" bIns="50914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spc="56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+mn-cs"/>
              </a:rPr>
              <a:t>Доходы и расходы местного бюджета</a:t>
            </a:r>
            <a:endParaRPr lang="ru-RU" altLang="ru-RU" b="1" spc="56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+mn-cs"/>
            </a:endParaRPr>
          </a:p>
        </p:txBody>
      </p:sp>
      <p:sp>
        <p:nvSpPr>
          <p:cNvPr id="12294" name="Прямоугольник 5"/>
          <p:cNvSpPr>
            <a:spLocks noChangeArrowheads="1"/>
          </p:cNvSpPr>
          <p:nvPr/>
        </p:nvSpPr>
        <p:spPr bwMode="auto">
          <a:xfrm>
            <a:off x="395288" y="881063"/>
            <a:ext cx="28400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200" b="1">
                <a:latin typeface="Times New Roman" pitchFamily="18" charset="0"/>
                <a:cs typeface="Times New Roman" pitchFamily="18" charset="0"/>
              </a:rPr>
              <a:t>Структура доходов местного бюджета </a:t>
            </a:r>
          </a:p>
        </p:txBody>
      </p:sp>
      <p:sp>
        <p:nvSpPr>
          <p:cNvPr id="12295" name="Прямоугольник 6"/>
          <p:cNvSpPr>
            <a:spLocks noChangeArrowheads="1"/>
          </p:cNvSpPr>
          <p:nvPr/>
        </p:nvSpPr>
        <p:spPr bwMode="auto">
          <a:xfrm>
            <a:off x="296260" y="4125070"/>
            <a:ext cx="483835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январь-июнь 2018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в местный бюджет поступило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2 144 993,0 млн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 По сравнению с аналогичным периодом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поступления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увеличились на 12,0%.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отчетном периоде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составили 614 234,7 тыс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 Основными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источниками формирования собственных доходов местного бюджета являются: налог на доходы физических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 63,3% от суммы собственных доходов, на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совокупный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 14,9%, доходы от использования имущества, находящегося в муниципальной собственности 8,4%.</a:t>
            </a:r>
            <a:endParaRPr lang="ru-RU" alt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Основную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доходов бюджета городского округа город Мегион составляют безвозмездные поступления от других бюджетов бюджетной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безвозмездных поступлений за отчетный период составила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1 530 758,3 тыс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или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113,7%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аналогичному периоду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расчете на одного жителя доходы бюджета городского округа город Мегион за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январь-июнь 2018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составили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39271 рублей.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794170"/>
              </p:ext>
            </p:extLst>
          </p:nvPr>
        </p:nvGraphicFramePr>
        <p:xfrm>
          <a:off x="5238213" y="737816"/>
          <a:ext cx="5022841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889627"/>
              </p:ext>
            </p:extLst>
          </p:nvPr>
        </p:nvGraphicFramePr>
        <p:xfrm>
          <a:off x="5238213" y="3474120"/>
          <a:ext cx="4974085" cy="3825709"/>
        </p:xfrm>
        <a:graphic>
          <a:graphicData uri="http://schemas.openxmlformats.org/drawingml/2006/table">
            <a:tbl>
              <a:tblPr/>
              <a:tblGrid>
                <a:gridCol w="25459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901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79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05584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полугодие 2018 года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9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 в общей сумме, 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179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– всего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2 106,6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8194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3186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расходы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5613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7893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3700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2805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1361,3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2805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9980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79980">
                <a:tc>
                  <a:txBody>
                    <a:bodyPr/>
                    <a:lstStyle/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42098892"/>
                  </a:ext>
                </a:extLst>
              </a:tr>
              <a:tr h="222805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9246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wdUpDiag">
          <a:fgClr>
            <a:srgbClr val="E6FA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0440988" cy="449783"/>
          </a:xfrm>
        </p:spPr>
        <p:txBody>
          <a:bodyPr rtlCol="0">
            <a:noAutofit/>
          </a:bodyPr>
          <a:lstStyle/>
          <a:p>
            <a:pPr algn="l" defTabSz="1018276" fontAlgn="auto">
              <a:spcAft>
                <a:spcPts val="0"/>
              </a:spcAft>
              <a:defRPr/>
            </a:pP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80E6E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РЫНОК ТРУДА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80E6E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500041"/>
              </p:ext>
            </p:extLst>
          </p:nvPr>
        </p:nvGraphicFramePr>
        <p:xfrm>
          <a:off x="251942" y="521793"/>
          <a:ext cx="4248472" cy="253961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655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76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729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6229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5735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</a:t>
                      </a:r>
                    </a:p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полугодие</a:t>
                      </a:r>
                    </a:p>
                    <a:p>
                      <a:pPr marL="0" marR="0" lvl="0" indent="0" algn="ctr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 года</a:t>
                      </a:r>
                      <a:endParaRPr kumimoji="0" lang="ru-R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0528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экономически активного населения, человек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38,935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38,935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0528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занятого в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экономике населения, человек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33,211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33,211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0732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официально признанных безработными на конец года, человек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80,2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41138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официально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зарегистрированной безработицы, % от численности экономически активного населения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0,28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0,24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189830"/>
              </p:ext>
            </p:extLst>
          </p:nvPr>
        </p:nvGraphicFramePr>
        <p:xfrm>
          <a:off x="5004470" y="521792"/>
          <a:ext cx="532859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195515"/>
              </p:ext>
            </p:extLst>
          </p:nvPr>
        </p:nvGraphicFramePr>
        <p:xfrm>
          <a:off x="3420294" y="3762152"/>
          <a:ext cx="6891987" cy="266018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5407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37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992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7056">
                <a:tc>
                  <a:txBody>
                    <a:bodyPr/>
                    <a:lstStyle/>
                    <a:p>
                      <a:pPr marL="0" marR="0" indent="0" algn="ctr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900" b="1" dirty="0" smtClean="0">
                        <a:solidFill>
                          <a:srgbClr val="780E6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 2017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800" b="1" dirty="0" smtClean="0">
                        <a:solidFill>
                          <a:srgbClr val="780E6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полугодие 2018 года</a:t>
                      </a: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953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заработная плата по крупным и средним предприятиям</a:t>
                      </a:r>
                      <a:endParaRPr lang="ru-RU" sz="900" b="1" dirty="0">
                        <a:solidFill>
                          <a:srgbClr val="780E6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58 292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62 508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107,2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1397">
                <a:tc>
                  <a:txBody>
                    <a:bodyPr/>
                    <a:lstStyle/>
                    <a:p>
                      <a:pPr algn="l"/>
                      <a:r>
                        <a:rPr lang="ru-RU" sz="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по отраслям:</a:t>
                      </a:r>
                      <a:endParaRPr lang="ru-RU" sz="800" b="0" dirty="0">
                        <a:solidFill>
                          <a:srgbClr val="780E6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1397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добыча полезных ископаемых </a:t>
                      </a:r>
                      <a:endParaRPr lang="ru-RU" sz="900" b="1" dirty="0">
                        <a:solidFill>
                          <a:srgbClr val="780E6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935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87 424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1397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обрабатывающие</a:t>
                      </a:r>
                      <a:r>
                        <a:rPr lang="ru-RU" sz="9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производства</a:t>
                      </a:r>
                      <a:endParaRPr lang="ru-RU" sz="900" b="1" dirty="0">
                        <a:solidFill>
                          <a:srgbClr val="780E6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45 989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43 603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1397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</a:t>
                      </a:r>
                      <a:endParaRPr lang="ru-RU" sz="900" b="1" dirty="0">
                        <a:solidFill>
                          <a:srgbClr val="780E6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51 780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53 636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103,6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1397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торговля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33 266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36 200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108,8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1397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900" b="1" dirty="0">
                        <a:solidFill>
                          <a:srgbClr val="780E6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47 4163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48 160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1397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  <a:endParaRPr lang="ru-RU" sz="900" b="1" dirty="0">
                        <a:solidFill>
                          <a:srgbClr val="780E6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55 096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71 492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129,8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1397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физическая культура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спорт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42 875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55 547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129,6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0" marR="104410" marT="49202" marB="4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29654001"/>
              </p:ext>
            </p:extLst>
          </p:nvPr>
        </p:nvGraphicFramePr>
        <p:xfrm>
          <a:off x="251942" y="3366185"/>
          <a:ext cx="3240360" cy="3780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716438" y="3166130"/>
            <a:ext cx="52197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100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среднемесячной заработной платы по отраслям экономики работников крупных и средних предприятий </a:t>
            </a:r>
            <a:r>
              <a:rPr lang="ru-RU" sz="1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город Мегион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8031</TotalTime>
  <Words>1522</Words>
  <Application>Microsoft Office PowerPoint</Application>
  <PresentationFormat>Произвольный</PresentationFormat>
  <Paragraphs>364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ДЕМОГРАФИЯ</vt:lpstr>
      <vt:lpstr>Промышленность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РЫНОК ТРУДА</vt:lpstr>
    </vt:vector>
  </TitlesOfParts>
  <Company>Администрация г.Мегион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Показатели оплаты труда по отраслям экономики городского округа город Мегион</dc:title>
  <dc:creator>Суяримбетова Галия Нуримановна</dc:creator>
  <cp:lastModifiedBy>Романова Нина Викторовна</cp:lastModifiedBy>
  <cp:revision>769</cp:revision>
  <cp:lastPrinted>2018-07-27T09:19:07Z</cp:lastPrinted>
  <dcterms:created xsi:type="dcterms:W3CDTF">2015-03-02T11:51:42Z</dcterms:created>
  <dcterms:modified xsi:type="dcterms:W3CDTF">2018-07-30T06:54:17Z</dcterms:modified>
</cp:coreProperties>
</file>