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79" r:id="rId3"/>
    <p:sldId id="260" r:id="rId4"/>
    <p:sldId id="276" r:id="rId5"/>
    <p:sldId id="277" r:id="rId6"/>
    <p:sldId id="275" r:id="rId7"/>
    <p:sldId id="278" r:id="rId8"/>
    <p:sldId id="266" r:id="rId9"/>
    <p:sldId id="274" r:id="rId10"/>
  </p:sldIdLst>
  <p:sldSz cx="10440988" cy="7380288"/>
  <p:notesSz cx="6735763" cy="9866313"/>
  <p:defaultTextStyle>
    <a:defPPr>
      <a:defRPr lang="ru-RU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DFF"/>
    <a:srgbClr val="29C7FF"/>
    <a:srgbClr val="F3D2B7"/>
    <a:srgbClr val="FFCC99"/>
    <a:srgbClr val="FFCCCC"/>
    <a:srgbClr val="FF5050"/>
    <a:srgbClr val="C3C3F3"/>
    <a:srgbClr val="F6DAF5"/>
    <a:srgbClr val="FBFEE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1398" autoAdjust="0"/>
  </p:normalViewPr>
  <p:slideViewPr>
    <p:cSldViewPr>
      <p:cViewPr varScale="1">
        <p:scale>
          <a:sx n="72" d="100"/>
          <a:sy n="72" d="100"/>
        </p:scale>
        <p:origin x="1464" y="72"/>
      </p:cViewPr>
      <p:guideLst>
        <p:guide orient="horz" pos="2325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54" y="-91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65302568437429E-2"/>
          <c:y val="9.4912951167728229E-2"/>
          <c:w val="0.94026939486312522"/>
          <c:h val="0.40578193678434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Убыло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>
                <c:manualLayout>
                  <c:x val="8.1450825186647653E-3"/>
                  <c:y val="0.14891668971097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CE-49BF-B54D-3D6F97064875}"/>
                </c:ext>
              </c:extLst>
            </c:dLbl>
            <c:dLbl>
              <c:idx val="1"/>
              <c:layout>
                <c:manualLayout>
                  <c:x val="-5.4300550124431746E-3"/>
                  <c:y val="0.14271182763968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CE-49BF-B54D-3D6F97064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1816</c:v>
                </c:pt>
                <c:pt idx="1">
                  <c:v>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E-49BF-B54D-3D6F97064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87384064"/>
        <c:axId val="87385600"/>
      </c:barChart>
      <c:catAx>
        <c:axId val="8738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385600"/>
        <c:crosses val="autoZero"/>
        <c:auto val="1"/>
        <c:lblAlgn val="ctr"/>
        <c:lblOffset val="100"/>
        <c:noMultiLvlLbl val="0"/>
      </c:catAx>
      <c:valAx>
        <c:axId val="87385600"/>
        <c:scaling>
          <c:orientation val="minMax"/>
          <c:max val="12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8738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Показатели </a:t>
            </a:r>
            <a:r>
              <a:rPr lang="ru-RU" dirty="0" smtClean="0"/>
              <a:t>безработицы</a:t>
            </a:r>
            <a:endParaRPr lang="ru-RU" dirty="0"/>
          </a:p>
        </c:rich>
      </c:tx>
      <c:layout>
        <c:manualLayout>
          <c:xMode val="edge"/>
          <c:yMode val="edge"/>
          <c:x val="0.41198008650379841"/>
          <c:y val="1.230498198612852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073081843789424E-2"/>
          <c:y val="2.0620862622442442E-2"/>
          <c:w val="0.92792686456063089"/>
          <c:h val="0.6854916913993686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официально признанных безработными граждан, тыс.человек на конец года</c:v>
                </c:pt>
              </c:strCache>
            </c:strRef>
          </c:tx>
          <c:spPr>
            <a:solidFill>
              <a:srgbClr val="B6933C"/>
            </a:solidFill>
          </c:spPr>
          <c:invertIfNegative val="0"/>
          <c:dLbls>
            <c:dLbl>
              <c:idx val="0"/>
              <c:layout>
                <c:manualLayout>
                  <c:x val="-7.6571951775470434E-4"/>
                  <c:y val="0.11010959099782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9C9-4003-8916-A040B0A665DB}"/>
                </c:ext>
              </c:extLst>
            </c:dLbl>
            <c:dLbl>
              <c:idx val="1"/>
              <c:layout>
                <c:manualLayout>
                  <c:x val="6.2828268123464098E-3"/>
                  <c:y val="8.491358103067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9C9-4003-8916-A040B0A665DB}"/>
                </c:ext>
              </c:extLst>
            </c:dLbl>
            <c:dLbl>
              <c:idx val="2"/>
              <c:layout>
                <c:manualLayout>
                  <c:x val="1.5754605638627973E-4"/>
                  <c:y val="1.1931490816265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C9-4003-8916-A040B0A665DB}"/>
                </c:ext>
              </c:extLst>
            </c:dLbl>
            <c:dLbl>
              <c:idx val="3"/>
              <c:layout>
                <c:manualLayout>
                  <c:x val="-1.0105955572402973E-3"/>
                  <c:y val="1.2863880757435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80170839979814E-2"/>
                      <c:h val="6.23855101371165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9C9-4003-8916-A040B0A665DB}"/>
                </c:ext>
              </c:extLst>
            </c:dLbl>
            <c:dLbl>
              <c:idx val="4"/>
              <c:layout>
                <c:manualLayout>
                  <c:x val="2.6687288041570096E-3"/>
                  <c:y val="1.221149846399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C9-4003-8916-A040B0A66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105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C9-4003-8916-A040B0A66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629696"/>
        <c:axId val="161628160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безработицы, % от числа экономически активного населения</c:v>
                </c:pt>
              </c:strCache>
            </c:strRef>
          </c:tx>
          <c:marker>
            <c:spPr>
              <a:solidFill>
                <a:srgbClr val="BA3655"/>
              </a:solidFill>
              <a:ln>
                <a:solidFill>
                  <a:srgbClr val="C00000"/>
                </a:solidFill>
              </a:ln>
            </c:spPr>
          </c:marker>
          <c:dPt>
            <c:idx val="1"/>
            <c:bubble3D val="0"/>
            <c:spPr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9C9-4003-8916-A040B0A665DB}"/>
              </c:ext>
            </c:extLst>
          </c:dPt>
          <c:dLbls>
            <c:dLbl>
              <c:idx val="0"/>
              <c:layout>
                <c:manualLayout>
                  <c:x val="-6.5859061636829683E-2"/>
                  <c:y val="-7.318194803751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9C9-4003-8916-A040B0A665DB}"/>
                </c:ext>
              </c:extLst>
            </c:dLbl>
            <c:dLbl>
              <c:idx val="1"/>
              <c:layout>
                <c:manualLayout>
                  <c:x val="-6.5482427239885413E-2"/>
                  <c:y val="-8.8299315949021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9C9-4003-8916-A040B0A665DB}"/>
                </c:ext>
              </c:extLst>
            </c:dLbl>
            <c:dLbl>
              <c:idx val="2"/>
              <c:layout>
                <c:manualLayout>
                  <c:x val="-3.5232016790354002E-2"/>
                  <c:y val="-4.810103170354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C9-4003-8916-A040B0A665DB}"/>
                </c:ext>
              </c:extLst>
            </c:dLbl>
            <c:dLbl>
              <c:idx val="3"/>
              <c:layout>
                <c:manualLayout>
                  <c:x val="-2.4763003350388457E-2"/>
                  <c:y val="-6.8142681116239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C9-4003-8916-A040B0A665DB}"/>
                </c:ext>
              </c:extLst>
            </c:dLbl>
            <c:dLbl>
              <c:idx val="4"/>
              <c:layout>
                <c:manualLayout>
                  <c:x val="-2.8367064372967654E-2"/>
                  <c:y val="-6.4134288109402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C9-4003-8916-A040B0A665DB}"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0.28000000000000003</c:v>
                </c:pt>
                <c:pt idx="1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9C9-4003-8916-A040B0A66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596160"/>
        <c:axId val="161597696"/>
      </c:lineChart>
      <c:catAx>
        <c:axId val="16159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1597696"/>
        <c:crosses val="autoZero"/>
        <c:auto val="1"/>
        <c:lblAlgn val="ctr"/>
        <c:lblOffset val="100"/>
        <c:noMultiLvlLbl val="0"/>
      </c:catAx>
      <c:valAx>
        <c:axId val="161597696"/>
        <c:scaling>
          <c:orientation val="minMax"/>
          <c:max val="4"/>
        </c:scaling>
        <c:delete val="0"/>
        <c:axPos val="l"/>
        <c:numFmt formatCode="General" sourceLinked="1"/>
        <c:majorTickMark val="out"/>
        <c:minorTickMark val="none"/>
        <c:tickLblPos val="nextTo"/>
        <c:crossAx val="161596160"/>
        <c:crosses val="autoZero"/>
        <c:crossBetween val="between"/>
      </c:valAx>
      <c:valAx>
        <c:axId val="161628160"/>
        <c:scaling>
          <c:orientation val="minMax"/>
          <c:max val="1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61629696"/>
        <c:crosses val="max"/>
        <c:crossBetween val="between"/>
      </c:valAx>
      <c:catAx>
        <c:axId val="161629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628160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2634429507832463"/>
          <c:w val="1"/>
          <c:h val="0.14327257288872666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Родилось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2021 года</c:v>
                </c:pt>
                <c:pt idx="1">
                  <c:v>январь-декабрь 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496</c:v>
                </c:pt>
                <c:pt idx="1">
                  <c:v>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C-45C4-827C-CEEF7B449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643968"/>
        <c:axId val="104678528"/>
      </c:barChart>
      <c:catAx>
        <c:axId val="10464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DIN Pro Bold" panose="020B0804020101020102" pitchFamily="34" charset="0"/>
                <a:ea typeface="+mn-ea"/>
                <a:cs typeface="DIN Pro Bold" panose="020B0804020101020102" pitchFamily="34" charset="0"/>
              </a:defRPr>
            </a:pPr>
            <a:endParaRPr lang="ru-RU"/>
          </a:p>
        </c:txPr>
        <c:crossAx val="104678528"/>
        <c:crosses val="autoZero"/>
        <c:auto val="1"/>
        <c:lblAlgn val="ctr"/>
        <c:lblOffset val="100"/>
        <c:noMultiLvlLbl val="0"/>
      </c:catAx>
      <c:valAx>
        <c:axId val="104678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64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83649024851244E-2"/>
          <c:y val="6.5449410697628871E-2"/>
          <c:w val="0.95704305549640611"/>
          <c:h val="0.86910117860474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Умерло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329999827085861E-17"/>
                  <c:y val="0.373926862254018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347-41AE-802B-D5BF7A2B5E88}"/>
                </c:ext>
              </c:extLst>
            </c:dLbl>
            <c:dLbl>
              <c:idx val="1"/>
              <c:layout>
                <c:manualLayout>
                  <c:x val="-3.487392314050063E-4"/>
                  <c:y val="0.2594275941088100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347-41AE-802B-D5BF7A2B5E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47-41AE-802B-D5BF7A2B5E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394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47-41AE-802B-D5BF7A2B5E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353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47-41AE-802B-D5BF7A2B5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495</c:v>
                </c:pt>
                <c:pt idx="1">
                  <c:v>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47-41AE-802B-D5BF7A2B5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614016"/>
        <c:axId val="108615552"/>
      </c:barChart>
      <c:catAx>
        <c:axId val="108614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615552"/>
        <c:crosses val="autoZero"/>
        <c:auto val="1"/>
        <c:lblAlgn val="ctr"/>
        <c:lblOffset val="100"/>
        <c:noMultiLvlLbl val="0"/>
      </c:catAx>
      <c:valAx>
        <c:axId val="108615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6140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95267474323167E-2"/>
          <c:y val="2.9733259264919661E-2"/>
          <c:w val="0.86547978855071361"/>
          <c:h val="0.80334739633047858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Естественный прирост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  <a:prstDash val="dashDot"/>
            </a:ln>
            <a:effectLst/>
          </c:spPr>
          <c:dLbls>
            <c:dLbl>
              <c:idx val="0"/>
              <c:layout>
                <c:manualLayout>
                  <c:x val="5.0118062674430877E-2"/>
                  <c:y val="7.1890435987633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3B6-4782-B0E5-F73E83936366}"/>
                </c:ext>
              </c:extLst>
            </c:dLbl>
            <c:dLbl>
              <c:idx val="1"/>
              <c:layout>
                <c:manualLayout>
                  <c:x val="-1.8762552089511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B6-4782-B0E5-F73E83936366}"/>
                </c:ext>
              </c:extLst>
            </c:dLbl>
            <c:dLbl>
              <c:idx val="3"/>
              <c:layout>
                <c:manualLayout>
                  <c:x val="-2.1317052008876586E-2"/>
                  <c:y val="1.624141650728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6-4782-B0E5-F73E83936366}"/>
                </c:ext>
              </c:extLst>
            </c:dLbl>
            <c:dLbl>
              <c:idx val="4"/>
              <c:layout>
                <c:manualLayout>
                  <c:x val="-4.6509931655730717E-2"/>
                  <c:y val="2.436212476093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6-4782-B0E5-F73E839363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январь-декбрь 2021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B6-4782-B0E5-F73E83936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663936"/>
        <c:axId val="108665472"/>
      </c:areaChart>
      <c:catAx>
        <c:axId val="108663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665472"/>
        <c:crosses val="autoZero"/>
        <c:auto val="1"/>
        <c:lblAlgn val="ctr"/>
        <c:lblOffset val="100"/>
        <c:noMultiLvlLbl val="0"/>
      </c:catAx>
      <c:valAx>
        <c:axId val="108665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663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06071861781143E-3"/>
          <c:y val="0.13089923194054626"/>
          <c:w val="0.9883475842675995"/>
          <c:h val="0.86910117860474279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Миграционный прирост (убыль)</c:v>
                </c:pt>
              </c:strCache>
            </c:strRef>
          </c:tx>
          <c:spPr>
            <a:solidFill>
              <a:srgbClr val="BA3655"/>
            </a:solidFill>
            <a:ln>
              <a:solidFill>
                <a:srgbClr val="BA3655"/>
              </a:solidFill>
            </a:ln>
            <a:effectLst/>
          </c:spPr>
          <c:dLbls>
            <c:dLbl>
              <c:idx val="0"/>
              <c:layout>
                <c:manualLayout>
                  <c:x val="9.6570137939381184E-2"/>
                  <c:y val="3.8702638788576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-264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E4-40D2-B146-4E692D886895}"/>
                </c:ext>
              </c:extLst>
            </c:dLbl>
            <c:dLbl>
              <c:idx val="1"/>
              <c:layout>
                <c:manualLayout>
                  <c:x val="-0.19995873724126678"/>
                  <c:y val="1.29008795961922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E4-40D2-B146-4E692D886895}"/>
                </c:ext>
              </c:extLst>
            </c:dLbl>
            <c:dLbl>
              <c:idx val="2"/>
              <c:layout>
                <c:manualLayout>
                  <c:x val="-2.4258260701808674E-2"/>
                  <c:y val="4.25271152216935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-885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E4-40D2-B146-4E692D886895}"/>
                </c:ext>
              </c:extLst>
            </c:dLbl>
            <c:dLbl>
              <c:idx val="3"/>
              <c:layout>
                <c:manualLayout>
                  <c:x val="-4.3664869263255662E-2"/>
                  <c:y val="4.25271152216934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-738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E4-40D2-B146-4E692D886895}"/>
                </c:ext>
              </c:extLst>
            </c:dLbl>
            <c:dLbl>
              <c:idx val="4"/>
              <c:layout>
                <c:manualLayout>
                  <c:x val="-3.8813217122893928E-2"/>
                  <c:y val="2.8351410147795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-658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E4-40D2-B146-4E692D88689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-264</c:v>
                </c:pt>
                <c:pt idx="1">
                  <c:v>-162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E4-40D2-B146-4E692D886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328256"/>
        <c:axId val="111330048"/>
      </c:areaChart>
      <c:catAx>
        <c:axId val="111328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330048"/>
        <c:crosses val="autoZero"/>
        <c:auto val="1"/>
        <c:lblAlgn val="ctr"/>
        <c:lblOffset val="100"/>
        <c:noMultiLvlLbl val="0"/>
      </c:catAx>
      <c:valAx>
        <c:axId val="111330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32825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50" baseline="0">
                <a:solidFill>
                  <a:schemeClr val="tx1">
                    <a:lumMod val="75000"/>
                    <a:lumOff val="25000"/>
                  </a:schemeClr>
                </a:solidFill>
                <a:latin typeface="DIN Pro Bold" panose="020B0804020101020102" pitchFamily="34" charset="0"/>
                <a:ea typeface="+mn-ea"/>
                <a:cs typeface="DIN Pro Bold" panose="020B0804020101020102" pitchFamily="34" charset="0"/>
              </a:defRPr>
            </a:pPr>
            <a:r>
              <a:rPr lang="ru-RU" sz="1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населения городского округа город Мегион</a:t>
            </a:r>
            <a:endParaRPr lang="ru-RU" sz="12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6606858177386116"/>
          <c:y val="5.6345248981422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50" baseline="0">
              <a:solidFill>
                <a:schemeClr val="tx1">
                  <a:lumMod val="75000"/>
                  <a:lumOff val="25000"/>
                </a:schemeClr>
              </a:solidFill>
              <a:latin typeface="DIN Pro Bold" panose="020B0804020101020102" pitchFamily="34" charset="0"/>
              <a:ea typeface="+mn-ea"/>
              <a:cs typeface="DIN Pro Bold" panose="020B0804020101020102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950636153550891"/>
          <c:y val="0.16954309711019944"/>
          <c:w val="0.60366802595091007"/>
          <c:h val="0.60909957661648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23-4BAC-91A6-8DD545969D7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23-4BAC-91A6-8DD545969D78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23-4BAC-91A6-8DD545969D78}"/>
              </c:ext>
            </c:extLst>
          </c:dPt>
          <c:dLbls>
            <c:dLbl>
              <c:idx val="0"/>
              <c:layout>
                <c:manualLayout>
                  <c:x val="-0.15417679374442453"/>
                  <c:y val="0.101492150734002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23-4BAC-91A6-8DD545969D78}"/>
                </c:ext>
              </c:extLst>
            </c:dLbl>
            <c:dLbl>
              <c:idx val="1"/>
              <c:layout>
                <c:manualLayout>
                  <c:x val="0.10046402497860801"/>
                  <c:y val="-0.1196315059352392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23-4BAC-91A6-8DD545969D78}"/>
                </c:ext>
              </c:extLst>
            </c:dLbl>
            <c:dLbl>
              <c:idx val="2"/>
              <c:layout>
                <c:manualLayout>
                  <c:x val="0.11076320616454567"/>
                  <c:y val="9.808377818360618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23-4BAC-91A6-8DD545969D7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Младше трудоспособного возраста</c:v>
                </c:pt>
                <c:pt idx="1">
                  <c:v>Трудоспособное население</c:v>
                </c:pt>
                <c:pt idx="2">
                  <c:v>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11986</c:v>
                </c:pt>
                <c:pt idx="1">
                  <c:v>37475</c:v>
                </c:pt>
                <c:pt idx="2">
                  <c:v>9963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23-4BAC-91A6-8DD545969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493851588774245"/>
          <c:y val="0.74463943723765391"/>
          <c:w val="0.6499545820935676"/>
          <c:h val="0.22373820902953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DIN Pro Bold" panose="020B0804020101020102" pitchFamily="34" charset="0"/>
              <a:ea typeface="+mn-ea"/>
              <a:cs typeface="DIN Pro Bold" panose="020B0804020101020102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95267474323167E-2"/>
          <c:y val="0.16058364078307588"/>
          <c:w val="0.86547978855071361"/>
          <c:h val="0.80334739633047858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Прибыло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prstDash val="dashDot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0.17003991817750408"/>
                  <c:y val="1.1174656925582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69-4C39-9E63-48A1092753D4}"/>
                </c:ext>
              </c:extLst>
            </c:dLbl>
            <c:dLbl>
              <c:idx val="1"/>
              <c:layout>
                <c:manualLayout>
                  <c:x val="-0.22655743162669029"/>
                  <c:y val="9.813778613861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69-4C39-9E63-48A1092753D4}"/>
                </c:ext>
              </c:extLst>
            </c:dLbl>
            <c:dLbl>
              <c:idx val="3"/>
              <c:layout>
                <c:manualLayout>
                  <c:x val="-2.1317052008876586E-2"/>
                  <c:y val="1.624141650728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69-4C39-9E63-48A1092753D4}"/>
                </c:ext>
              </c:extLst>
            </c:dLbl>
            <c:dLbl>
              <c:idx val="4"/>
              <c:layout>
                <c:manualLayout>
                  <c:x val="-4.6509931655730717E-2"/>
                  <c:y val="2.436212476093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69-4C39-9E63-48A1092753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DIN Pro Bold" panose="020B0804020101020102" pitchFamily="34" charset="0"/>
                    <a:ea typeface="+mn-ea"/>
                    <a:cs typeface="DIN Pro Bold" panose="020B0804020101020102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январь-декабрь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1552</c:v>
                </c:pt>
                <c:pt idx="1">
                  <c:v>1563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69-4C39-9E63-48A109275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521152"/>
        <c:axId val="111535232"/>
      </c:areaChart>
      <c:catAx>
        <c:axId val="111521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535232"/>
        <c:crosses val="autoZero"/>
        <c:auto val="1"/>
        <c:lblAlgn val="ctr"/>
        <c:lblOffset val="100"/>
        <c:noMultiLvlLbl val="0"/>
      </c:catAx>
      <c:valAx>
        <c:axId val="111535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521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DIN Pro Bold" panose="020B0804020101020102" pitchFamily="34" charset="0"/>
          <a:cs typeface="DIN Pro Bold" panose="020B0804020101020102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9420647545329"/>
          <c:y val="3.8986414815393534E-2"/>
          <c:w val="0.82697201017811706"/>
          <c:h val="0.702040181616579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Январь-дкабрь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9-400B-BA66-E29087328AED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8.8071132411704611E-2"/>
                  <c:y val="-1.0439798190445083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B9-400B-BA66-E29087328AED}"/>
                </c:ext>
              </c:extLst>
            </c:dLbl>
            <c:dLbl>
              <c:idx val="1"/>
              <c:layout>
                <c:manualLayout>
                  <c:x val="5.6872379562362997E-3"/>
                  <c:y val="-1.0439798190444997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B9-400B-BA66-E29087328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Январь-дкабрь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Sheet1!$B$2:$C$2</c:f>
              <c:numCache>
                <c:formatCode>#\ ##0.0</c:formatCode>
                <c:ptCount val="2"/>
                <c:pt idx="0">
                  <c:v>3920.5</c:v>
                </c:pt>
                <c:pt idx="1">
                  <c:v>4024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B9-400B-BA66-E29087328AED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Январь-дкабрь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B9-400B-BA66-E29087328AED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Январь-дкабрь 2021 года</c:v>
                </c:pt>
                <c:pt idx="1">
                  <c:v>Январь-Декабрь 2022 года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B9-400B-BA66-E29087328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187776"/>
        <c:axId val="168189312"/>
      </c:barChart>
      <c:catAx>
        <c:axId val="168187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18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189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187776"/>
        <c:crosses val="autoZero"/>
        <c:crossBetween val="between"/>
      </c:valAx>
      <c:spPr>
        <a:noFill/>
        <a:ln w="19751">
          <a:noFill/>
        </a:ln>
      </c:spPr>
    </c:plotArea>
    <c:plotVisOnly val="1"/>
    <c:dispBlanksAs val="gap"/>
    <c:showDLblsOverMax val="0"/>
  </c:chart>
  <c:txPr>
    <a:bodyPr/>
    <a:lstStyle/>
    <a:p>
      <a:pPr>
        <a:defRPr sz="932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73000"/>
                      <a:satMod val="150000"/>
                    </a:schemeClr>
                  </a:gs>
                  <a:gs pos="25000">
                    <a:schemeClr val="accent6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6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6">
                      <a:shade val="57000"/>
                      <a:satMod val="120000"/>
                    </a:schemeClr>
                  </a:gs>
                  <a:gs pos="80000">
                    <a:schemeClr val="accent6">
                      <a:shade val="56000"/>
                      <a:satMod val="145000"/>
                    </a:schemeClr>
                  </a:gs>
                  <a:gs pos="88000">
                    <a:schemeClr val="accent6">
                      <a:shade val="63000"/>
                      <a:satMod val="160000"/>
                    </a:schemeClr>
                  </a:gs>
                  <a:gs pos="100000">
                    <a:schemeClr val="accent6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6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6">
                    <a:shade val="30000"/>
                    <a:satMod val="2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B8C-4CB9-AF30-D776DE8900B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tint val="73000"/>
                      <a:satMod val="150000"/>
                    </a:schemeClr>
                  </a:gs>
                  <a:gs pos="25000">
                    <a:schemeClr val="accent1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1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1">
                      <a:shade val="57000"/>
                      <a:satMod val="120000"/>
                    </a:schemeClr>
                  </a:gs>
                  <a:gs pos="80000">
                    <a:schemeClr val="accent1">
                      <a:shade val="56000"/>
                      <a:satMod val="145000"/>
                    </a:schemeClr>
                  </a:gs>
                  <a:gs pos="88000">
                    <a:schemeClr val="accent1">
                      <a:shade val="63000"/>
                      <a:satMod val="160000"/>
                    </a:schemeClr>
                  </a:gs>
                  <a:gs pos="100000">
                    <a:schemeClr val="accent1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1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1">
                    <a:shade val="30000"/>
                    <a:satMod val="2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B8C-4CB9-AF30-D776DE8900B5}"/>
              </c:ext>
            </c:extLst>
          </c:dPt>
          <c:dLbls>
            <c:dLbl>
              <c:idx val="0"/>
              <c:layout>
                <c:manualLayout>
                  <c:x val="0.13745758285388546"/>
                  <c:y val="-0.1332207101833751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Налоговые доходы                      1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399,1</a:t>
                    </a:r>
                    <a:endParaRPr lang="ru-RU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млн рублей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8C-4CB9-AF30-D776DE8900B5}"/>
                </c:ext>
              </c:extLst>
            </c:dLbl>
            <c:dLbl>
              <c:idx val="1"/>
              <c:layout>
                <c:manualLayout>
                  <c:x val="0.17648938302411829"/>
                  <c:y val="3.64316746635294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Неналоговые доходы              271,5</a:t>
                    </a:r>
                  </a:p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млн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8C-4CB9-AF30-D776DE8900B5}"/>
                </c:ext>
              </c:extLst>
            </c:dLbl>
            <c:dLbl>
              <c:idx val="2"/>
              <c:layout>
                <c:manualLayout>
                  <c:x val="-0.29582597430359842"/>
                  <c:y val="-5.71039497433855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Безвозмездные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поступления           4 261,3 </a:t>
                    </a:r>
                  </a:p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млн рублей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8C-4CB9-AF30-D776DE8900B5}"/>
                </c:ext>
              </c:extLst>
            </c:dLbl>
            <c:spPr>
              <a:noFill/>
              <a:ln w="25368">
                <a:noFill/>
              </a:ln>
            </c:spPr>
            <c:txPr>
              <a:bodyPr rot="0" vert="horz"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1399.1</c:v>
                </c:pt>
                <c:pt idx="1">
                  <c:v>271.5</c:v>
                </c:pt>
                <c:pt idx="2">
                  <c:v>4261.3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8C-4CB9-AF30-D776DE890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884AB-641A-4B4D-AB2B-BB76327BDAD2}" type="doc">
      <dgm:prSet loTypeId="urn:microsoft.com/office/officeart/2005/8/layout/matrix2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741EC-38BC-4300-9B43-C5F4986E815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2022 года                      5 869,4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B1E65F-4971-4BCC-BD65-473440CD5469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DBB66-F8E8-4A8B-A350-00D5423738D4}" type="sibTrans" cxnId="{0688E0CB-BFF6-4D9D-8C13-6D54962C350C}">
      <dgm:prSet/>
      <dgm:spPr/>
      <dgm:t>
        <a:bodyPr/>
        <a:lstStyle/>
        <a:p>
          <a:endParaRPr lang="ru-RU"/>
        </a:p>
      </dgm:t>
    </dgm:pt>
    <dgm:pt modelId="{BC8E41D4-7F46-41D9-B55B-390F70FC1F17}" type="parTrans" cxnId="{0688E0CB-BFF6-4D9D-8C13-6D54962C350C}">
      <dgm:prSet/>
      <dgm:spPr/>
      <dgm:t>
        <a:bodyPr/>
        <a:lstStyle/>
        <a:p>
          <a:endParaRPr lang="ru-RU"/>
        </a:p>
      </dgm:t>
    </dgm:pt>
    <dgm:pt modelId="{CA014434-535A-46EE-BBD6-ABBDD0943465}" type="sibTrans" cxnId="{5CDD13F6-EA3E-4ABA-A10B-5027E4519001}">
      <dgm:prSet/>
      <dgm:spPr/>
      <dgm:t>
        <a:bodyPr/>
        <a:lstStyle/>
        <a:p>
          <a:endParaRPr lang="ru-RU"/>
        </a:p>
      </dgm:t>
    </dgm:pt>
    <dgm:pt modelId="{D5E9E66E-B5B8-4B03-9F55-89ED605F5A9B}" type="parTrans" cxnId="{5CDD13F6-EA3E-4ABA-A10B-5027E4519001}">
      <dgm:prSet/>
      <dgm:spPr/>
      <dgm:t>
        <a:bodyPr/>
        <a:lstStyle/>
        <a:p>
          <a:endParaRPr lang="ru-RU"/>
        </a:p>
      </dgm:t>
    </dgm:pt>
    <dgm:pt modelId="{D39AC1C2-1F2D-4300-897F-C52C559185E6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 декабрь                        2021 года                        5 080,0 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FADDFC-8D28-403F-AAD1-A328759E94AD}" type="sibTrans" cxnId="{84261BE3-68DF-40D2-B9B8-CE7662917D41}">
      <dgm:prSet/>
      <dgm:spPr/>
      <dgm:t>
        <a:bodyPr/>
        <a:lstStyle/>
        <a:p>
          <a:endParaRPr lang="ru-RU"/>
        </a:p>
      </dgm:t>
    </dgm:pt>
    <dgm:pt modelId="{A804FA38-4A3C-4932-AF23-AFDCCB6C951B}" type="parTrans" cxnId="{84261BE3-68DF-40D2-B9B8-CE7662917D41}">
      <dgm:prSet/>
      <dgm:spPr/>
      <dgm:t>
        <a:bodyPr/>
        <a:lstStyle/>
        <a:p>
          <a:endParaRPr lang="ru-RU"/>
        </a:p>
      </dgm:t>
    </dgm:pt>
    <dgm:pt modelId="{18C9135E-1D2C-44D0-8C06-BFEAA90EF036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80C5CE-8661-437C-9F2B-6C6DA183A6CB}" type="parTrans" cxnId="{055CDC39-9A2F-4F3A-93DA-37E203BFBD3D}">
      <dgm:prSet/>
      <dgm:spPr/>
      <dgm:t>
        <a:bodyPr/>
        <a:lstStyle/>
        <a:p>
          <a:endParaRPr lang="ru-RU"/>
        </a:p>
      </dgm:t>
    </dgm:pt>
    <dgm:pt modelId="{21CA7FC9-7074-4896-A7E7-B8E14F21A8AE}" type="sibTrans" cxnId="{055CDC39-9A2F-4F3A-93DA-37E203BFBD3D}">
      <dgm:prSet/>
      <dgm:spPr/>
      <dgm:t>
        <a:bodyPr/>
        <a:lstStyle/>
        <a:p>
          <a:endParaRPr lang="ru-RU"/>
        </a:p>
      </dgm:t>
    </dgm:pt>
    <dgm:pt modelId="{5D32DB09-8EBC-4F27-BBBB-AD74F517D0BD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ru-RU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72D5F-8103-4910-BA73-7BB93D15ED52}" type="sibTrans" cxnId="{CE6B817B-3F69-4560-BAD7-61DC36183FE3}">
      <dgm:prSet/>
      <dgm:spPr/>
      <dgm:t>
        <a:bodyPr/>
        <a:lstStyle/>
        <a:p>
          <a:endParaRPr lang="ru-RU"/>
        </a:p>
      </dgm:t>
    </dgm:pt>
    <dgm:pt modelId="{1CBA65B1-1BE7-40F2-ADB1-09CA38FDC1E8}" type="parTrans" cxnId="{CE6B817B-3F69-4560-BAD7-61DC36183FE3}">
      <dgm:prSet/>
      <dgm:spPr/>
      <dgm:t>
        <a:bodyPr/>
        <a:lstStyle/>
        <a:p>
          <a:endParaRPr lang="ru-RU"/>
        </a:p>
      </dgm:t>
    </dgm:pt>
    <dgm:pt modelId="{A7C4F95C-F32E-4417-A5A4-CB0D33AA2866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2021 года                      1 366,4 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A0B54-EF93-4554-89E4-E510D88E8A2A}" type="sibTrans" cxnId="{86A24EF3-FF2D-4C44-AD56-D4CFE37436D1}">
      <dgm:prSet/>
      <dgm:spPr/>
      <dgm:t>
        <a:bodyPr/>
        <a:lstStyle/>
        <a:p>
          <a:endParaRPr lang="ru-RU"/>
        </a:p>
      </dgm:t>
    </dgm:pt>
    <dgm:pt modelId="{634E1943-19E2-47D0-83E4-5E69123A8E44}" type="parTrans" cxnId="{86A24EF3-FF2D-4C44-AD56-D4CFE37436D1}">
      <dgm:prSet/>
      <dgm:spPr/>
      <dgm:t>
        <a:bodyPr/>
        <a:lstStyle/>
        <a:p>
          <a:endParaRPr lang="ru-RU"/>
        </a:p>
      </dgm:t>
    </dgm:pt>
    <dgm:pt modelId="{27577A4D-02A7-47A9-A722-CA5DA797FA2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2893C-F551-42E2-BB64-F6960D2960E7}" type="sibTrans" cxnId="{387A88C3-A9C7-4AFB-A2D4-ADAEB2A7491B}">
      <dgm:prSet/>
      <dgm:spPr/>
      <dgm:t>
        <a:bodyPr/>
        <a:lstStyle/>
        <a:p>
          <a:endParaRPr lang="ru-RU"/>
        </a:p>
      </dgm:t>
    </dgm:pt>
    <dgm:pt modelId="{198EA7C1-9CF4-4505-A3B0-902D0E31EECE}" type="parTrans" cxnId="{387A88C3-A9C7-4AFB-A2D4-ADAEB2A7491B}">
      <dgm:prSet/>
      <dgm:spPr/>
      <dgm:t>
        <a:bodyPr/>
        <a:lstStyle/>
        <a:p>
          <a:endParaRPr lang="ru-RU"/>
        </a:p>
      </dgm:t>
    </dgm:pt>
    <dgm:pt modelId="{64C26001-F34B-4C84-8257-D28BE33ABA7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 anchor="ctr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2022 года                       1 613,0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7F96AD-09C7-4EAA-92D7-1258BA554288}" type="sibTrans" cxnId="{5FB6348A-81FE-4EC6-B4A2-E2C548008A52}">
      <dgm:prSet/>
      <dgm:spPr/>
      <dgm:t>
        <a:bodyPr/>
        <a:lstStyle/>
        <a:p>
          <a:endParaRPr lang="ru-RU"/>
        </a:p>
      </dgm:t>
    </dgm:pt>
    <dgm:pt modelId="{712D6BB0-3F50-46A4-84A8-EEC2AE4A0D70}" type="parTrans" cxnId="{5FB6348A-81FE-4EC6-B4A2-E2C548008A52}">
      <dgm:prSet/>
      <dgm:spPr/>
      <dgm:t>
        <a:bodyPr/>
        <a:lstStyle/>
        <a:p>
          <a:endParaRPr lang="ru-RU"/>
        </a:p>
      </dgm:t>
    </dgm:pt>
    <dgm:pt modelId="{DC5F1C50-17C2-4FBF-82FB-B33465DD0AE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25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125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E9A5-4CE1-4F4C-AD8E-91AC42320FE7}" type="sibTrans" cxnId="{22F7912D-C43F-415F-9D46-E25ABA44D6E4}">
      <dgm:prSet/>
      <dgm:spPr/>
      <dgm:t>
        <a:bodyPr/>
        <a:lstStyle/>
        <a:p>
          <a:endParaRPr lang="ru-RU"/>
        </a:p>
      </dgm:t>
    </dgm:pt>
    <dgm:pt modelId="{3A9C61DE-0FDF-4A51-8522-5A33D3BA41BC}" type="parTrans" cxnId="{22F7912D-C43F-415F-9D46-E25ABA44D6E4}">
      <dgm:prSet/>
      <dgm:spPr/>
      <dgm:t>
        <a:bodyPr/>
        <a:lstStyle/>
        <a:p>
          <a:endParaRPr lang="ru-RU"/>
        </a:p>
      </dgm:t>
    </dgm:pt>
    <dgm:pt modelId="{9B6A5CD3-5AA0-4E14-9898-6ADE4DE6577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pPr algn="ctr"/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 20</a:t>
          </a:r>
          <a:r>
            <a:rPr lang="en-US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</a:t>
          </a:r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года                  2</a:t>
          </a:r>
          <a:r>
            <a:rPr lang="en-US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24,8</a:t>
          </a:r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,0</a:t>
          </a:r>
          <a:r>
            <a:rPr lang="ru-RU" sz="125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dirty="0"/>
        </a:p>
      </dgm:t>
    </dgm:pt>
    <dgm:pt modelId="{AB00B490-335D-455B-B7CA-651AEB3B8E44}" type="sibTrans" cxnId="{12A53E7F-A7BC-44AF-8B86-E84CFBB4CA5F}">
      <dgm:prSet/>
      <dgm:spPr/>
      <dgm:t>
        <a:bodyPr/>
        <a:lstStyle/>
        <a:p>
          <a:endParaRPr lang="ru-RU"/>
        </a:p>
      </dgm:t>
    </dgm:pt>
    <dgm:pt modelId="{A2B4996C-98E6-4532-8819-A043046504BE}" type="parTrans" cxnId="{12A53E7F-A7BC-44AF-8B86-E84CFBB4CA5F}">
      <dgm:prSet/>
      <dgm:spPr/>
      <dgm:t>
        <a:bodyPr/>
        <a:lstStyle/>
        <a:p>
          <a:endParaRPr lang="ru-RU"/>
        </a:p>
      </dgm:t>
    </dgm:pt>
    <dgm:pt modelId="{FF0D9507-17B9-4B6A-95EC-CA86078082FC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 anchor="b" anchorCtr="1"/>
        <a:lstStyle/>
        <a:p>
          <a:pPr algn="ctr"/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</a:t>
          </a:r>
          <a:r>
            <a:rPr lang="en-US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года                    </a:t>
          </a:r>
          <a:r>
            <a:rPr lang="en-US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245</a:t>
          </a:r>
          <a:r>
            <a:rPr lang="ru-RU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,8</a:t>
          </a:r>
          <a:r>
            <a:rPr lang="ru-RU" sz="125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2FFCB-3882-4644-ABA4-6417214A0F49}" type="sibTrans" cxnId="{B727AEC0-9231-4E80-825E-269B34E5BE15}">
      <dgm:prSet/>
      <dgm:spPr/>
      <dgm:t>
        <a:bodyPr/>
        <a:lstStyle/>
        <a:p>
          <a:endParaRPr lang="ru-RU"/>
        </a:p>
      </dgm:t>
    </dgm:pt>
    <dgm:pt modelId="{35683097-0DA7-43E8-971F-3B3E61833045}" type="parTrans" cxnId="{B727AEC0-9231-4E80-825E-269B34E5BE15}">
      <dgm:prSet/>
      <dgm:spPr/>
      <dgm:t>
        <a:bodyPr/>
        <a:lstStyle/>
        <a:p>
          <a:endParaRPr lang="ru-RU"/>
        </a:p>
      </dgm:t>
    </dgm:pt>
    <dgm:pt modelId="{0D86FB1A-8F1B-4822-8F81-448411CAD3D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effectLst/>
      </dgm:spPr>
      <dgm:t>
        <a:bodyPr/>
        <a:lstStyle/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                 Январь-декабрь    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года                          3 065,7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01DDE-602F-42FE-87CD-F908569B1F4D}" type="sibTrans" cxnId="{73334C84-362B-4CDF-92A7-CB3E02016F4B}">
      <dgm:prSet/>
      <dgm:spPr/>
      <dgm:t>
        <a:bodyPr/>
        <a:lstStyle/>
        <a:p>
          <a:endParaRPr lang="ru-RU"/>
        </a:p>
      </dgm:t>
    </dgm:pt>
    <dgm:pt modelId="{C1791761-F695-4AD3-9BA6-A2A9A590DB59}" type="parTrans" cxnId="{73334C84-362B-4CDF-92A7-CB3E02016F4B}">
      <dgm:prSet/>
      <dgm:spPr/>
      <dgm:t>
        <a:bodyPr/>
        <a:lstStyle/>
        <a:p>
          <a:endParaRPr lang="ru-RU"/>
        </a:p>
      </dgm:t>
    </dgm:pt>
    <dgm:pt modelId="{6871130A-D2E9-4FB3-9BF9-51F4568EDA87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effectLst/>
      </dgm:spPr>
      <dgm:t>
        <a:bodyPr anchor="b" anchorCtr="0"/>
        <a:lstStyle/>
        <a:p>
          <a:pPr algn="ctr"/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2022 года                                3 225,1</a:t>
          </a:r>
          <a:r>
            <a:rPr lang="ru-RU" sz="13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млн рублей</a:t>
          </a:r>
          <a:endParaRPr lang="ru-RU" sz="13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6E7E0-229B-4A07-B054-5F1D99BCE3E3}" type="sibTrans" cxnId="{04D5EC50-F73D-4F66-AF43-D9E9860FEEC1}">
      <dgm:prSet/>
      <dgm:spPr/>
      <dgm:t>
        <a:bodyPr/>
        <a:lstStyle/>
        <a:p>
          <a:endParaRPr lang="ru-RU"/>
        </a:p>
      </dgm:t>
    </dgm:pt>
    <dgm:pt modelId="{58B084E8-F1A6-41D5-B445-F1413DFFC83E}" type="parTrans" cxnId="{04D5EC50-F73D-4F66-AF43-D9E9860FEEC1}">
      <dgm:prSet/>
      <dgm:spPr/>
      <dgm:t>
        <a:bodyPr/>
        <a:lstStyle/>
        <a:p>
          <a:endParaRPr lang="ru-RU"/>
        </a:p>
      </dgm:t>
    </dgm:pt>
    <dgm:pt modelId="{4D488444-ACE6-4C70-A0AF-E32CB677CFC2}" type="pres">
      <dgm:prSet presAssocID="{4BA884AB-641A-4B4D-AB2B-BB76327BDA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66165A-3451-47C9-8ECF-BD6B33B1420E}" type="pres">
      <dgm:prSet presAssocID="{4BA884AB-641A-4B4D-AB2B-BB76327BDAD2}" presName="axisShape" presStyleLbl="bgShp" presStyleIdx="0" presStyleCnt="1"/>
      <dgm:spPr/>
      <dgm:t>
        <a:bodyPr/>
        <a:lstStyle/>
        <a:p>
          <a:endParaRPr lang="ru-RU"/>
        </a:p>
      </dgm:t>
    </dgm:pt>
    <dgm:pt modelId="{F459B1CB-232C-4316-8015-C13AB51438E8}" type="pres">
      <dgm:prSet presAssocID="{4BA884AB-641A-4B4D-AB2B-BB76327BDAD2}" presName="rect1" presStyleLbl="node1" presStyleIdx="0" presStyleCnt="4" custLinFactNeighborX="1991" custLinFactNeighborY="4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0F1C0-680C-47F3-A607-BE2ABFFF4BE0}" type="pres">
      <dgm:prSet presAssocID="{4BA884AB-641A-4B4D-AB2B-BB76327BDAD2}" presName="rect2" presStyleLbl="node1" presStyleIdx="1" presStyleCnt="4" custLinFactNeighborX="2547" custLinFactNeighborY="3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5FFD5-1152-4E9E-B0BF-9B92DCD27D59}" type="pres">
      <dgm:prSet presAssocID="{4BA884AB-641A-4B4D-AB2B-BB76327BDAD2}" presName="rect3" presStyleLbl="node1" presStyleIdx="2" presStyleCnt="4" custScaleX="101195" custScaleY="114614" custLinFactNeighborX="2589" custLinFactNeighborY="20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E41FC-0488-428B-BDE8-8417A0C22814}" type="pres">
      <dgm:prSet presAssocID="{4BA884AB-641A-4B4D-AB2B-BB76327BDAD2}" presName="rect4" presStyleLbl="node1" presStyleIdx="3" presStyleCnt="4" custScaleY="110000" custLinFactNeighborX="2547" custLinFactNeighborY="1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61BE3-68DF-40D2-B9B8-CE7662917D41}" srcId="{21B1E65F-4971-4BCC-BD65-473440CD5469}" destId="{D39AC1C2-1F2D-4300-897F-C52C559185E6}" srcOrd="0" destOrd="0" parTransId="{A804FA38-4A3C-4932-AF23-AFDCCB6C951B}" sibTransId="{E4FADDFC-8D28-403F-AAD1-A328759E94AD}"/>
    <dgm:cxn modelId="{5FB6348A-81FE-4EC6-B4A2-E2C548008A52}" srcId="{5D32DB09-8EBC-4F27-BBBB-AD74F517D0BD}" destId="{64C26001-F34B-4C84-8257-D28BE33ABA7B}" srcOrd="2" destOrd="0" parTransId="{712D6BB0-3F50-46A4-84A8-EEC2AE4A0D70}" sibTransId="{377F96AD-09C7-4EAA-92D7-1258BA554288}"/>
    <dgm:cxn modelId="{DBB234F3-FA52-49A8-A9A0-EC74D823FFDA}" type="presOf" srcId="{4BA884AB-641A-4B4D-AB2B-BB76327BDAD2}" destId="{4D488444-ACE6-4C70-A0AF-E32CB677CFC2}" srcOrd="0" destOrd="0" presId="urn:microsoft.com/office/officeart/2005/8/layout/matrix2"/>
    <dgm:cxn modelId="{12A53E7F-A7BC-44AF-8B86-E84CFBB4CA5F}" srcId="{DC5F1C50-17C2-4FBF-82FB-B33465DD0AE2}" destId="{9B6A5CD3-5AA0-4E14-9898-6ADE4DE65774}" srcOrd="0" destOrd="0" parTransId="{A2B4996C-98E6-4532-8819-A043046504BE}" sibTransId="{AB00B490-335D-455B-B7CA-651AEB3B8E44}"/>
    <dgm:cxn modelId="{387A88C3-A9C7-4AFB-A2D4-ADAEB2A7491B}" srcId="{5D32DB09-8EBC-4F27-BBBB-AD74F517D0BD}" destId="{27577A4D-02A7-47A9-A722-CA5DA797FA27}" srcOrd="1" destOrd="0" parTransId="{198EA7C1-9CF4-4505-A3B0-902D0E31EECE}" sibTransId="{2912893C-F551-42E2-BB64-F6960D2960E7}"/>
    <dgm:cxn modelId="{86A24EF3-FF2D-4C44-AD56-D4CFE37436D1}" srcId="{5D32DB09-8EBC-4F27-BBBB-AD74F517D0BD}" destId="{A7C4F95C-F32E-4417-A5A4-CB0D33AA2866}" srcOrd="0" destOrd="0" parTransId="{634E1943-19E2-47D0-83E4-5E69123A8E44}" sibTransId="{234A0B54-EF93-4554-89E4-E510D88E8A2A}"/>
    <dgm:cxn modelId="{1283BC07-35B1-4F93-A001-EDB1FA034FE4}" type="presOf" srcId="{0D86FB1A-8F1B-4822-8F81-448411CAD3D1}" destId="{C77E41FC-0488-428B-BDE8-8417A0C22814}" srcOrd="0" destOrd="0" presId="urn:microsoft.com/office/officeart/2005/8/layout/matrix2"/>
    <dgm:cxn modelId="{5CDD13F6-EA3E-4ABA-A10B-5027E4519001}" srcId="{21B1E65F-4971-4BCC-BD65-473440CD5469}" destId="{57A741EC-38BC-4300-9B43-C5F4986E8150}" srcOrd="2" destOrd="0" parTransId="{D5E9E66E-B5B8-4B03-9F55-89ED605F5A9B}" sibTransId="{CA014434-535A-46EE-BBD6-ABBDD0943465}"/>
    <dgm:cxn modelId="{D6560793-4857-4A2D-BC8D-BBE77C245618}" type="presOf" srcId="{D39AC1C2-1F2D-4300-897F-C52C559185E6}" destId="{F459B1CB-232C-4316-8015-C13AB51438E8}" srcOrd="0" destOrd="1" presId="urn:microsoft.com/office/officeart/2005/8/layout/matrix2"/>
    <dgm:cxn modelId="{2EB76B23-AD4D-403F-8FF8-CF895C6B0F36}" type="presOf" srcId="{6871130A-D2E9-4FB3-9BF9-51F4568EDA87}" destId="{C77E41FC-0488-428B-BDE8-8417A0C22814}" srcOrd="0" destOrd="1" presId="urn:microsoft.com/office/officeart/2005/8/layout/matrix2"/>
    <dgm:cxn modelId="{D5186B75-9B4E-4DCF-AB4A-E0696AEAD4D2}" type="presOf" srcId="{64C26001-F34B-4C84-8257-D28BE33ABA7B}" destId="{9090F1C0-680C-47F3-A607-BE2ABFFF4BE0}" srcOrd="0" destOrd="3" presId="urn:microsoft.com/office/officeart/2005/8/layout/matrix2"/>
    <dgm:cxn modelId="{BC2F3C77-7632-431C-88A6-AA85A146E581}" type="presOf" srcId="{57A741EC-38BC-4300-9B43-C5F4986E8150}" destId="{F459B1CB-232C-4316-8015-C13AB51438E8}" srcOrd="0" destOrd="3" presId="urn:microsoft.com/office/officeart/2005/8/layout/matrix2"/>
    <dgm:cxn modelId="{5FF52F41-A53B-4067-BD95-5E7562EE71DC}" type="presOf" srcId="{21B1E65F-4971-4BCC-BD65-473440CD5469}" destId="{F459B1CB-232C-4316-8015-C13AB51438E8}" srcOrd="0" destOrd="0" presId="urn:microsoft.com/office/officeart/2005/8/layout/matrix2"/>
    <dgm:cxn modelId="{CE6B817B-3F69-4560-BAD7-61DC36183FE3}" srcId="{4BA884AB-641A-4B4D-AB2B-BB76327BDAD2}" destId="{5D32DB09-8EBC-4F27-BBBB-AD74F517D0BD}" srcOrd="1" destOrd="0" parTransId="{1CBA65B1-1BE7-40F2-ADB1-09CA38FDC1E8}" sibTransId="{AB072D5F-8103-4910-BA73-7BB93D15ED52}"/>
    <dgm:cxn modelId="{1F92C0A2-AB18-40B1-BE80-50E880F5EE7F}" type="presOf" srcId="{27577A4D-02A7-47A9-A722-CA5DA797FA27}" destId="{9090F1C0-680C-47F3-A607-BE2ABFFF4BE0}" srcOrd="0" destOrd="2" presId="urn:microsoft.com/office/officeart/2005/8/layout/matrix2"/>
    <dgm:cxn modelId="{D5F43686-87E9-4E58-8898-B24D7011EDED}" type="presOf" srcId="{5D32DB09-8EBC-4F27-BBBB-AD74F517D0BD}" destId="{9090F1C0-680C-47F3-A607-BE2ABFFF4BE0}" srcOrd="0" destOrd="0" presId="urn:microsoft.com/office/officeart/2005/8/layout/matrix2"/>
    <dgm:cxn modelId="{055CDC39-9A2F-4F3A-93DA-37E203BFBD3D}" srcId="{21B1E65F-4971-4BCC-BD65-473440CD5469}" destId="{18C9135E-1D2C-44D0-8C06-BFEAA90EF036}" srcOrd="1" destOrd="0" parTransId="{F280C5CE-8661-437C-9F2B-6C6DA183A6CB}" sibTransId="{21CA7FC9-7074-4896-A7E7-B8E14F21A8AE}"/>
    <dgm:cxn modelId="{C043522E-F55B-49BA-ADCD-4CADEB8654ED}" type="presOf" srcId="{FF0D9507-17B9-4B6A-95EC-CA86078082FC}" destId="{3875FFD5-1152-4E9E-B0BF-9B92DCD27D59}" srcOrd="0" destOrd="2" presId="urn:microsoft.com/office/officeart/2005/8/layout/matrix2"/>
    <dgm:cxn modelId="{0688E0CB-BFF6-4D9D-8C13-6D54962C350C}" srcId="{4BA884AB-641A-4B4D-AB2B-BB76327BDAD2}" destId="{21B1E65F-4971-4BCC-BD65-473440CD5469}" srcOrd="0" destOrd="0" parTransId="{BC8E41D4-7F46-41D9-B55B-390F70FC1F17}" sibTransId="{4E2DBB66-F8E8-4A8B-A350-00D5423738D4}"/>
    <dgm:cxn modelId="{BDDB067E-54BE-455A-94EB-1D4786CD3D71}" type="presOf" srcId="{9B6A5CD3-5AA0-4E14-9898-6ADE4DE65774}" destId="{3875FFD5-1152-4E9E-B0BF-9B92DCD27D59}" srcOrd="0" destOrd="1" presId="urn:microsoft.com/office/officeart/2005/8/layout/matrix2"/>
    <dgm:cxn modelId="{73334C84-362B-4CDF-92A7-CB3E02016F4B}" srcId="{4BA884AB-641A-4B4D-AB2B-BB76327BDAD2}" destId="{0D86FB1A-8F1B-4822-8F81-448411CAD3D1}" srcOrd="3" destOrd="0" parTransId="{C1791761-F695-4AD3-9BA6-A2A9A590DB59}" sibTransId="{12F01DDE-602F-42FE-87CD-F908569B1F4D}"/>
    <dgm:cxn modelId="{8D5ABB14-9C4E-4057-BEBE-F31577348298}" type="presOf" srcId="{DC5F1C50-17C2-4FBF-82FB-B33465DD0AE2}" destId="{3875FFD5-1152-4E9E-B0BF-9B92DCD27D59}" srcOrd="0" destOrd="0" presId="urn:microsoft.com/office/officeart/2005/8/layout/matrix2"/>
    <dgm:cxn modelId="{95732013-CD4C-4DE8-9B17-80B412291074}" type="presOf" srcId="{18C9135E-1D2C-44D0-8C06-BFEAA90EF036}" destId="{F459B1CB-232C-4316-8015-C13AB51438E8}" srcOrd="0" destOrd="2" presId="urn:microsoft.com/office/officeart/2005/8/layout/matrix2"/>
    <dgm:cxn modelId="{04D5EC50-F73D-4F66-AF43-D9E9860FEEC1}" srcId="{0D86FB1A-8F1B-4822-8F81-448411CAD3D1}" destId="{6871130A-D2E9-4FB3-9BF9-51F4568EDA87}" srcOrd="0" destOrd="0" parTransId="{58B084E8-F1A6-41D5-B445-F1413DFFC83E}" sibTransId="{0686E7E0-229B-4A07-B054-5F1D99BCE3E3}"/>
    <dgm:cxn modelId="{22F7912D-C43F-415F-9D46-E25ABA44D6E4}" srcId="{4BA884AB-641A-4B4D-AB2B-BB76327BDAD2}" destId="{DC5F1C50-17C2-4FBF-82FB-B33465DD0AE2}" srcOrd="2" destOrd="0" parTransId="{3A9C61DE-0FDF-4A51-8522-5A33D3BA41BC}" sibTransId="{C3BDE9A5-4CE1-4F4C-AD8E-91AC42320FE7}"/>
    <dgm:cxn modelId="{B727AEC0-9231-4E80-825E-269B34E5BE15}" srcId="{DC5F1C50-17C2-4FBF-82FB-B33465DD0AE2}" destId="{FF0D9507-17B9-4B6A-95EC-CA86078082FC}" srcOrd="1" destOrd="0" parTransId="{35683097-0DA7-43E8-971F-3B3E61833045}" sibTransId="{9212FFCB-3882-4644-ABA4-6417214A0F49}"/>
    <dgm:cxn modelId="{D79F3CD6-3DA5-47FC-B362-4E836C303CD0}" type="presOf" srcId="{A7C4F95C-F32E-4417-A5A4-CB0D33AA2866}" destId="{9090F1C0-680C-47F3-A607-BE2ABFFF4BE0}" srcOrd="0" destOrd="1" presId="urn:microsoft.com/office/officeart/2005/8/layout/matrix2"/>
    <dgm:cxn modelId="{A17A02D7-908A-486A-90A4-D3F36F1D507C}" type="presParOf" srcId="{4D488444-ACE6-4C70-A0AF-E32CB677CFC2}" destId="{1066165A-3451-47C9-8ECF-BD6B33B1420E}" srcOrd="0" destOrd="0" presId="urn:microsoft.com/office/officeart/2005/8/layout/matrix2"/>
    <dgm:cxn modelId="{379AB279-B41E-4978-AB5F-15446FD4A07A}" type="presParOf" srcId="{4D488444-ACE6-4C70-A0AF-E32CB677CFC2}" destId="{F459B1CB-232C-4316-8015-C13AB51438E8}" srcOrd="1" destOrd="0" presId="urn:microsoft.com/office/officeart/2005/8/layout/matrix2"/>
    <dgm:cxn modelId="{04A86D03-4182-43DD-BB96-76F02B2F0B1D}" type="presParOf" srcId="{4D488444-ACE6-4C70-A0AF-E32CB677CFC2}" destId="{9090F1C0-680C-47F3-A607-BE2ABFFF4BE0}" srcOrd="2" destOrd="0" presId="urn:microsoft.com/office/officeart/2005/8/layout/matrix2"/>
    <dgm:cxn modelId="{6C0444B6-F498-4308-A178-54DED81E2921}" type="presParOf" srcId="{4D488444-ACE6-4C70-A0AF-E32CB677CFC2}" destId="{3875FFD5-1152-4E9E-B0BF-9B92DCD27D59}" srcOrd="3" destOrd="0" presId="urn:microsoft.com/office/officeart/2005/8/layout/matrix2"/>
    <dgm:cxn modelId="{DD57A1DB-FFAE-4DE2-9EE0-DD1D40A89E41}" type="presParOf" srcId="{4D488444-ACE6-4C70-A0AF-E32CB677CFC2}" destId="{C77E41FC-0488-428B-BDE8-8417A0C22814}" srcOrd="4" destOrd="0" presId="urn:microsoft.com/office/officeart/2005/8/layout/matrix2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6165A-3451-47C9-8ECF-BD6B33B1420E}">
      <dsp:nvSpPr>
        <dsp:cNvPr id="0" name=""/>
        <dsp:cNvSpPr/>
      </dsp:nvSpPr>
      <dsp:spPr>
        <a:xfrm>
          <a:off x="176878" y="0"/>
          <a:ext cx="5184576" cy="518457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9B1CB-232C-4316-8015-C13AB51438E8}">
      <dsp:nvSpPr>
        <dsp:cNvPr id="0" name=""/>
        <dsp:cNvSpPr/>
      </dsp:nvSpPr>
      <dsp:spPr>
        <a:xfrm>
          <a:off x="555165" y="421879"/>
          <a:ext cx="2073830" cy="2073830"/>
        </a:xfrm>
        <a:prstGeom prst="roundRect">
          <a:avLst/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 декабрь                        2021 года                        5 080,0 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2022 года                      5 869,4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401" y="523115"/>
        <a:ext cx="1871358" cy="1871358"/>
      </dsp:txXfrm>
    </dsp:sp>
    <dsp:sp modelId="{9090F1C0-680C-47F3-A607-BE2ABFFF4BE0}">
      <dsp:nvSpPr>
        <dsp:cNvPr id="0" name=""/>
        <dsp:cNvSpPr/>
      </dsp:nvSpPr>
      <dsp:spPr>
        <a:xfrm>
          <a:off x="3003447" y="410846"/>
          <a:ext cx="2073830" cy="2073830"/>
        </a:xfrm>
        <a:prstGeom prst="roundRect">
          <a:avLst/>
        </a:prstGeom>
        <a:gradFill rotWithShape="1">
          <a:gsLst>
            <a:gs pos="0">
              <a:schemeClr val="accent6">
                <a:lumMod val="95000"/>
              </a:schemeClr>
            </a:gs>
            <a:gs pos="100000">
              <a:schemeClr val="accent6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6">
              <a:shade val="30000"/>
              <a:satMod val="12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2021 года                      1 366,4 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2022 года                       1 613,0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4683" y="512082"/>
        <a:ext cx="1871358" cy="1871358"/>
      </dsp:txXfrm>
    </dsp:sp>
    <dsp:sp modelId="{3875FFD5-1152-4E9E-B0BF-9B92DCD27D59}">
      <dsp:nvSpPr>
        <dsp:cNvPr id="0" name=""/>
        <dsp:cNvSpPr/>
      </dsp:nvSpPr>
      <dsp:spPr>
        <a:xfrm>
          <a:off x="555176" y="2664291"/>
          <a:ext cx="2098612" cy="2376899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Водоснабжение, водоотведение, организация сбора и утилизации отходов, деятельность по ликвидации загрязнений</a:t>
          </a:r>
          <a:endParaRPr lang="ru-RU" sz="125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 20</a:t>
          </a:r>
          <a:r>
            <a:rPr lang="en-US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</a:t>
          </a: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года                  2</a:t>
          </a:r>
          <a:r>
            <a:rPr lang="en-US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24,8</a:t>
          </a: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,0</a:t>
          </a:r>
          <a:r>
            <a:rPr lang="ru-RU" sz="125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kern="1200" dirty="0"/>
        </a:p>
        <a:p>
          <a:pPr marL="114300" lvl="1" indent="-114300" algn="ctr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</a:t>
          </a:r>
          <a:r>
            <a:rPr lang="en-US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года                    </a:t>
          </a:r>
          <a:r>
            <a:rPr lang="en-US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245</a:t>
          </a:r>
          <a:r>
            <a:rPr lang="ru-RU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,8</a:t>
          </a:r>
          <a:r>
            <a:rPr lang="ru-RU" sz="125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25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622" y="2766737"/>
        <a:ext cx="1893720" cy="2172007"/>
      </dsp:txXfrm>
    </dsp:sp>
    <dsp:sp modelId="{C77E41FC-0488-428B-BDE8-8417A0C22814}">
      <dsp:nvSpPr>
        <dsp:cNvPr id="0" name=""/>
        <dsp:cNvSpPr/>
      </dsp:nvSpPr>
      <dsp:spPr>
        <a:xfrm>
          <a:off x="3003447" y="2694776"/>
          <a:ext cx="2073830" cy="2281213"/>
        </a:xfrm>
        <a:prstGeom prst="roundRect">
          <a:avLst/>
        </a:prstGeom>
        <a:gradFill rotWithShape="1">
          <a:gsLst>
            <a:gs pos="0">
              <a:schemeClr val="accent4">
                <a:lumMod val="95000"/>
              </a:schemeClr>
            </a:gs>
            <a:gs pos="100000">
              <a:schemeClr val="accent4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4605" prstMaterial="plastic">
          <a:bevelT w="50800"/>
          <a:contourClr>
            <a:schemeClr val="accent4">
              <a:shade val="30000"/>
              <a:satMod val="12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электроэнергией, газом и паром; кондиционирование воздуха                 Январь-декабрь     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</a:t>
          </a: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года                          3 065,7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млн рублей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        2022 года                                3 225,1</a:t>
          </a:r>
          <a:r>
            <a:rPr lang="ru-RU" sz="13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млн рублей</a:t>
          </a:r>
          <a:endParaRPr lang="ru-RU" sz="13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4683" y="2796012"/>
        <a:ext cx="1871358" cy="2078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0.23474</cdr:x>
      <cdr:y>0.18881</cdr:y>
    </cdr:from>
    <cdr:to>
      <cdr:x>0.31111</cdr:x>
      <cdr:y>0.51165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8057" y="250673"/>
          <a:ext cx="35719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1816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0.2042</cdr:x>
      <cdr:y>0.17647</cdr:y>
    </cdr:from>
    <cdr:to>
      <cdr:x>0.32638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5181" y="214315"/>
          <a:ext cx="571504" cy="1000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0.70252</cdr:x>
      <cdr:y>0.17647</cdr:y>
    </cdr:from>
    <cdr:to>
      <cdr:x>0.80942</cdr:x>
      <cdr:y>0.47059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86148" y="214314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1725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0.33319</cdr:x>
      <cdr:y>0.29434</cdr:y>
    </cdr:from>
    <cdr:to>
      <cdr:x>0.66681</cdr:x>
      <cdr:y>0.70333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536061" y="931103"/>
          <a:ext cx="1538042" cy="129379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0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3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4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en-US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931,9 </a:t>
          </a:r>
          <a:r>
            <a: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 рублей</a:t>
          </a:r>
          <a:endParaRPr lang="ru-RU" sz="1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148A50-4C58-4CC5-94F1-BACD5A812638}" type="datetimeFigureOut">
              <a:rPr lang="ru-RU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39775"/>
            <a:ext cx="52339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1AE742-A81D-4F56-89D4-BEE08570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3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3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7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66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AE742-A81D-4F56-89D4-BEE085705D8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7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839" y="5437335"/>
            <a:ext cx="6436565" cy="9492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18941-D0A2-470C-9DB3-C5C5F483F7D5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5D69-FF7B-4235-99A2-208B9E66A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548" y="3370838"/>
            <a:ext cx="8193105" cy="1929730"/>
          </a:xfrm>
          <a:effectLst/>
        </p:spPr>
        <p:txBody>
          <a:bodyPr>
            <a:noAutofit/>
          </a:bodyPr>
          <a:lstStyle>
            <a:lvl1pPr marL="712793" indent="-509138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5206" y="787230"/>
            <a:ext cx="7308692" cy="373934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46E4D-EC63-44B2-9DC5-A682B4DF6FCA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B2B24-20F7-4F8C-8325-2A3565AB5C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7408" y="405192"/>
            <a:ext cx="2349222" cy="5637278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5607" y="787230"/>
            <a:ext cx="5514275" cy="52674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83CD1-22E4-4361-A838-0FEB9685A308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4E30E-192A-4465-ACBC-C06659E396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F055AD-8B47-4DCA-B42A-078F37DCC900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3466-8F08-4501-8384-792D30F976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05123" y="787231"/>
            <a:ext cx="730869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584" y="2338111"/>
            <a:ext cx="6812980" cy="2607902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301" y="4958407"/>
            <a:ext cx="6817351" cy="899087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93060-3CD6-43F5-9083-050EF71ED146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AFFF1-76F3-40E9-8109-E6F27D7A92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9FACB-B914-4FC5-B6A4-57A6D1C20A72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00485-AF5E-4ADA-86B7-6654FC8D2C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05122" y="787230"/>
            <a:ext cx="382140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304022" y="787231"/>
            <a:ext cx="3821402" cy="3739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787231"/>
            <a:ext cx="3821402" cy="68848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0478" y="1506972"/>
            <a:ext cx="3821402" cy="29521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6477" y="787231"/>
            <a:ext cx="3821402" cy="68848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marL="0" lvl="0" indent="0" algn="ctr" defTabSz="1018276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1505579"/>
            <a:ext cx="3821402" cy="29521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1D260-937F-4E1E-A16E-BB9076C598E2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1842C-B9BF-46F4-BD80-ED29B5610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0D8B6-3601-478B-8677-2BF3A16705EC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75ADA-4AD5-43EE-9761-CB4BE94491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2376E-F690-4BBB-B1FD-8B5C33908D73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F2CC1-9645-476D-9664-8A7A58CA27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113" y="2378093"/>
            <a:ext cx="4151829" cy="1354337"/>
          </a:xfrm>
          <a:effectLst/>
        </p:spPr>
        <p:txBody>
          <a:bodyPr anchor="b">
            <a:noAutofit/>
          </a:bodyPr>
          <a:lstStyle>
            <a:lvl1pPr marL="254569" indent="-254569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61" y="787231"/>
            <a:ext cx="4586870" cy="52675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8352" y="3764186"/>
            <a:ext cx="3869309" cy="23024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BDF49-62F5-476C-90B4-B11FF4B8233E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13E54-076F-4807-B379-F586129DC4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61415"/>
            <a:ext cx="10440988" cy="3218873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440988" cy="41614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854304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09935" y="1230048"/>
            <a:ext cx="4698445" cy="336601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407" y="1087442"/>
            <a:ext cx="4218088" cy="2327750"/>
          </a:xfrm>
        </p:spPr>
        <p:txBody>
          <a:bodyPr anchor="b"/>
          <a:lstStyle>
            <a:lvl1pPr marL="203655" indent="-203655">
              <a:buFont typeface="Georgia" pitchFamily="18" charset="0"/>
              <a:buChar char="*"/>
              <a:defRPr sz="18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B5298-AFBB-4624-BAB7-63786C994315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82F16-007B-418A-9543-0E23980E6D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24" y="4804420"/>
            <a:ext cx="7288981" cy="1230048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494214"/>
            <a:ext cx="10440988" cy="188607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549421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055289"/>
            <a:ext cx="10440988" cy="24600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22067"/>
            <a:ext cx="10440988" cy="549421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28" tIns="50914" rIns="101828" bIns="50914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7650" y="4705141"/>
            <a:ext cx="7436248" cy="1230048"/>
          </a:xfrm>
          <a:prstGeom prst="rect">
            <a:avLst/>
          </a:prstGeom>
          <a:effectLst/>
        </p:spPr>
        <p:txBody>
          <a:bodyPr vert="horz" lIns="101828" tIns="50914" rIns="101828" bIns="50914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788027"/>
            <a:ext cx="7308692" cy="3739346"/>
          </a:xfrm>
          <a:prstGeom prst="rect">
            <a:avLst/>
          </a:prstGeom>
        </p:spPr>
        <p:txBody>
          <a:bodyPr vert="horz" lIns="101828" tIns="50914" rIns="101828" bIns="509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7667" y="6642260"/>
            <a:ext cx="2871272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 smtClean="0"/>
              <a:pPr>
                <a:defRPr/>
              </a:pPr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049" y="6642260"/>
            <a:ext cx="3828363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411" y="6642260"/>
            <a:ext cx="2088198" cy="39293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F4ECE8D-7B33-4502-A436-6848D8E044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56397" indent="-356397" algn="r" defTabSz="101827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4569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0966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6448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21931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7779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53262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89293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45690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81721" indent="-203655" algn="l" defTabSz="1018276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12" Type="http://schemas.microsoft.com/office/2007/relationships/hdphoto" Target="../media/hdphoto4.wdp"/><Relationship Id="rId17" Type="http://schemas.microsoft.com/office/2007/relationships/hdphoto" Target="../media/hdphoto6.wdp"/><Relationship Id="rId2" Type="http://schemas.openxmlformats.org/officeDocument/2006/relationships/image" Target="../media/image4.jpe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jpeg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2554" y="2033959"/>
            <a:ext cx="10440990" cy="3096345"/>
          </a:xfrm>
          <a:prstGeom prst="rect">
            <a:avLst/>
          </a:prstGeom>
          <a:gradFill>
            <a:gsLst>
              <a:gs pos="70000">
                <a:srgbClr val="00B050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19"/>
          </a:p>
        </p:txBody>
      </p:sp>
      <p:sp>
        <p:nvSpPr>
          <p:cNvPr id="3" name="Прямоугольник 2"/>
          <p:cNvSpPr/>
          <p:nvPr/>
        </p:nvSpPr>
        <p:spPr>
          <a:xfrm>
            <a:off x="2555" y="2612635"/>
            <a:ext cx="10440989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Итоги социально-экономического развития </a:t>
            </a:r>
            <a:endParaRPr lang="ru-RU" sz="4000" b="1" dirty="0" smtClean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  <a:p>
            <a:pPr algn="ctr"/>
            <a:r>
              <a:rPr lang="ru-RU" sz="40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городского </a:t>
            </a:r>
            <a:r>
              <a:rPr lang="ru-RU" sz="4000" b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округа город </a:t>
            </a:r>
            <a:r>
              <a:rPr lang="ru-RU" sz="40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Мегион</a:t>
            </a:r>
          </a:p>
          <a:p>
            <a:pPr algn="ctr"/>
            <a:r>
              <a:rPr lang="ru-RU" sz="40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ЗА </a:t>
            </a:r>
            <a:r>
              <a:rPr lang="ru-RU" sz="40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4 КВАРТАЛ 2022 ГОДА</a:t>
            </a:r>
            <a:endParaRPr lang="ru-RU" sz="4000" b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7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742852586"/>
              </p:ext>
            </p:extLst>
          </p:nvPr>
        </p:nvGraphicFramePr>
        <p:xfrm>
          <a:off x="1434280" y="4190210"/>
          <a:ext cx="4677669" cy="121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-2" y="302671"/>
            <a:ext cx="10440990" cy="442346"/>
          </a:xfrm>
          <a:prstGeom prst="rect">
            <a:avLst/>
          </a:prstGeom>
          <a:gradFill>
            <a:gsLst>
              <a:gs pos="70000">
                <a:srgbClr val="00B050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19"/>
          </a:p>
        </p:txBody>
      </p:sp>
      <p:sp>
        <p:nvSpPr>
          <p:cNvPr id="3" name="Прямоугольник 2"/>
          <p:cNvSpPr/>
          <p:nvPr/>
        </p:nvSpPr>
        <p:spPr>
          <a:xfrm>
            <a:off x="1322947" y="274400"/>
            <a:ext cx="189507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Демография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" y="971820"/>
            <a:ext cx="689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По состоянию на </a:t>
            </a:r>
            <a:r>
              <a:rPr lang="ru-RU" sz="1600" dirty="0" smtClean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01.01.2023 </a:t>
            </a:r>
            <a:r>
              <a:rPr lang="ru-RU" sz="1600" dirty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численность постоянного населения </a:t>
            </a:r>
          </a:p>
          <a:p>
            <a:pPr algn="ctr"/>
            <a:r>
              <a:rPr lang="ru-RU" sz="1600" dirty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городского округа составила </a:t>
            </a:r>
            <a:r>
              <a:rPr lang="ru-RU" sz="1600" dirty="0" smtClean="0">
                <a:solidFill>
                  <a:srgbClr val="000000"/>
                </a:solidFill>
                <a:latin typeface="DIN Pro Bold" panose="020B0804020101020102" pitchFamily="34" charset="0"/>
                <a:ea typeface="Times New Roman" panose="02020603050405020304" pitchFamily="18" charset="0"/>
                <a:cs typeface="DIN Pro Bold" panose="020B0804020101020102" pitchFamily="34" charset="0"/>
              </a:rPr>
              <a:t>59 495 человек. </a:t>
            </a:r>
            <a:endParaRPr lang="ru-RU" sz="1600" dirty="0"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0677" y="1950792"/>
            <a:ext cx="1521387" cy="393243"/>
            <a:chOff x="8343266" y="2162737"/>
            <a:chExt cx="1167618" cy="365760"/>
          </a:xfrm>
          <a:solidFill>
            <a:srgbClr val="92D050"/>
          </a:solidFill>
        </p:grpSpPr>
        <p:sp>
          <p:nvSpPr>
            <p:cNvPr id="19" name="Пятиугольник 18"/>
            <p:cNvSpPr/>
            <p:nvPr/>
          </p:nvSpPr>
          <p:spPr>
            <a:xfrm>
              <a:off x="8343266" y="2162737"/>
              <a:ext cx="1167618" cy="365760"/>
            </a:xfrm>
            <a:prstGeom prst="homePlat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451823" y="2191729"/>
              <a:ext cx="98616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Родилось</a:t>
              </a:r>
              <a:endParaRPr lang="ru-RU" sz="14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0679" y="3297814"/>
            <a:ext cx="1517161" cy="393243"/>
            <a:chOff x="8381093" y="2100372"/>
            <a:chExt cx="1167618" cy="365760"/>
          </a:xfrm>
          <a:solidFill>
            <a:schemeClr val="bg1">
              <a:lumMod val="75000"/>
            </a:schemeClr>
          </a:solidFill>
        </p:grpSpPr>
        <p:sp>
          <p:nvSpPr>
            <p:cNvPr id="17" name="Пятиугольник 16"/>
            <p:cNvSpPr/>
            <p:nvPr/>
          </p:nvSpPr>
          <p:spPr>
            <a:xfrm>
              <a:off x="8381093" y="2100372"/>
              <a:ext cx="1167618" cy="365760"/>
            </a:xfrm>
            <a:prstGeom prst="homePlat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570252" y="2129363"/>
              <a:ext cx="6927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14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Умерло</a:t>
              </a:r>
              <a:endParaRPr lang="ru-RU" sz="14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19101" y="2545523"/>
            <a:ext cx="1538739" cy="496355"/>
            <a:chOff x="123326" y="2714758"/>
            <a:chExt cx="1538739" cy="461665"/>
          </a:xfrm>
        </p:grpSpPr>
        <p:sp>
          <p:nvSpPr>
            <p:cNvPr id="15" name="Пятиугольник 14"/>
            <p:cNvSpPr/>
            <p:nvPr/>
          </p:nvSpPr>
          <p:spPr>
            <a:xfrm>
              <a:off x="140677" y="2742804"/>
              <a:ext cx="1521388" cy="410997"/>
            </a:xfrm>
            <a:prstGeom prst="homePlate">
              <a:avLst/>
            </a:prstGeom>
            <a:solidFill>
              <a:srgbClr val="EA6C6F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0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23326" y="2714758"/>
              <a:ext cx="142640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Естественный </a:t>
              </a:r>
            </a:p>
            <a:p>
              <a:pPr algn="ctr"/>
              <a:r>
                <a:rPr lang="ru-RU" sz="1200" dirty="0" smtClean="0">
                  <a:solidFill>
                    <a:srgbClr val="000000"/>
                  </a:solidFill>
                  <a:latin typeface="DIN Pro Bold" panose="020B0804020101020102" pitchFamily="34" charset="0"/>
                  <a:ea typeface="Times New Roman" panose="02020603050405020304" pitchFamily="18" charset="0"/>
                  <a:cs typeface="DIN Pro Bold" panose="020B0804020101020102" pitchFamily="34" charset="0"/>
                </a:rPr>
                <a:t>прирост</a:t>
              </a:r>
              <a:endParaRPr lang="ru-RU" sz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231900" y="1655807"/>
            <a:ext cx="4829924" cy="2258074"/>
            <a:chOff x="440562" y="2208587"/>
            <a:chExt cx="6223990" cy="2176502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3192647721"/>
                </p:ext>
              </p:extLst>
            </p:nvPr>
          </p:nvGraphicFramePr>
          <p:xfrm>
            <a:off x="582326" y="2208587"/>
            <a:ext cx="6082226" cy="868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:p14="http://schemas.microsoft.com/office/powerpoint/2010/main" val="1783872555"/>
                </p:ext>
              </p:extLst>
            </p:nvPr>
          </p:nvGraphicFramePr>
          <p:xfrm>
            <a:off x="440562" y="3379459"/>
            <a:ext cx="6082157" cy="10056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2969790474"/>
                </p:ext>
              </p:extLst>
            </p:nvPr>
          </p:nvGraphicFramePr>
          <p:xfrm>
            <a:off x="1372445" y="2982086"/>
            <a:ext cx="4671543" cy="3692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cxnSp>
        <p:nvCxnSpPr>
          <p:cNvPr id="11" name="Прямая соединительная линия 10"/>
          <p:cNvCxnSpPr/>
          <p:nvPr/>
        </p:nvCxnSpPr>
        <p:spPr>
          <a:xfrm>
            <a:off x="1484507" y="3186088"/>
            <a:ext cx="442588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167606" y="4907237"/>
            <a:ext cx="5844999" cy="2266012"/>
            <a:chOff x="109590" y="2311883"/>
            <a:chExt cx="6752496" cy="206222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40677" y="2311883"/>
              <a:ext cx="1521387" cy="365760"/>
              <a:chOff x="8343266" y="2162737"/>
              <a:chExt cx="1167618" cy="365760"/>
            </a:xfrm>
            <a:solidFill>
              <a:srgbClr val="92D050"/>
            </a:solidFill>
          </p:grpSpPr>
          <p:sp>
            <p:nvSpPr>
              <p:cNvPr id="35" name="Пятиугольник 34"/>
              <p:cNvSpPr/>
              <p:nvPr/>
            </p:nvSpPr>
            <p:spPr>
              <a:xfrm>
                <a:off x="8343266" y="2162737"/>
                <a:ext cx="1167618" cy="365760"/>
              </a:xfrm>
              <a:prstGeom prst="homeP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8575907" y="2201692"/>
                <a:ext cx="5550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Убыло</a:t>
                </a:r>
                <a:endParaRPr lang="ru-RU" sz="1400" dirty="0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144905" y="3531638"/>
              <a:ext cx="1600542" cy="392137"/>
              <a:chOff x="8384342" y="2067247"/>
              <a:chExt cx="1231788" cy="392137"/>
            </a:xfrm>
            <a:solidFill>
              <a:schemeClr val="bg1">
                <a:lumMod val="75000"/>
              </a:schemeClr>
            </a:solidFill>
          </p:grpSpPr>
          <p:sp>
            <p:nvSpPr>
              <p:cNvPr id="33" name="Пятиугольник 32"/>
              <p:cNvSpPr/>
              <p:nvPr/>
            </p:nvSpPr>
            <p:spPr>
              <a:xfrm>
                <a:off x="8384342" y="2090101"/>
                <a:ext cx="1167618" cy="365760"/>
              </a:xfrm>
              <a:prstGeom prst="homePlate">
                <a:avLst/>
              </a:prstGeom>
              <a:solidFill>
                <a:srgbClr val="E599AF"/>
              </a:solidFill>
              <a:ln>
                <a:solidFill>
                  <a:srgbClr val="E599AF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8390415" y="2067247"/>
                <a:ext cx="1225715" cy="3921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1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Миграционный прирост (убыль)</a:t>
                </a:r>
                <a:endParaRPr lang="ru-RU" sz="1100" dirty="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109590" y="2742804"/>
              <a:ext cx="1552475" cy="350325"/>
              <a:chOff x="109590" y="2742804"/>
              <a:chExt cx="1552475" cy="350325"/>
            </a:xfrm>
          </p:grpSpPr>
          <p:sp>
            <p:nvSpPr>
              <p:cNvPr id="31" name="Пятиугольник 30"/>
              <p:cNvSpPr/>
              <p:nvPr/>
            </p:nvSpPr>
            <p:spPr>
              <a:xfrm>
                <a:off x="140677" y="2742804"/>
                <a:ext cx="1521388" cy="350325"/>
              </a:xfrm>
              <a:prstGeom prst="homePlat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sz="1000" dirty="0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109590" y="2759571"/>
                <a:ext cx="142640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DIN Pro Bold" panose="020B0804020101020102" pitchFamily="34" charset="0"/>
                    <a:ea typeface="Times New Roman" panose="02020603050405020304" pitchFamily="18" charset="0"/>
                    <a:cs typeface="DIN Pro Bold" panose="020B0804020101020102" pitchFamily="34" charset="0"/>
                  </a:rPr>
                  <a:t>Прибыло</a:t>
                </a:r>
                <a:endParaRPr lang="ru-RU" sz="1400" dirty="0"/>
              </a:p>
            </p:txBody>
          </p:sp>
        </p:grpSp>
        <p:graphicFrame>
          <p:nvGraphicFramePr>
            <p:cNvPr id="29" name="Диаграмма 28"/>
            <p:cNvGraphicFramePr/>
            <p:nvPr>
              <p:extLst>
                <p:ext uri="{D42A27DB-BD31-4B8C-83A1-F6EECF244321}">
                  <p14:modId xmlns:p14="http://schemas.microsoft.com/office/powerpoint/2010/main" val="155408274"/>
                </p:ext>
              </p:extLst>
            </p:nvPr>
          </p:nvGraphicFramePr>
          <p:xfrm>
            <a:off x="2175279" y="3478212"/>
            <a:ext cx="4686807" cy="8958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690599748"/>
              </p:ext>
            </p:extLst>
          </p:nvPr>
        </p:nvGraphicFramePr>
        <p:xfrm>
          <a:off x="6529703" y="2617409"/>
          <a:ext cx="3515328" cy="45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8" name="Рисунок 3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774" y="712794"/>
            <a:ext cx="1750766" cy="1904616"/>
          </a:xfrm>
          <a:prstGeom prst="rect">
            <a:avLst/>
          </a:prstGeom>
        </p:spPr>
      </p:pic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1781154278"/>
              </p:ext>
            </p:extLst>
          </p:nvPr>
        </p:nvGraphicFramePr>
        <p:xfrm>
          <a:off x="1318434" y="4924920"/>
          <a:ext cx="4914052" cy="101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44949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628777" y="577952"/>
            <a:ext cx="4822556" cy="502932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отгруженной продукции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</a:t>
            </a:r>
            <a:r>
              <a:rPr lang="en-US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1-2022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годы</a:t>
            </a:r>
            <a:endParaRPr lang="ru-RU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438" y="737816"/>
            <a:ext cx="5365104" cy="1015663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2022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объем отгруженных товаров собственного производства, выполненных работ и услуг собственными силами   по видам экономической деятельности организаций (без субъектов малого предпринимательства) составил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10 953,3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рублей, что в действующих ценах составляет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112,5%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866097"/>
              </p:ext>
            </p:extLst>
          </p:nvPr>
        </p:nvGraphicFramePr>
        <p:xfrm>
          <a:off x="6084590" y="1322591"/>
          <a:ext cx="4248472" cy="514883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92">
                  <a:extLst>
                    <a:ext uri="{9D8B030D-6E8A-4147-A177-3AD203B41FA5}">
                      <a16:colId xmlns:a16="http://schemas.microsoft.com/office/drawing/2014/main" val="84058112"/>
                    </a:ext>
                  </a:extLst>
                </a:gridCol>
                <a:gridCol w="98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56021133"/>
                    </a:ext>
                  </a:extLst>
                </a:gridCol>
              </a:tblGrid>
              <a:tr h="441162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 20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 года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303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объем отгруженных товаров собственного производства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736,9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953,3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54">
                <a:tc gridSpan="6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по видам экономической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822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080,0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869,4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945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366,4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613,0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118,0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694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электрической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энергией, газом и паром;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065,7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225,1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584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водоснабжение, водоотведение, организация сбора и утилизации отходов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224,8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05861502"/>
              </p:ext>
            </p:extLst>
          </p:nvPr>
        </p:nvGraphicFramePr>
        <p:xfrm>
          <a:off x="200823" y="2105968"/>
          <a:ext cx="553833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2" y="17736"/>
            <a:ext cx="10440990" cy="470617"/>
            <a:chOff x="-2" y="274400"/>
            <a:chExt cx="10440990" cy="470617"/>
          </a:xfrm>
        </p:grpSpPr>
        <p:sp>
          <p:nvSpPr>
            <p:cNvPr id="7" name="Прямоугольник 6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22947" y="274400"/>
              <a:ext cx="2674130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Промышленность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25" y="564066"/>
            <a:ext cx="5822685" cy="6924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предварительной оценке, объем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в основной капитал, освоенных крупными и средними предприятиями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2022 года составил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14 764.3 млн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136,9% к 20</a:t>
            </a:r>
            <a:r>
              <a:rPr lang="en-US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году (10 780,9 млн руб.).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925" y="3996093"/>
            <a:ext cx="5822685" cy="738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в действие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жилых домов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1,3 тыс. кв. м. и 2 многоквартирных хилых дома жилой площадью 1,3 тыс. кв. м.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18" y="3086988"/>
            <a:ext cx="5822391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выполненных работ по виду экономической деятельности «Строительство»  за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2022 года составил 4 024,0 млн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102,6% к аналогичному периоду прошлого года.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86866"/>
              </p:ext>
            </p:extLst>
          </p:nvPr>
        </p:nvGraphicFramePr>
        <p:xfrm>
          <a:off x="76626" y="4903065"/>
          <a:ext cx="5853984" cy="26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950" y="5917727"/>
            <a:ext cx="4539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2417" y="1563338"/>
            <a:ext cx="5846620" cy="1837332"/>
            <a:chOff x="294446" y="4582114"/>
            <a:chExt cx="5370965" cy="2139159"/>
          </a:xfrm>
        </p:grpSpPr>
        <p:sp>
          <p:nvSpPr>
            <p:cNvPr id="13" name="Прямоугольник 12"/>
            <p:cNvSpPr/>
            <p:nvPr/>
          </p:nvSpPr>
          <p:spPr>
            <a:xfrm flipH="1">
              <a:off x="294446" y="4582114"/>
              <a:ext cx="5348707" cy="1773946"/>
            </a:xfrm>
            <a:prstGeom prst="rect">
              <a:avLst/>
            </a:prstGeom>
            <a:gradFill>
              <a:gsLst>
                <a:gs pos="70000">
                  <a:srgbClr val="248FDB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16433" y="4607088"/>
              <a:ext cx="5348978" cy="21141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Основную долю в структуре инвестиций по источникам финансирования занимают собственные средства предприятий – 98,1% от общего объема инвестиций (2021 год – 97,6%).</a:t>
              </a:r>
            </a:p>
            <a:p>
              <a:pPr algn="just"/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2022 году в городе </a:t>
              </a:r>
              <a:r>
                <a:rPr lang="ru-RU" sz="14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Мегионе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реализованы инвестиционные проекты в сферах жилищного строительства, социального строительства, развития улично-дорожной сети, модернизации систем энергоснабжения, </a:t>
              </a:r>
              <a:r>
                <a:rPr lang="ru-RU" sz="14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тепловодоснабжения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водоотведения.</a:t>
              </a:r>
              <a:r>
                <a:rPr lang="ru-RU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endPara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 flipH="1">
            <a:off x="13244" y="38056"/>
            <a:ext cx="10440990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Инвестиции и строительство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102330" y="4311496"/>
            <a:ext cx="4662780" cy="2793150"/>
            <a:chOff x="6146740" y="2250783"/>
            <a:chExt cx="4045980" cy="5135738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6146740" y="2250783"/>
              <a:ext cx="3679144" cy="5135738"/>
            </a:xfrm>
            <a:prstGeom prst="roundRect">
              <a:avLst>
                <a:gd name="adj" fmla="val 12668"/>
              </a:avLst>
            </a:prstGeom>
            <a:solidFill>
              <a:srgbClr val="DCC5E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marL="245786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241204" y="2374014"/>
              <a:ext cx="3368656" cy="4131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60000" algn="just"/>
              <a:endPara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0000" algn="just"/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0000" algn="just"/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Информация об инвестиционной деятельности размещается на региональном портале «Карта развития Югры», куда включен 21 проект города 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Мегиона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из них 1 проект реализован. В декабре 2022 года состоялось торжественное открытие резиденции «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Йахли-Икли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(этнографический проект «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Йахли-Икили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»).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339530" y="5491537"/>
              <a:ext cx="3853190" cy="565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60000" algn="just"/>
              <a:endPara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660" y="1180769"/>
            <a:ext cx="4163568" cy="22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539974" y="3762152"/>
            <a:ext cx="8692648" cy="3286796"/>
            <a:chOff x="200254" y="1835249"/>
            <a:chExt cx="8692648" cy="3286796"/>
          </a:xfrm>
        </p:grpSpPr>
        <p:sp>
          <p:nvSpPr>
            <p:cNvPr id="2" name="Блок-схема: ручной ввод 4"/>
            <p:cNvSpPr/>
            <p:nvPr/>
          </p:nvSpPr>
          <p:spPr>
            <a:xfrm>
              <a:off x="2446689" y="1835249"/>
              <a:ext cx="1751436" cy="136102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7320"/>
                <a:gd name="connsiteX1" fmla="*/ 10000 w 10000"/>
                <a:gd name="connsiteY1" fmla="*/ 0 h 17320"/>
                <a:gd name="connsiteX2" fmla="*/ 10000 w 10000"/>
                <a:gd name="connsiteY2" fmla="*/ 10000 h 17320"/>
                <a:gd name="connsiteX3" fmla="*/ 61 w 10000"/>
                <a:gd name="connsiteY3" fmla="*/ 17320 h 17320"/>
                <a:gd name="connsiteX4" fmla="*/ 0 w 10000"/>
                <a:gd name="connsiteY4" fmla="*/ 2000 h 17320"/>
                <a:gd name="connsiteX0" fmla="*/ 185 w 9941"/>
                <a:gd name="connsiteY0" fmla="*/ 13824 h 17320"/>
                <a:gd name="connsiteX1" fmla="*/ 9941 w 9941"/>
                <a:gd name="connsiteY1" fmla="*/ 0 h 17320"/>
                <a:gd name="connsiteX2" fmla="*/ 9941 w 9941"/>
                <a:gd name="connsiteY2" fmla="*/ 10000 h 17320"/>
                <a:gd name="connsiteX3" fmla="*/ 2 w 9941"/>
                <a:gd name="connsiteY3" fmla="*/ 17320 h 17320"/>
                <a:gd name="connsiteX4" fmla="*/ 185 w 9941"/>
                <a:gd name="connsiteY4" fmla="*/ 13824 h 17320"/>
                <a:gd name="connsiteX0" fmla="*/ 186 w 10000"/>
                <a:gd name="connsiteY0" fmla="*/ 7982 h 10000"/>
                <a:gd name="connsiteX1" fmla="*/ 10000 w 10000"/>
                <a:gd name="connsiteY1" fmla="*/ 0 h 10000"/>
                <a:gd name="connsiteX2" fmla="*/ 9939 w 10000"/>
                <a:gd name="connsiteY2" fmla="*/ 5666 h 10000"/>
                <a:gd name="connsiteX3" fmla="*/ 2 w 10000"/>
                <a:gd name="connsiteY3" fmla="*/ 10000 h 10000"/>
                <a:gd name="connsiteX4" fmla="*/ 186 w 10000"/>
                <a:gd name="connsiteY4" fmla="*/ 7982 h 10000"/>
                <a:gd name="connsiteX0" fmla="*/ 186 w 10042"/>
                <a:gd name="connsiteY0" fmla="*/ 7982 h 10000"/>
                <a:gd name="connsiteX1" fmla="*/ 10000 w 10042"/>
                <a:gd name="connsiteY1" fmla="*/ 0 h 10000"/>
                <a:gd name="connsiteX2" fmla="*/ 10039 w 10042"/>
                <a:gd name="connsiteY2" fmla="*/ 5666 h 10000"/>
                <a:gd name="connsiteX3" fmla="*/ 2 w 10042"/>
                <a:gd name="connsiteY3" fmla="*/ 10000 h 10000"/>
                <a:gd name="connsiteX4" fmla="*/ 186 w 10042"/>
                <a:gd name="connsiteY4" fmla="*/ 7982 h 10000"/>
                <a:gd name="connsiteX0" fmla="*/ 186 w 10042"/>
                <a:gd name="connsiteY0" fmla="*/ 7982 h 10000"/>
                <a:gd name="connsiteX1" fmla="*/ 10000 w 10042"/>
                <a:gd name="connsiteY1" fmla="*/ 0 h 10000"/>
                <a:gd name="connsiteX2" fmla="*/ 10039 w 10042"/>
                <a:gd name="connsiteY2" fmla="*/ 5754 h 10000"/>
                <a:gd name="connsiteX3" fmla="*/ 2 w 10042"/>
                <a:gd name="connsiteY3" fmla="*/ 10000 h 10000"/>
                <a:gd name="connsiteX4" fmla="*/ 186 w 10042"/>
                <a:gd name="connsiteY4" fmla="*/ 798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42" h="10000">
                  <a:moveTo>
                    <a:pt x="186" y="7982"/>
                  </a:moveTo>
                  <a:lnTo>
                    <a:pt x="10000" y="0"/>
                  </a:lnTo>
                  <a:cubicBezTo>
                    <a:pt x="9980" y="1889"/>
                    <a:pt x="10059" y="3865"/>
                    <a:pt x="10039" y="5754"/>
                  </a:cubicBezTo>
                  <a:lnTo>
                    <a:pt x="2" y="10000"/>
                  </a:lnTo>
                  <a:cubicBezTo>
                    <a:pt x="-18" y="7051"/>
                    <a:pt x="206" y="10930"/>
                    <a:pt x="186" y="798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4141662" y="1844721"/>
              <a:ext cx="4751240" cy="788827"/>
              <a:chOff x="4156410" y="1225300"/>
              <a:chExt cx="6538917" cy="788827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4197649" y="1225300"/>
                <a:ext cx="6444915" cy="78882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4156410" y="1293180"/>
                <a:ext cx="593725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Упрощенная система </a:t>
                </a:r>
              </a:p>
              <a:p>
                <a:r>
                  <a:rPr lang="ru-RU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налогообложения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7127678" y="1284210"/>
                <a:ext cx="35676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202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год –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191,4</a:t>
                </a:r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млн </a:t>
                </a:r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рублей</a:t>
                </a:r>
              </a:p>
              <a:p>
                <a:pPr algn="ctr"/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2021 год – 144,8 млн рублей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Блок-схема: ручной ввод 4"/>
            <p:cNvSpPr/>
            <p:nvPr/>
          </p:nvSpPr>
          <p:spPr>
            <a:xfrm>
              <a:off x="2449023" y="3028543"/>
              <a:ext cx="1711671" cy="78585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7320"/>
                <a:gd name="connsiteX1" fmla="*/ 10000 w 10000"/>
                <a:gd name="connsiteY1" fmla="*/ 0 h 17320"/>
                <a:gd name="connsiteX2" fmla="*/ 10000 w 10000"/>
                <a:gd name="connsiteY2" fmla="*/ 10000 h 17320"/>
                <a:gd name="connsiteX3" fmla="*/ 61 w 10000"/>
                <a:gd name="connsiteY3" fmla="*/ 17320 h 17320"/>
                <a:gd name="connsiteX4" fmla="*/ 0 w 10000"/>
                <a:gd name="connsiteY4" fmla="*/ 2000 h 17320"/>
                <a:gd name="connsiteX0" fmla="*/ 185 w 9941"/>
                <a:gd name="connsiteY0" fmla="*/ 13824 h 17320"/>
                <a:gd name="connsiteX1" fmla="*/ 9941 w 9941"/>
                <a:gd name="connsiteY1" fmla="*/ 0 h 17320"/>
                <a:gd name="connsiteX2" fmla="*/ 9941 w 9941"/>
                <a:gd name="connsiteY2" fmla="*/ 10000 h 17320"/>
                <a:gd name="connsiteX3" fmla="*/ 2 w 9941"/>
                <a:gd name="connsiteY3" fmla="*/ 17320 h 17320"/>
                <a:gd name="connsiteX4" fmla="*/ 185 w 9941"/>
                <a:gd name="connsiteY4" fmla="*/ 13824 h 17320"/>
                <a:gd name="connsiteX0" fmla="*/ 186 w 10000"/>
                <a:gd name="connsiteY0" fmla="*/ 3431 h 10000"/>
                <a:gd name="connsiteX1" fmla="*/ 10000 w 10000"/>
                <a:gd name="connsiteY1" fmla="*/ 0 h 10000"/>
                <a:gd name="connsiteX2" fmla="*/ 10000 w 10000"/>
                <a:gd name="connsiteY2" fmla="*/ 5774 h 10000"/>
                <a:gd name="connsiteX3" fmla="*/ 2 w 10000"/>
                <a:gd name="connsiteY3" fmla="*/ 10000 h 10000"/>
                <a:gd name="connsiteX4" fmla="*/ 186 w 10000"/>
                <a:gd name="connsiteY4" fmla="*/ 3431 h 10000"/>
                <a:gd name="connsiteX0" fmla="*/ 0 w 9814"/>
                <a:gd name="connsiteY0" fmla="*/ 3431 h 5774"/>
                <a:gd name="connsiteX1" fmla="*/ 9814 w 9814"/>
                <a:gd name="connsiteY1" fmla="*/ 0 h 5774"/>
                <a:gd name="connsiteX2" fmla="*/ 9814 w 9814"/>
                <a:gd name="connsiteY2" fmla="*/ 5774 h 5774"/>
                <a:gd name="connsiteX3" fmla="*/ 185 w 9814"/>
                <a:gd name="connsiteY3" fmla="*/ 5449 h 5774"/>
                <a:gd name="connsiteX4" fmla="*/ 0 w 9814"/>
                <a:gd name="connsiteY4" fmla="*/ 3431 h 5774"/>
                <a:gd name="connsiteX0" fmla="*/ 0 w 10000"/>
                <a:gd name="connsiteY0" fmla="*/ 4816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189 w 10000"/>
                <a:gd name="connsiteY3" fmla="*/ 9437 h 10000"/>
                <a:gd name="connsiteX4" fmla="*/ 0 w 10000"/>
                <a:gd name="connsiteY4" fmla="*/ 481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816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189" y="9437"/>
                  </a:lnTo>
                  <a:cubicBezTo>
                    <a:pt x="168" y="4330"/>
                    <a:pt x="20" y="9922"/>
                    <a:pt x="0" y="481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4137957" y="3022567"/>
              <a:ext cx="4682937" cy="788827"/>
              <a:chOff x="4131834" y="3434644"/>
              <a:chExt cx="6444915" cy="788827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4131834" y="3434644"/>
                <a:ext cx="6444915" cy="78882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210132" y="3526157"/>
                <a:ext cx="34160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Единый налог на вмененный доход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7108201" y="3514221"/>
                <a:ext cx="346854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2022 год – 0,1 </a:t>
                </a:r>
                <a:r>
                  <a:rPr lang="ru-RU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млн </a:t>
                </a:r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рублей</a:t>
                </a:r>
              </a:p>
              <a:p>
                <a:pPr algn="ctr"/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2021 год – 7,2 </a:t>
                </a:r>
                <a:r>
                  <a:rPr lang="ru-RU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млн рублей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" name="Блок-схема: ручной ввод 4"/>
            <p:cNvSpPr/>
            <p:nvPr/>
          </p:nvSpPr>
          <p:spPr>
            <a:xfrm>
              <a:off x="2191645" y="3906168"/>
              <a:ext cx="1988862" cy="121587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7320"/>
                <a:gd name="connsiteX1" fmla="*/ 10000 w 10000"/>
                <a:gd name="connsiteY1" fmla="*/ 0 h 17320"/>
                <a:gd name="connsiteX2" fmla="*/ 10000 w 10000"/>
                <a:gd name="connsiteY2" fmla="*/ 10000 h 17320"/>
                <a:gd name="connsiteX3" fmla="*/ 61 w 10000"/>
                <a:gd name="connsiteY3" fmla="*/ 17320 h 17320"/>
                <a:gd name="connsiteX4" fmla="*/ 0 w 10000"/>
                <a:gd name="connsiteY4" fmla="*/ 2000 h 17320"/>
                <a:gd name="connsiteX0" fmla="*/ 185 w 9941"/>
                <a:gd name="connsiteY0" fmla="*/ 13824 h 17320"/>
                <a:gd name="connsiteX1" fmla="*/ 9941 w 9941"/>
                <a:gd name="connsiteY1" fmla="*/ 0 h 17320"/>
                <a:gd name="connsiteX2" fmla="*/ 9941 w 9941"/>
                <a:gd name="connsiteY2" fmla="*/ 10000 h 17320"/>
                <a:gd name="connsiteX3" fmla="*/ 2 w 9941"/>
                <a:gd name="connsiteY3" fmla="*/ 17320 h 17320"/>
                <a:gd name="connsiteX4" fmla="*/ 185 w 9941"/>
                <a:gd name="connsiteY4" fmla="*/ 13824 h 17320"/>
                <a:gd name="connsiteX0" fmla="*/ 431 w 9999"/>
                <a:gd name="connsiteY0" fmla="*/ 0 h 13071"/>
                <a:gd name="connsiteX1" fmla="*/ 9999 w 9999"/>
                <a:gd name="connsiteY1" fmla="*/ 3071 h 13071"/>
                <a:gd name="connsiteX2" fmla="*/ 9999 w 9999"/>
                <a:gd name="connsiteY2" fmla="*/ 8845 h 13071"/>
                <a:gd name="connsiteX3" fmla="*/ 1 w 9999"/>
                <a:gd name="connsiteY3" fmla="*/ 13071 h 13071"/>
                <a:gd name="connsiteX4" fmla="*/ 431 w 9999"/>
                <a:gd name="connsiteY4" fmla="*/ 0 h 13071"/>
                <a:gd name="connsiteX0" fmla="*/ 1720 w 11289"/>
                <a:gd name="connsiteY0" fmla="*/ 101 h 6868"/>
                <a:gd name="connsiteX1" fmla="*/ 11289 w 11289"/>
                <a:gd name="connsiteY1" fmla="*/ 2450 h 6868"/>
                <a:gd name="connsiteX2" fmla="*/ 11289 w 11289"/>
                <a:gd name="connsiteY2" fmla="*/ 6868 h 6868"/>
                <a:gd name="connsiteX3" fmla="*/ 0 w 11289"/>
                <a:gd name="connsiteY3" fmla="*/ 733 h 6868"/>
                <a:gd name="connsiteX4" fmla="*/ 1720 w 11289"/>
                <a:gd name="connsiteY4" fmla="*/ 101 h 6868"/>
                <a:gd name="connsiteX0" fmla="*/ 1524 w 10054"/>
                <a:gd name="connsiteY0" fmla="*/ 148 h 9879"/>
                <a:gd name="connsiteX1" fmla="*/ 10000 w 10054"/>
                <a:gd name="connsiteY1" fmla="*/ 3568 h 9879"/>
                <a:gd name="connsiteX2" fmla="*/ 10054 w 10054"/>
                <a:gd name="connsiteY2" fmla="*/ 9879 h 9879"/>
                <a:gd name="connsiteX3" fmla="*/ 0 w 10054"/>
                <a:gd name="connsiteY3" fmla="*/ 1068 h 9879"/>
                <a:gd name="connsiteX4" fmla="*/ 1524 w 10054"/>
                <a:gd name="connsiteY4" fmla="*/ 148 h 9879"/>
                <a:gd name="connsiteX0" fmla="*/ 1516 w 10033"/>
                <a:gd name="connsiteY0" fmla="*/ 150 h 10074"/>
                <a:gd name="connsiteX1" fmla="*/ 9946 w 10033"/>
                <a:gd name="connsiteY1" fmla="*/ 3612 h 10074"/>
                <a:gd name="connsiteX2" fmla="*/ 10033 w 10033"/>
                <a:gd name="connsiteY2" fmla="*/ 10074 h 10074"/>
                <a:gd name="connsiteX3" fmla="*/ 0 w 10033"/>
                <a:gd name="connsiteY3" fmla="*/ 1081 h 10074"/>
                <a:gd name="connsiteX4" fmla="*/ 1516 w 10033"/>
                <a:gd name="connsiteY4" fmla="*/ 150 h 10074"/>
                <a:gd name="connsiteX0" fmla="*/ 1516 w 10147"/>
                <a:gd name="connsiteY0" fmla="*/ 150 h 10074"/>
                <a:gd name="connsiteX1" fmla="*/ 10146 w 10147"/>
                <a:gd name="connsiteY1" fmla="*/ 3783 h 10074"/>
                <a:gd name="connsiteX2" fmla="*/ 10033 w 10147"/>
                <a:gd name="connsiteY2" fmla="*/ 10074 h 10074"/>
                <a:gd name="connsiteX3" fmla="*/ 0 w 10147"/>
                <a:gd name="connsiteY3" fmla="*/ 1081 h 10074"/>
                <a:gd name="connsiteX4" fmla="*/ 1516 w 10147"/>
                <a:gd name="connsiteY4" fmla="*/ 150 h 10074"/>
                <a:gd name="connsiteX0" fmla="*/ 1516 w 10050"/>
                <a:gd name="connsiteY0" fmla="*/ 150 h 10074"/>
                <a:gd name="connsiteX1" fmla="*/ 10046 w 10050"/>
                <a:gd name="connsiteY1" fmla="*/ 3612 h 10074"/>
                <a:gd name="connsiteX2" fmla="*/ 10033 w 10050"/>
                <a:gd name="connsiteY2" fmla="*/ 10074 h 10074"/>
                <a:gd name="connsiteX3" fmla="*/ 0 w 10050"/>
                <a:gd name="connsiteY3" fmla="*/ 1081 h 10074"/>
                <a:gd name="connsiteX4" fmla="*/ 1516 w 10050"/>
                <a:gd name="connsiteY4" fmla="*/ 150 h 10074"/>
                <a:gd name="connsiteX0" fmla="*/ 1516 w 10048"/>
                <a:gd name="connsiteY0" fmla="*/ 150 h 10174"/>
                <a:gd name="connsiteX1" fmla="*/ 10046 w 10048"/>
                <a:gd name="connsiteY1" fmla="*/ 3612 h 10174"/>
                <a:gd name="connsiteX2" fmla="*/ 9989 w 10048"/>
                <a:gd name="connsiteY2" fmla="*/ 10174 h 10174"/>
                <a:gd name="connsiteX3" fmla="*/ 0 w 10048"/>
                <a:gd name="connsiteY3" fmla="*/ 1081 h 10174"/>
                <a:gd name="connsiteX4" fmla="*/ 1516 w 10048"/>
                <a:gd name="connsiteY4" fmla="*/ 150 h 1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48" h="10174">
                  <a:moveTo>
                    <a:pt x="1516" y="150"/>
                  </a:moveTo>
                  <a:lnTo>
                    <a:pt x="10046" y="3612"/>
                  </a:lnTo>
                  <a:cubicBezTo>
                    <a:pt x="10064" y="5741"/>
                    <a:pt x="9971" y="8044"/>
                    <a:pt x="9989" y="10174"/>
                  </a:cubicBezTo>
                  <a:lnTo>
                    <a:pt x="0" y="1081"/>
                  </a:lnTo>
                  <a:cubicBezTo>
                    <a:pt x="-18" y="-2244"/>
                    <a:pt x="1533" y="3473"/>
                    <a:pt x="1516" y="15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4153579" y="4331688"/>
              <a:ext cx="4700985" cy="790357"/>
              <a:chOff x="4099011" y="5699818"/>
              <a:chExt cx="6469754" cy="790357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4099011" y="5701348"/>
                <a:ext cx="6444915" cy="78882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104385" y="5699818"/>
                <a:ext cx="2949492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5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Стоимость патента в связи с применением УСН</a:t>
                </a:r>
                <a:endParaRPr lang="ru-RU" sz="1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7152980" y="5780105"/>
                <a:ext cx="341578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2022 год – </a:t>
                </a:r>
                <a:r>
                  <a:rPr lang="en-US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6,0</a:t>
                </a:r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млн </a:t>
                </a:r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рублей</a:t>
                </a:r>
              </a:p>
              <a:p>
                <a:pPr algn="ctr"/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2021 год – 7,2 </a:t>
                </a:r>
                <a:r>
                  <a:rPr lang="ru-RU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млн рублей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200254" y="2308355"/>
              <a:ext cx="2520280" cy="2278423"/>
              <a:chOff x="200254" y="2308355"/>
              <a:chExt cx="2520280" cy="2278423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343916" y="2308355"/>
                <a:ext cx="2307227" cy="2278423"/>
                <a:chOff x="2299781" y="112119"/>
                <a:chExt cx="2307227" cy="2278423"/>
              </a:xfrm>
              <a:solidFill>
                <a:schemeClr val="accent1"/>
              </a:solidFill>
              <a:scene3d>
                <a:camera prst="orthographicFront"/>
                <a:lightRig rig="threePt" dir="t"/>
              </a:scene3d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299781" y="112119"/>
                  <a:ext cx="2307227" cy="2278423"/>
                </a:xfrm>
                <a:prstGeom prst="ellipse">
                  <a:avLst/>
                </a:prstGeom>
                <a:grpFill/>
                <a:sp3d>
                  <a:bevelT w="152400" h="50800" prst="softRound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alpha val="5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/>
                </a:fontRef>
              </p:style>
            </p:sp>
            <p:sp>
              <p:nvSpPr>
                <p:cNvPr id="20" name="Овал 4"/>
                <p:cNvSpPr txBox="1"/>
                <p:nvPr/>
              </p:nvSpPr>
              <p:spPr>
                <a:xfrm>
                  <a:off x="2299781" y="341780"/>
                  <a:ext cx="2188738" cy="767041"/>
                </a:xfrm>
                <a:prstGeom prst="rect">
                  <a:avLst/>
                </a:prstGeom>
                <a:noFill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spcFirstLastPara="0" vert="horz" wrap="square" lIns="0" tIns="0" rIns="0" bIns="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</a:pPr>
                  <a:r>
                    <a:rPr lang="ru-RU" sz="1400" kern="1200" dirty="0" smtClean="0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Объем налоговых поступлений в бюджет города от субъектов МСП</a:t>
                  </a:r>
                </a:p>
              </p:txBody>
            </p:sp>
          </p:grpSp>
          <p:sp>
            <p:nvSpPr>
              <p:cNvPr id="21" name="Прямоугольник 20"/>
              <p:cNvSpPr/>
              <p:nvPr/>
            </p:nvSpPr>
            <p:spPr>
              <a:xfrm>
                <a:off x="200254" y="3276268"/>
                <a:ext cx="252028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2022 год</a:t>
                </a:r>
              </a:p>
              <a:p>
                <a:pPr algn="ctr"/>
                <a:r>
                  <a:rPr lang="ru-RU" sz="1200" u="sng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197,5 млн рублей</a:t>
                </a:r>
              </a:p>
              <a:p>
                <a:pPr algn="ctr"/>
                <a:endParaRPr lang="ru-RU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1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2021 год</a:t>
                </a:r>
              </a:p>
              <a:p>
                <a:pPr algn="ctr"/>
                <a:r>
                  <a:rPr lang="ru-RU" sz="1200" u="sng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159,2 </a:t>
                </a:r>
                <a:r>
                  <a:rPr lang="ru-RU" sz="1200" u="sng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млн рублей</a:t>
                </a:r>
                <a:endParaRPr lang="ru-RU" sz="1200" u="sng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4" name="Скругленный прямоугольник 23"/>
          <p:cNvSpPr/>
          <p:nvPr/>
        </p:nvSpPr>
        <p:spPr>
          <a:xfrm>
            <a:off x="116136" y="677196"/>
            <a:ext cx="5752430" cy="17168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3396" tIns="56698" rIns="113396" bIns="56698" anchor="ctr"/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Структура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малых предприятий по видам экономической деятельности в течение ряда лет остаётся практически неизменной.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Сфера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торговли и общественного питания в связи с достаточно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высоким оборотом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капитала является наиболее востребованной в малом бизнесе.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Наименее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развитыми направлениями развития малого и среднего предпринимательства являются сферы бытовых услуг и мелких производств. 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388062" y="2703399"/>
            <a:ext cx="9664865" cy="841486"/>
          </a:xfrm>
          <a:prstGeom prst="rect">
            <a:avLst/>
          </a:prstGeom>
          <a:solidFill>
            <a:srgbClr val="FFCCCC"/>
          </a:solidFill>
          <a:ln>
            <a:solidFill>
              <a:srgbClr val="FFCCCC"/>
            </a:solidFill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265113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Основным источником финансирования деятельности сферы малого и среднего предпринимательства по-прежнему остаются личные сбережения предпринимателей. Привлечение заемных и кредитных ресурсов остается для  предпринимателей достаточно проблематичным.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Одним из эффективных механизмов поддержки и развития малого и среднего предпринимательства является реализация муниципальной программы  «Поддержка и развитие малого и среднего предпринимательства на территории города </a:t>
            </a:r>
            <a:r>
              <a:rPr lang="ru-RU" altLang="ru-RU" sz="1200" dirty="0" err="1" smtClean="0">
                <a:latin typeface="Times New Roman" pitchFamily="18" charset="0"/>
                <a:cs typeface="Times New Roman" pitchFamily="18" charset="0"/>
              </a:rPr>
              <a:t>Мегиона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на 2019-2025 годы».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156598" y="706393"/>
            <a:ext cx="4032448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01.01.2023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411 микро-, малых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средних предприятий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1241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предпринимателей, 1706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оценке общая численность занятых в малом и среднем бизнесе составляет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человек, 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24,1%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занятых в экономике города 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33,2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человек). </a:t>
            </a:r>
          </a:p>
        </p:txBody>
      </p:sp>
      <p:sp>
        <p:nvSpPr>
          <p:cNvPr id="30" name="Прямоугольник 29"/>
          <p:cNvSpPr/>
          <p:nvPr/>
        </p:nvSpPr>
        <p:spPr>
          <a:xfrm flipH="1">
            <a:off x="0" y="86897"/>
            <a:ext cx="10440990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Малое предпринимательство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6"/>
          <p:cNvGrpSpPr>
            <a:grpSpLocks/>
          </p:cNvGrpSpPr>
          <p:nvPr/>
        </p:nvGrpSpPr>
        <p:grpSpPr bwMode="auto">
          <a:xfrm>
            <a:off x="755998" y="4322790"/>
            <a:ext cx="2730800" cy="505849"/>
            <a:chOff x="7380690" y="3388774"/>
            <a:chExt cx="2756576" cy="964647"/>
          </a:xfrm>
        </p:grpSpPr>
        <p:sp>
          <p:nvSpPr>
            <p:cNvPr id="22" name="Овал 25"/>
            <p:cNvSpPr>
              <a:spLocks/>
            </p:cNvSpPr>
            <p:nvPr/>
          </p:nvSpPr>
          <p:spPr bwMode="auto">
            <a:xfrm>
              <a:off x="7380690" y="3388774"/>
              <a:ext cx="1368679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altLang="ru-RU" sz="1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835,8</a:t>
              </a:r>
              <a:r>
                <a:rPr lang="ru-RU" altLang="ru-RU" sz="1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млн рублей</a:t>
              </a:r>
              <a:endParaRPr lang="ru-RU" altLang="ru-RU" sz="10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Овал 26"/>
            <p:cNvSpPr>
              <a:spLocks/>
            </p:cNvSpPr>
            <p:nvPr/>
          </p:nvSpPr>
          <p:spPr bwMode="auto">
            <a:xfrm>
              <a:off x="8849863" y="3388774"/>
              <a:ext cx="1287403" cy="964647"/>
            </a:xfrm>
            <a:prstGeom prst="ellipse">
              <a:avLst/>
            </a:prstGeom>
            <a:noFill/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r>
                <a:rPr lang="en-US" altLang="ru-RU" sz="1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23,9</a:t>
              </a:r>
              <a:endParaRPr lang="ru-RU" alt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 рублей</a:t>
              </a:r>
              <a:endParaRPr lang="ru-RU" altLang="ru-RU" sz="10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-164957" y="3840178"/>
            <a:ext cx="4809387" cy="50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Уровень дебиторской задолженности 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за </a:t>
            </a: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жилищно-коммунальные услуги</a:t>
            </a:r>
          </a:p>
        </p:txBody>
      </p:sp>
      <p:sp>
        <p:nvSpPr>
          <p:cNvPr id="25" name="Выноска со стрелкой вверх 24"/>
          <p:cNvSpPr/>
          <p:nvPr/>
        </p:nvSpPr>
        <p:spPr>
          <a:xfrm>
            <a:off x="106072" y="5530442"/>
            <a:ext cx="4011613" cy="577380"/>
          </a:xfrm>
          <a:prstGeom prst="upArrowCallout">
            <a:avLst>
              <a:gd name="adj1" fmla="val 133679"/>
              <a:gd name="adj2" fmla="val 156687"/>
              <a:gd name="adj3" fmla="val 25000"/>
              <a:gd name="adj4" fmla="val 70708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задолженности за жилищно-коммунальные услуги наибольшую долю занимает задолженность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122069" y="6262817"/>
            <a:ext cx="4522361" cy="1135317"/>
          </a:xfrm>
          <a:prstGeom prst="flowChartAlternateProcess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сокращения дебиторской задолженности за жилищно-коммунальные услуги ведется активная работа, направленная на применение методов оперативно-технического воздействия, информационно-разъяснительной работы 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-исковой работы.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3990" y="4812430"/>
            <a:ext cx="13167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99103" y="4825444"/>
            <a:ext cx="12578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</a:t>
            </a:r>
          </a:p>
          <a:p>
            <a:pPr lvl="0"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88640" y="3330104"/>
            <a:ext cx="4455790" cy="584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alt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lang="ru-RU" alt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январь-декабрь 202</a:t>
            </a:r>
            <a:r>
              <a:rPr lang="en-US" alt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года общая </a:t>
            </a:r>
            <a:r>
              <a:rPr lang="ru-RU" alt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сумма дебиторской задолженности за жилищно-коммунальные услуги всех потребителей составляет </a:t>
            </a: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23,9</a:t>
            </a: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 </a:t>
            </a:r>
            <a:r>
              <a:rPr lang="ru-RU" altLang="ru-RU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alt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2123" y="5276735"/>
            <a:ext cx="870551" cy="3235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90,3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4350" y="5291178"/>
            <a:ext cx="870551" cy="323533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85,4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-2" y="-33075"/>
            <a:ext cx="10440990" cy="490948"/>
            <a:chOff x="-2" y="254069"/>
            <a:chExt cx="10440990" cy="490948"/>
          </a:xfrm>
        </p:grpSpPr>
        <p:sp>
          <p:nvSpPr>
            <p:cNvPr id="38" name="Прямоугольник 37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83990" y="254069"/>
              <a:ext cx="5096267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Жилищно-коммунальное хозяйство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5241972" y="4802269"/>
            <a:ext cx="4695969" cy="24962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pic>
        <p:nvPicPr>
          <p:cNvPr id="98" name="Рисунок 9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6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5111" y="3237647"/>
            <a:ext cx="4829689" cy="2209556"/>
          </a:xfrm>
          <a:prstGeom prst="rect">
            <a:avLst/>
          </a:prstGeom>
        </p:spPr>
      </p:pic>
      <p:sp>
        <p:nvSpPr>
          <p:cNvPr id="99" name="Прямоугольник 98"/>
          <p:cNvSpPr/>
          <p:nvPr/>
        </p:nvSpPr>
        <p:spPr>
          <a:xfrm>
            <a:off x="5294634" y="3229060"/>
            <a:ext cx="472556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DINPro-Bold" panose="020B0804020101020102" pitchFamily="34" charset="0"/>
                <a:cs typeface="DINPro-Bold" panose="020B0804020101020102" pitchFamily="34" charset="0"/>
              </a:rPr>
              <a:t>Доля площади жилфонда, обеспеченного всеми видами благоустройства, в общем объеме </a:t>
            </a:r>
            <a:r>
              <a:rPr lang="ru-RU" sz="1200" dirty="0" smtClean="0">
                <a:latin typeface="DINPro-Bold" panose="020B0804020101020102" pitchFamily="34" charset="0"/>
                <a:cs typeface="DINPro-Bold" panose="020B0804020101020102" pitchFamily="34" charset="0"/>
              </a:rPr>
              <a:t>жилфонда составляет </a:t>
            </a:r>
          </a:p>
          <a:p>
            <a:pPr algn="ctr"/>
            <a:endParaRPr lang="ru-RU" sz="1400" dirty="0" smtClean="0">
              <a:latin typeface="DINPro-Bold" panose="020B0804020101020102" pitchFamily="34" charset="0"/>
              <a:cs typeface="DINPro-Bold" panose="020B0804020101020102" pitchFamily="34" charset="0"/>
            </a:endParaRPr>
          </a:p>
          <a:p>
            <a:pPr algn="ctr"/>
            <a:endParaRPr lang="ru-RU" sz="1400" dirty="0">
              <a:latin typeface="DINPro-Bold" panose="020B0804020101020102" pitchFamily="34" charset="0"/>
              <a:cs typeface="DINPro-Bold" panose="020B0804020101020102" pitchFamily="34" charset="0"/>
            </a:endParaRPr>
          </a:p>
          <a:p>
            <a:pPr algn="ctr"/>
            <a:endParaRPr lang="ru-RU" sz="1400" dirty="0" smtClean="0">
              <a:latin typeface="DINPro-Bold" panose="020B0804020101020102" pitchFamily="34" charset="0"/>
              <a:cs typeface="DINPro-Bold" panose="020B0804020101020102" pitchFamily="34" charset="0"/>
            </a:endParaRPr>
          </a:p>
          <a:p>
            <a:pPr algn="ctr"/>
            <a:endParaRPr lang="ru-RU" sz="1400" dirty="0">
              <a:latin typeface="DINPro-Bold" panose="020B0804020101020102" pitchFamily="34" charset="0"/>
              <a:cs typeface="DINPro-Bold" panose="020B0804020101020102" pitchFamily="34" charset="0"/>
            </a:endParaRPr>
          </a:p>
          <a:p>
            <a:pPr algn="ctr"/>
            <a:endParaRPr lang="ru-RU" sz="1400" dirty="0">
              <a:latin typeface="DINPro-Bold" panose="020B0804020101020102" pitchFamily="34" charset="0"/>
              <a:cs typeface="DINPro-Bold" panose="020B0804020101020102" pitchFamily="34" charset="0"/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5159715" y="4782983"/>
            <a:ext cx="4751745" cy="2516320"/>
            <a:chOff x="6327253" y="3175340"/>
            <a:chExt cx="5260768" cy="3470643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6851355" y="5733320"/>
              <a:ext cx="4280331" cy="503570"/>
              <a:chOff x="6851355" y="5733320"/>
              <a:chExt cx="4280331" cy="503570"/>
            </a:xfrm>
          </p:grpSpPr>
          <p:grpSp>
            <p:nvGrpSpPr>
              <p:cNvPr id="144" name="Группа 143"/>
              <p:cNvGrpSpPr/>
              <p:nvPr/>
            </p:nvGrpSpPr>
            <p:grpSpPr>
              <a:xfrm>
                <a:off x="6851355" y="5733320"/>
                <a:ext cx="4280331" cy="494344"/>
                <a:chOff x="6798190" y="4468036"/>
                <a:chExt cx="4280331" cy="494344"/>
              </a:xfrm>
            </p:grpSpPr>
            <p:grpSp>
              <p:nvGrpSpPr>
                <p:cNvPr id="146" name="Группа 145"/>
                <p:cNvGrpSpPr/>
                <p:nvPr/>
              </p:nvGrpSpPr>
              <p:grpSpPr>
                <a:xfrm>
                  <a:off x="7332616" y="4485805"/>
                  <a:ext cx="3745905" cy="476575"/>
                  <a:chOff x="7332616" y="4485805"/>
                  <a:chExt cx="3745905" cy="476575"/>
                </a:xfrm>
              </p:grpSpPr>
              <p:sp>
                <p:nvSpPr>
                  <p:cNvPr id="148" name="Прямоугольник 147"/>
                  <p:cNvSpPr/>
                  <p:nvPr/>
                </p:nvSpPr>
                <p:spPr>
                  <a:xfrm>
                    <a:off x="9809240" y="4485805"/>
                    <a:ext cx="1269281" cy="4765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b"/>
                    <a:r>
                      <a:rPr lang="ru-RU" sz="1000" dirty="0"/>
                      <a:t>горячим </a:t>
                    </a:r>
                    <a:endParaRPr lang="ru-RU" sz="1000" dirty="0" smtClean="0"/>
                  </a:p>
                  <a:p>
                    <a:pPr fontAlgn="b"/>
                    <a:r>
                      <a:rPr lang="ru-RU" sz="1000" dirty="0" smtClean="0"/>
                      <a:t>водоснабжением</a:t>
                    </a:r>
                    <a:endParaRPr lang="ru-RU" sz="1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9" name="Прямоугольник 148"/>
                  <p:cNvSpPr/>
                  <p:nvPr/>
                </p:nvSpPr>
                <p:spPr>
                  <a:xfrm>
                    <a:off x="7332616" y="4595254"/>
                    <a:ext cx="1914745" cy="232093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000"/>
                  </a:p>
                </p:txBody>
              </p:sp>
            </p:grpSp>
            <p:sp>
              <p:nvSpPr>
                <p:cNvPr id="147" name="Прямоугольник 146"/>
                <p:cNvSpPr/>
                <p:nvPr/>
              </p:nvSpPr>
              <p:spPr>
                <a:xfrm>
                  <a:off x="6798190" y="4468036"/>
                  <a:ext cx="669426" cy="4245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79,2</a:t>
                  </a:r>
                  <a:endParaRPr lang="ru-RU" sz="1400" dirty="0">
                    <a:latin typeface="DINPro-Bold" panose="020B0804020101020102" pitchFamily="34" charset="0"/>
                    <a:cs typeface="DINPro-Bold" panose="020B0804020101020102" pitchFamily="34" charset="0"/>
                  </a:endParaRPr>
                </a:p>
              </p:txBody>
            </p:sp>
          </p:grpSp>
          <p:pic>
            <p:nvPicPr>
              <p:cNvPr id="145" name="Рисунок 144"/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0" b="91864" l="577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84039" y="5761889"/>
                <a:ext cx="475001" cy="475001"/>
              </a:xfrm>
              <a:prstGeom prst="rect">
                <a:avLst/>
              </a:prstGeom>
            </p:spPr>
          </p:pic>
        </p:grpSp>
        <p:grpSp>
          <p:nvGrpSpPr>
            <p:cNvPr id="102" name="Группа 101"/>
            <p:cNvGrpSpPr/>
            <p:nvPr/>
          </p:nvGrpSpPr>
          <p:grpSpPr>
            <a:xfrm>
              <a:off x="6470569" y="4778203"/>
              <a:ext cx="5117452" cy="481835"/>
              <a:chOff x="6470569" y="4778203"/>
              <a:chExt cx="5117452" cy="481835"/>
            </a:xfrm>
          </p:grpSpPr>
          <p:grpSp>
            <p:nvGrpSpPr>
              <p:cNvPr id="138" name="Группа 137"/>
              <p:cNvGrpSpPr/>
              <p:nvPr/>
            </p:nvGrpSpPr>
            <p:grpSpPr>
              <a:xfrm>
                <a:off x="6470569" y="4778203"/>
                <a:ext cx="5117452" cy="477877"/>
                <a:chOff x="6417404" y="3736212"/>
                <a:chExt cx="5117452" cy="477877"/>
              </a:xfrm>
            </p:grpSpPr>
            <p:grpSp>
              <p:nvGrpSpPr>
                <p:cNvPr id="140" name="Группа 139"/>
                <p:cNvGrpSpPr/>
                <p:nvPr/>
              </p:nvGrpSpPr>
              <p:grpSpPr>
                <a:xfrm>
                  <a:off x="6924384" y="3736212"/>
                  <a:ext cx="4610472" cy="476575"/>
                  <a:chOff x="6924384" y="4101982"/>
                  <a:chExt cx="4610472" cy="476575"/>
                </a:xfrm>
              </p:grpSpPr>
              <p:sp>
                <p:nvSpPr>
                  <p:cNvPr id="142" name="Прямоугольник 141"/>
                  <p:cNvSpPr/>
                  <p:nvPr/>
                </p:nvSpPr>
                <p:spPr>
                  <a:xfrm>
                    <a:off x="9789950" y="4101982"/>
                    <a:ext cx="1744906" cy="4765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b"/>
                    <a:r>
                      <a:rPr lang="ru-RU" sz="1000" dirty="0"/>
                      <a:t>напольными </a:t>
                    </a:r>
                    <a:endParaRPr lang="ru-RU" sz="1000" dirty="0" smtClean="0"/>
                  </a:p>
                  <a:p>
                    <a:pPr fontAlgn="b"/>
                    <a:r>
                      <a:rPr lang="ru-RU" sz="1000" dirty="0" smtClean="0"/>
                      <a:t>электрическими </a:t>
                    </a:r>
                    <a:r>
                      <a:rPr lang="ru-RU" sz="1000" dirty="0"/>
                      <a:t>плитами</a:t>
                    </a:r>
                    <a:endParaRPr lang="ru-RU" sz="1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3" name="Прямоугольник 142"/>
                  <p:cNvSpPr/>
                  <p:nvPr/>
                </p:nvSpPr>
                <p:spPr>
                  <a:xfrm>
                    <a:off x="6924384" y="4236973"/>
                    <a:ext cx="2322977" cy="232093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000"/>
                  </a:p>
                </p:txBody>
              </p:sp>
            </p:grpSp>
            <p:sp>
              <p:nvSpPr>
                <p:cNvPr id="141" name="Прямоугольник 140"/>
                <p:cNvSpPr/>
                <p:nvPr/>
              </p:nvSpPr>
              <p:spPr>
                <a:xfrm>
                  <a:off x="6417404" y="3789586"/>
                  <a:ext cx="669425" cy="4245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98,</a:t>
                  </a:r>
                  <a:r>
                    <a:rPr lang="en-US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5</a:t>
                  </a:r>
                  <a:endParaRPr lang="ru-RU" sz="1400" dirty="0">
                    <a:latin typeface="DINPro-Bold" panose="020B0804020101020102" pitchFamily="34" charset="0"/>
                    <a:cs typeface="DINPro-Bold" panose="020B0804020101020102" pitchFamily="34" charset="0"/>
                  </a:endParaRPr>
                </a:p>
              </p:txBody>
            </p:sp>
          </p:grpSp>
          <p:pic>
            <p:nvPicPr>
              <p:cNvPr id="139" name="Рисунок 138"/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100000" l="0" r="9925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4254" y="4837784"/>
                <a:ext cx="422254" cy="422254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03" name="Группа 102"/>
            <p:cNvGrpSpPr/>
            <p:nvPr/>
          </p:nvGrpSpPr>
          <p:grpSpPr>
            <a:xfrm>
              <a:off x="6358534" y="3692882"/>
              <a:ext cx="4550913" cy="424502"/>
              <a:chOff x="6358534" y="3692882"/>
              <a:chExt cx="4550913" cy="424502"/>
            </a:xfrm>
          </p:grpSpPr>
          <p:grpSp>
            <p:nvGrpSpPr>
              <p:cNvPr id="132" name="Группа 131"/>
              <p:cNvGrpSpPr/>
              <p:nvPr/>
            </p:nvGrpSpPr>
            <p:grpSpPr>
              <a:xfrm>
                <a:off x="6358534" y="3692882"/>
                <a:ext cx="4550913" cy="424502"/>
                <a:chOff x="6305369" y="3044298"/>
                <a:chExt cx="4550913" cy="424502"/>
              </a:xfrm>
            </p:grpSpPr>
            <p:grpSp>
              <p:nvGrpSpPr>
                <p:cNvPr id="134" name="Группа 133"/>
                <p:cNvGrpSpPr/>
                <p:nvPr/>
              </p:nvGrpSpPr>
              <p:grpSpPr>
                <a:xfrm>
                  <a:off x="6844937" y="3102048"/>
                  <a:ext cx="4011345" cy="293277"/>
                  <a:chOff x="6844937" y="3102048"/>
                  <a:chExt cx="4011345" cy="293277"/>
                </a:xfrm>
              </p:grpSpPr>
              <p:sp>
                <p:nvSpPr>
                  <p:cNvPr id="136" name="Прямоугольник 135"/>
                  <p:cNvSpPr/>
                  <p:nvPr/>
                </p:nvSpPr>
                <p:spPr>
                  <a:xfrm>
                    <a:off x="9798192" y="3102048"/>
                    <a:ext cx="1058090" cy="2932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b"/>
                    <a:r>
                      <a:rPr lang="ru-RU" sz="1000" dirty="0"/>
                      <a:t>канализацией</a:t>
                    </a:r>
                    <a:endParaRPr lang="ru-RU" sz="1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7" name="Прямоугольник 136"/>
                  <p:cNvSpPr/>
                  <p:nvPr/>
                </p:nvSpPr>
                <p:spPr>
                  <a:xfrm>
                    <a:off x="6844937" y="3133209"/>
                    <a:ext cx="2405056" cy="232093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000"/>
                  </a:p>
                </p:txBody>
              </p:sp>
            </p:grpSp>
            <p:sp>
              <p:nvSpPr>
                <p:cNvPr id="135" name="Прямоугольник 134"/>
                <p:cNvSpPr/>
                <p:nvPr/>
              </p:nvSpPr>
              <p:spPr>
                <a:xfrm>
                  <a:off x="6305369" y="3044298"/>
                  <a:ext cx="669426" cy="4245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99,</a:t>
                  </a:r>
                  <a:r>
                    <a:rPr lang="en-US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5</a:t>
                  </a:r>
                  <a:endParaRPr lang="ru-RU" sz="1400" dirty="0">
                    <a:latin typeface="DINPro-Bold" panose="020B0804020101020102" pitchFamily="34" charset="0"/>
                    <a:cs typeface="DINPro-Bold" panose="020B0804020101020102" pitchFamily="34" charset="0"/>
                  </a:endParaRPr>
                </a:p>
              </p:txBody>
            </p:sp>
          </p:grpSp>
          <p:pic>
            <p:nvPicPr>
              <p:cNvPr id="133" name="Рисунок 132"/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28318" y="3703089"/>
                <a:ext cx="548217" cy="378768"/>
              </a:xfrm>
              <a:prstGeom prst="rect">
                <a:avLst/>
              </a:prstGeom>
            </p:spPr>
          </p:pic>
        </p:grpSp>
        <p:grpSp>
          <p:nvGrpSpPr>
            <p:cNvPr id="104" name="Группа 103"/>
            <p:cNvGrpSpPr/>
            <p:nvPr/>
          </p:nvGrpSpPr>
          <p:grpSpPr>
            <a:xfrm>
              <a:off x="6327253" y="3175340"/>
              <a:ext cx="4640758" cy="424502"/>
              <a:chOff x="6327253" y="3175340"/>
              <a:chExt cx="4640758" cy="424502"/>
            </a:xfrm>
          </p:grpSpPr>
          <p:grpSp>
            <p:nvGrpSpPr>
              <p:cNvPr id="126" name="Группа 125"/>
              <p:cNvGrpSpPr/>
              <p:nvPr/>
            </p:nvGrpSpPr>
            <p:grpSpPr>
              <a:xfrm>
                <a:off x="6327253" y="3175340"/>
                <a:ext cx="4640758" cy="424502"/>
                <a:chOff x="6274088" y="2686238"/>
                <a:chExt cx="4640758" cy="424502"/>
              </a:xfrm>
            </p:grpSpPr>
            <p:grpSp>
              <p:nvGrpSpPr>
                <p:cNvPr id="128" name="Группа 127"/>
                <p:cNvGrpSpPr/>
                <p:nvPr/>
              </p:nvGrpSpPr>
              <p:grpSpPr>
                <a:xfrm>
                  <a:off x="6775269" y="2740486"/>
                  <a:ext cx="4139577" cy="293276"/>
                  <a:chOff x="6775269" y="2740486"/>
                  <a:chExt cx="4139577" cy="293276"/>
                </a:xfrm>
              </p:grpSpPr>
              <p:sp>
                <p:nvSpPr>
                  <p:cNvPr id="130" name="Прямоугольник 129"/>
                  <p:cNvSpPr/>
                  <p:nvPr/>
                </p:nvSpPr>
                <p:spPr>
                  <a:xfrm>
                    <a:off x="9798191" y="2740486"/>
                    <a:ext cx="1116655" cy="29327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b"/>
                    <a:r>
                      <a:rPr lang="ru-RU" sz="1000" dirty="0"/>
                      <a:t>водопроводом</a:t>
                    </a:r>
                    <a:endParaRPr lang="ru-RU" sz="1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1" name="Прямоугольник 130"/>
                  <p:cNvSpPr/>
                  <p:nvPr/>
                </p:nvSpPr>
                <p:spPr>
                  <a:xfrm>
                    <a:off x="6775269" y="2787371"/>
                    <a:ext cx="2474724" cy="232093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000"/>
                  </a:p>
                </p:txBody>
              </p:sp>
            </p:grpSp>
            <p:sp>
              <p:nvSpPr>
                <p:cNvPr id="129" name="Прямоугольник 128"/>
                <p:cNvSpPr/>
                <p:nvPr/>
              </p:nvSpPr>
              <p:spPr>
                <a:xfrm>
                  <a:off x="6274088" y="2686238"/>
                  <a:ext cx="669425" cy="4245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99,</a:t>
                  </a:r>
                  <a:r>
                    <a:rPr lang="en-US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7</a:t>
                  </a:r>
                  <a:endParaRPr lang="ru-RU" sz="1400" dirty="0">
                    <a:latin typeface="DINPro-Bold" panose="020B0804020101020102" pitchFamily="34" charset="0"/>
                    <a:cs typeface="DINPro-Bold" panose="020B0804020101020102" pitchFamily="34" charset="0"/>
                  </a:endParaRPr>
                </a:p>
              </p:txBody>
            </p:sp>
          </p:grpSp>
          <p:pic>
            <p:nvPicPr>
              <p:cNvPr id="127" name="Рисунок 126"/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72828" y="3215954"/>
                <a:ext cx="479556" cy="332000"/>
              </a:xfrm>
              <a:prstGeom prst="rect">
                <a:avLst/>
              </a:prstGeom>
            </p:spPr>
          </p:pic>
        </p:grpSp>
        <p:grpSp>
          <p:nvGrpSpPr>
            <p:cNvPr id="105" name="Группа 104"/>
            <p:cNvGrpSpPr/>
            <p:nvPr/>
          </p:nvGrpSpPr>
          <p:grpSpPr>
            <a:xfrm>
              <a:off x="6361115" y="4252409"/>
              <a:ext cx="4428283" cy="428452"/>
              <a:chOff x="6361115" y="4252409"/>
              <a:chExt cx="4428283" cy="428452"/>
            </a:xfrm>
          </p:grpSpPr>
          <p:grpSp>
            <p:nvGrpSpPr>
              <p:cNvPr id="120" name="Группа 119"/>
              <p:cNvGrpSpPr/>
              <p:nvPr/>
            </p:nvGrpSpPr>
            <p:grpSpPr>
              <a:xfrm>
                <a:off x="6361115" y="4253055"/>
                <a:ext cx="4428283" cy="424502"/>
                <a:chOff x="6307950" y="3402446"/>
                <a:chExt cx="4428283" cy="424502"/>
              </a:xfrm>
            </p:grpSpPr>
            <p:grpSp>
              <p:nvGrpSpPr>
                <p:cNvPr id="122" name="Группа 121"/>
                <p:cNvGrpSpPr/>
                <p:nvPr/>
              </p:nvGrpSpPr>
              <p:grpSpPr>
                <a:xfrm>
                  <a:off x="6844937" y="3470762"/>
                  <a:ext cx="3891296" cy="293277"/>
                  <a:chOff x="6844937" y="3470762"/>
                  <a:chExt cx="3891296" cy="293277"/>
                </a:xfrm>
              </p:grpSpPr>
              <p:sp>
                <p:nvSpPr>
                  <p:cNvPr id="124" name="Прямоугольник 123"/>
                  <p:cNvSpPr/>
                  <p:nvPr/>
                </p:nvSpPr>
                <p:spPr>
                  <a:xfrm>
                    <a:off x="9789951" y="3470762"/>
                    <a:ext cx="946282" cy="2932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b"/>
                    <a:r>
                      <a:rPr lang="ru-RU" sz="1000" dirty="0"/>
                      <a:t>отоплением</a:t>
                    </a:r>
                    <a:endParaRPr lang="ru-RU" sz="1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5" name="Прямоугольник 124"/>
                  <p:cNvSpPr/>
                  <p:nvPr/>
                </p:nvSpPr>
                <p:spPr>
                  <a:xfrm>
                    <a:off x="6844937" y="3496604"/>
                    <a:ext cx="2405056" cy="232093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000"/>
                  </a:p>
                </p:txBody>
              </p:sp>
            </p:grpSp>
            <p:sp>
              <p:nvSpPr>
                <p:cNvPr id="123" name="Прямоугольник 122"/>
                <p:cNvSpPr/>
                <p:nvPr/>
              </p:nvSpPr>
              <p:spPr>
                <a:xfrm>
                  <a:off x="6307950" y="3402446"/>
                  <a:ext cx="584239" cy="4245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99,6</a:t>
                  </a:r>
                  <a:endParaRPr lang="ru-RU" sz="1400" dirty="0">
                    <a:latin typeface="DINPro-Bold" panose="020B0804020101020102" pitchFamily="34" charset="0"/>
                    <a:cs typeface="DINPro-Bold" panose="020B0804020101020102" pitchFamily="34" charset="0"/>
                  </a:endParaRPr>
                </a:p>
              </p:txBody>
            </p:sp>
          </p:grpSp>
          <p:pic>
            <p:nvPicPr>
              <p:cNvPr id="121" name="Рисунок 120"/>
              <p:cNvPicPr>
                <a:picLocks noChangeAspect="1"/>
              </p:cNvPicPr>
              <p:nvPr/>
            </p:nvPicPr>
            <p:blipFill>
              <a:blip r:embed="rId13" cstate="screen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413193" y="4252409"/>
                <a:ext cx="515124" cy="428452"/>
              </a:xfrm>
              <a:prstGeom prst="rect">
                <a:avLst/>
              </a:prstGeom>
            </p:spPr>
          </p:pic>
        </p:grpSp>
        <p:grpSp>
          <p:nvGrpSpPr>
            <p:cNvPr id="106" name="Группа 105"/>
            <p:cNvGrpSpPr/>
            <p:nvPr/>
          </p:nvGrpSpPr>
          <p:grpSpPr>
            <a:xfrm>
              <a:off x="6555789" y="5300715"/>
              <a:ext cx="4550585" cy="424503"/>
              <a:chOff x="6555789" y="5300715"/>
              <a:chExt cx="4550585" cy="424503"/>
            </a:xfrm>
          </p:grpSpPr>
          <p:grpSp>
            <p:nvGrpSpPr>
              <p:cNvPr id="114" name="Группа 113"/>
              <p:cNvGrpSpPr/>
              <p:nvPr/>
            </p:nvGrpSpPr>
            <p:grpSpPr>
              <a:xfrm>
                <a:off x="6555789" y="5300715"/>
                <a:ext cx="4550585" cy="424503"/>
                <a:chOff x="6502624" y="4120495"/>
                <a:chExt cx="4550585" cy="424503"/>
              </a:xfrm>
            </p:grpSpPr>
            <p:grpSp>
              <p:nvGrpSpPr>
                <p:cNvPr id="116" name="Группа 115"/>
                <p:cNvGrpSpPr/>
                <p:nvPr/>
              </p:nvGrpSpPr>
              <p:grpSpPr>
                <a:xfrm>
                  <a:off x="7020184" y="4179387"/>
                  <a:ext cx="4033025" cy="293277"/>
                  <a:chOff x="7019109" y="3828889"/>
                  <a:chExt cx="4033025" cy="293277"/>
                </a:xfrm>
              </p:grpSpPr>
              <p:sp>
                <p:nvSpPr>
                  <p:cNvPr id="118" name="Прямоугольник 117"/>
                  <p:cNvSpPr/>
                  <p:nvPr/>
                </p:nvSpPr>
                <p:spPr>
                  <a:xfrm>
                    <a:off x="9789951" y="3828889"/>
                    <a:ext cx="1262183" cy="2932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b"/>
                    <a:r>
                      <a:rPr lang="ru-RU" sz="1000" dirty="0"/>
                      <a:t>ваннами (душем)</a:t>
                    </a:r>
                    <a:endParaRPr lang="ru-RU" sz="1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9" name="Прямоугольник 118"/>
                  <p:cNvSpPr/>
                  <p:nvPr/>
                </p:nvSpPr>
                <p:spPr>
                  <a:xfrm>
                    <a:off x="7019109" y="3869889"/>
                    <a:ext cx="2230512" cy="232093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000"/>
                  </a:p>
                </p:txBody>
              </p:sp>
            </p:grpSp>
            <p:sp>
              <p:nvSpPr>
                <p:cNvPr id="117" name="Прямоугольник 116"/>
                <p:cNvSpPr/>
                <p:nvPr/>
              </p:nvSpPr>
              <p:spPr>
                <a:xfrm>
                  <a:off x="6502624" y="4120495"/>
                  <a:ext cx="669425" cy="4245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97,</a:t>
                  </a:r>
                  <a:r>
                    <a:rPr lang="en-US" sz="1400" dirty="0" smtClean="0">
                      <a:latin typeface="DINPro-Bold" panose="020B0804020101020102" pitchFamily="34" charset="0"/>
                      <a:cs typeface="DINPro-Bold" panose="020B0804020101020102" pitchFamily="34" charset="0"/>
                    </a:rPr>
                    <a:t>4</a:t>
                  </a:r>
                  <a:endParaRPr lang="ru-RU" sz="1400" dirty="0">
                    <a:latin typeface="DINPro-Bold" panose="020B0804020101020102" pitchFamily="34" charset="0"/>
                    <a:cs typeface="DINPro-Bold" panose="020B0804020101020102" pitchFamily="34" charset="0"/>
                  </a:endParaRPr>
                </a:p>
              </p:txBody>
            </p:sp>
          </p:grpSp>
          <p:pic>
            <p:nvPicPr>
              <p:cNvPr id="115" name="Рисунок 114"/>
              <p:cNvPicPr>
                <a:picLocks noChangeAspect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435956" y="5308916"/>
                <a:ext cx="393197" cy="390790"/>
              </a:xfrm>
              <a:prstGeom prst="rect">
                <a:avLst/>
              </a:prstGeom>
            </p:spPr>
          </p:pic>
        </p:grpSp>
        <p:grpSp>
          <p:nvGrpSpPr>
            <p:cNvPr id="107" name="Группа 106"/>
            <p:cNvGrpSpPr/>
            <p:nvPr/>
          </p:nvGrpSpPr>
          <p:grpSpPr>
            <a:xfrm>
              <a:off x="8606577" y="6168330"/>
              <a:ext cx="1818104" cy="477653"/>
              <a:chOff x="8606577" y="6168330"/>
              <a:chExt cx="1818104" cy="477653"/>
            </a:xfrm>
          </p:grpSpPr>
          <p:grpSp>
            <p:nvGrpSpPr>
              <p:cNvPr id="108" name="Группа 107"/>
              <p:cNvGrpSpPr/>
              <p:nvPr/>
            </p:nvGrpSpPr>
            <p:grpSpPr>
              <a:xfrm>
                <a:off x="8606577" y="6198710"/>
                <a:ext cx="1818104" cy="424502"/>
                <a:chOff x="8553412" y="4848362"/>
                <a:chExt cx="1818104" cy="424502"/>
              </a:xfrm>
            </p:grpSpPr>
            <p:grpSp>
              <p:nvGrpSpPr>
                <p:cNvPr id="110" name="Группа 109"/>
                <p:cNvGrpSpPr/>
                <p:nvPr/>
              </p:nvGrpSpPr>
              <p:grpSpPr>
                <a:xfrm>
                  <a:off x="8975726" y="4924124"/>
                  <a:ext cx="1395790" cy="293277"/>
                  <a:chOff x="8975726" y="4924124"/>
                  <a:chExt cx="1395790" cy="293277"/>
                </a:xfrm>
              </p:grpSpPr>
              <p:sp>
                <p:nvSpPr>
                  <p:cNvPr id="112" name="Прямоугольник 111"/>
                  <p:cNvSpPr/>
                  <p:nvPr/>
                </p:nvSpPr>
                <p:spPr>
                  <a:xfrm>
                    <a:off x="9819222" y="4924124"/>
                    <a:ext cx="552294" cy="2932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fontAlgn="b"/>
                    <a:r>
                      <a:rPr lang="ru-RU" sz="1000" dirty="0"/>
                      <a:t>газом</a:t>
                    </a:r>
                    <a:endParaRPr lang="ru-RU" sz="10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3" name="Прямоугольник 112"/>
                  <p:cNvSpPr/>
                  <p:nvPr/>
                </p:nvSpPr>
                <p:spPr>
                  <a:xfrm>
                    <a:off x="8975726" y="4953178"/>
                    <a:ext cx="270150" cy="232093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>
                    <a:noFill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000"/>
                  </a:p>
                </p:txBody>
              </p:sp>
            </p:grpSp>
            <p:sp>
              <p:nvSpPr>
                <p:cNvPr id="111" name="Прямоугольник 110"/>
                <p:cNvSpPr/>
                <p:nvPr/>
              </p:nvSpPr>
              <p:spPr>
                <a:xfrm>
                  <a:off x="8553412" y="4848362"/>
                  <a:ext cx="475981" cy="4245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1400" dirty="0" smtClean="0"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1,4</a:t>
                  </a:r>
                  <a:endParaRPr lang="ru-RU" sz="1400" dirty="0"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  <p:pic>
            <p:nvPicPr>
              <p:cNvPr id="109" name="Рисунок 108"/>
              <p:cNvPicPr>
                <a:picLocks noChangeAspect="1"/>
              </p:cNvPicPr>
              <p:nvPr/>
            </p:nvPicPr>
            <p:blipFill>
              <a:blip r:embed="rId16" cstate="screen"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backgroundRemoval t="3889" b="90000" l="5556" r="9733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413193" y="6168330"/>
                <a:ext cx="477653" cy="477653"/>
              </a:xfrm>
              <a:prstGeom prst="rect">
                <a:avLst/>
              </a:prstGeom>
            </p:spPr>
          </p:pic>
        </p:grpSp>
      </p:grp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242212" y="400911"/>
            <a:ext cx="10170243" cy="287896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3">
                <a:shade val="3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indent="4492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indent="0" algn="just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Жилищно-коммунальный комплекс города представлен следующими основными организациями:</a:t>
            </a:r>
          </a:p>
          <a:p>
            <a:pPr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муниципальное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унитарное предприятие «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Тепловодоканал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осуществляет производство и снабжение тепловой энергией, водоснабжение, водоотведение, обслуживание сетей газоснабжения;</a:t>
            </a:r>
          </a:p>
          <a:p>
            <a:pPr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акционерное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«Газпром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Энергосбыт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Тюмень» реализует электрическую энергию всем категориям потребителей;</a:t>
            </a:r>
          </a:p>
          <a:p>
            <a:pPr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акционерное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«Городские электрические сети» осуществляет технический ремонт и обслуживание сетей электроснабжения и трансформаторных подстанций;</a:t>
            </a:r>
          </a:p>
          <a:p>
            <a:pPr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акционерное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«ЮТЭК – Региональные сети» осуществляет строительство, реконструкцию объектов электросетевого хозяйства на территории города, имеет статус «сетевой организации»;</a:t>
            </a:r>
          </a:p>
          <a:p>
            <a:pPr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общество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ограниченной ответственностью «Жилищно-коммунальное управление» является как управляющей организацией в городе Мегионе 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Высокий, которая через общество с ограниченной ответственностью «Жилищно-эксплуатационная компания» выполняет работы по управлению, содержанию и текущему ремонту основной массы многоквартирных домов, так и оказывает услуги по откачке и вывозу жидких бытовых отходов из неблагоустроенного жилищного фонда, завозу питьевой воды автотранспортом в неблагоустроенном жилфонде, утилизации (захоронению) твердых коммунальных отходов;</a:t>
            </a:r>
          </a:p>
          <a:p>
            <a:pPr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акционерное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«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Мегионгазсервис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осуществляет реализацию потребителям сжиженного газа на территории городского округа транспортировку газа по газовым сетям;</a:t>
            </a:r>
          </a:p>
          <a:p>
            <a:pPr indent="0" algn="just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акционерное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«Югра-Экология» осуществляет функции регионального оператора по обращению с твердыми коммунальными отходами.</a:t>
            </a:r>
          </a:p>
        </p:txBody>
      </p:sp>
      <p:sp>
        <p:nvSpPr>
          <p:cNvPr id="76" name="Капля 75"/>
          <p:cNvSpPr/>
          <p:nvPr/>
        </p:nvSpPr>
        <p:spPr>
          <a:xfrm rot="2708270">
            <a:off x="57256" y="626801"/>
            <a:ext cx="262769" cy="261739"/>
          </a:xfrm>
          <a:prstGeom prst="teardrop">
            <a:avLst>
              <a:gd name="adj" fmla="val 11274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Капля 76"/>
          <p:cNvSpPr/>
          <p:nvPr/>
        </p:nvSpPr>
        <p:spPr>
          <a:xfrm rot="2708270">
            <a:off x="54054" y="2620308"/>
            <a:ext cx="262769" cy="261739"/>
          </a:xfrm>
          <a:prstGeom prst="teardrop">
            <a:avLst>
              <a:gd name="adj" fmla="val 11274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Капля 77"/>
          <p:cNvSpPr/>
          <p:nvPr/>
        </p:nvSpPr>
        <p:spPr>
          <a:xfrm rot="2708270">
            <a:off x="57348" y="1954767"/>
            <a:ext cx="262769" cy="261739"/>
          </a:xfrm>
          <a:prstGeom prst="teardrop">
            <a:avLst>
              <a:gd name="adj" fmla="val 11274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Капля 78"/>
          <p:cNvSpPr/>
          <p:nvPr/>
        </p:nvSpPr>
        <p:spPr>
          <a:xfrm rot="2708270">
            <a:off x="54054" y="1573690"/>
            <a:ext cx="262769" cy="261739"/>
          </a:xfrm>
          <a:prstGeom prst="teardrop">
            <a:avLst>
              <a:gd name="adj" fmla="val 11274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Капля 79"/>
          <p:cNvSpPr/>
          <p:nvPr/>
        </p:nvSpPr>
        <p:spPr>
          <a:xfrm rot="2708270">
            <a:off x="62892" y="1266082"/>
            <a:ext cx="262769" cy="261739"/>
          </a:xfrm>
          <a:prstGeom prst="teardrop">
            <a:avLst>
              <a:gd name="adj" fmla="val 11274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Капля 80"/>
          <p:cNvSpPr/>
          <p:nvPr/>
        </p:nvSpPr>
        <p:spPr>
          <a:xfrm rot="2708270">
            <a:off x="57255" y="994138"/>
            <a:ext cx="262769" cy="261739"/>
          </a:xfrm>
          <a:prstGeom prst="teardrop">
            <a:avLst>
              <a:gd name="adj" fmla="val 11274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Капля 81"/>
          <p:cNvSpPr/>
          <p:nvPr/>
        </p:nvSpPr>
        <p:spPr>
          <a:xfrm rot="2708270">
            <a:off x="62892" y="3027172"/>
            <a:ext cx="262769" cy="261739"/>
          </a:xfrm>
          <a:prstGeom prst="teardrop">
            <a:avLst>
              <a:gd name="adj" fmla="val 11274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1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5647485" y="3759752"/>
            <a:ext cx="4855606" cy="3013924"/>
            <a:chOff x="-83270" y="881832"/>
            <a:chExt cx="4855606" cy="3013924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2625059" y="1529904"/>
              <a:ext cx="55778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194</a:t>
              </a:r>
              <a:endParaRPr lang="ru-RU" sz="1600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594439" y="1529904"/>
              <a:ext cx="4121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/>
                <a:t>41</a:t>
              </a:r>
              <a:endParaRPr lang="ru-RU" sz="1600" dirty="0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268957" y="2638556"/>
              <a:ext cx="412100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700" b="1" dirty="0" smtClean="0"/>
                <a:t>77</a:t>
              </a:r>
              <a:endParaRPr lang="ru-RU" sz="1700" b="1" dirty="0"/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2138483" y="3242420"/>
              <a:ext cx="4121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22</a:t>
              </a:r>
              <a:endParaRPr lang="ru-RU" sz="1600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2982458" y="2592830"/>
              <a:ext cx="55778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DIN Pro Bold" panose="020B0804020101020102" pitchFamily="34" charset="0"/>
                  <a:cs typeface="DIN Pro Bold" panose="020B0804020101020102" pitchFamily="34" charset="0"/>
                </a:rPr>
                <a:t>134</a:t>
              </a:r>
              <a:endParaRPr lang="ru-RU" sz="1600" dirty="0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-83270" y="881832"/>
              <a:ext cx="4855606" cy="3013924"/>
              <a:chOff x="-88320" y="929035"/>
              <a:chExt cx="4855606" cy="3013924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3135465" y="929035"/>
                <a:ext cx="106479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Магазины и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торговые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центры</a:t>
                </a:r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549276" y="931716"/>
                <a:ext cx="1226618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</a:t>
                </a: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мелкорозничной </a:t>
                </a: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торговли</a:t>
                </a:r>
                <a:endParaRPr lang="ru-RU" sz="1000" dirty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  <p:grpSp>
            <p:nvGrpSpPr>
              <p:cNvPr id="90" name="Группа 89"/>
              <p:cNvGrpSpPr/>
              <p:nvPr/>
            </p:nvGrpSpPr>
            <p:grpSpPr>
              <a:xfrm>
                <a:off x="1062771" y="1403192"/>
                <a:ext cx="2515210" cy="2444804"/>
                <a:chOff x="3444464" y="1914547"/>
                <a:chExt cx="3598980" cy="3460786"/>
              </a:xfrm>
            </p:grpSpPr>
            <p:grpSp>
              <p:nvGrpSpPr>
                <p:cNvPr id="91" name="Группа 90"/>
                <p:cNvGrpSpPr/>
                <p:nvPr/>
              </p:nvGrpSpPr>
              <p:grpSpPr>
                <a:xfrm>
                  <a:off x="3859619" y="1988288"/>
                  <a:ext cx="2817628" cy="2626242"/>
                  <a:chOff x="3859619" y="1988288"/>
                  <a:chExt cx="2817628" cy="2626242"/>
                </a:xfrm>
              </p:grpSpPr>
              <p:sp>
                <p:nvSpPr>
                  <p:cNvPr id="97" name="Правильный пятиугольник 96"/>
                  <p:cNvSpPr/>
                  <p:nvPr/>
                </p:nvSpPr>
                <p:spPr>
                  <a:xfrm>
                    <a:off x="3859619" y="1988288"/>
                    <a:ext cx="2817628" cy="2626242"/>
                  </a:xfrm>
                  <a:prstGeom prst="pentagon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  <a:effectLst>
                    <a:softEdge rad="635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98" name="Группа 97"/>
                  <p:cNvGrpSpPr/>
                  <p:nvPr/>
                </p:nvGrpSpPr>
                <p:grpSpPr>
                  <a:xfrm>
                    <a:off x="4591428" y="2762917"/>
                    <a:ext cx="1396407" cy="1314890"/>
                    <a:chOff x="4373528" y="2502198"/>
                    <a:chExt cx="1814623" cy="1708298"/>
                  </a:xfrm>
                </p:grpSpPr>
                <p:sp>
                  <p:nvSpPr>
                    <p:cNvPr id="99" name="Правильный пятиугольник 98"/>
                    <p:cNvSpPr/>
                    <p:nvPr/>
                  </p:nvSpPr>
                  <p:spPr>
                    <a:xfrm>
                      <a:off x="4373528" y="2502198"/>
                      <a:ext cx="1814623" cy="1708298"/>
                    </a:xfrm>
                    <a:prstGeom prst="pentagon">
                      <a:avLst/>
                    </a:prstGeom>
                    <a:noFill/>
                    <a:ln w="28575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pic>
                  <p:nvPicPr>
                    <p:cNvPr id="100" name="Рисунок 99"/>
                    <p:cNvPicPr>
                      <a:picLocks noChangeAspect="1"/>
                    </p:cNvPicPr>
                    <p:nvPr/>
                  </p:nvPicPr>
                  <p:blipFill>
                    <a:blip r:embed="rId3" cstate="screen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489494" y="2645295"/>
                      <a:ext cx="1582690" cy="1565201"/>
                    </a:xfrm>
                    <a:prstGeom prst="rect">
                      <a:avLst/>
                    </a:prstGeom>
                  </p:spPr>
                </p:pic>
              </p:grpSp>
            </p:grpSp>
            <p:sp>
              <p:nvSpPr>
                <p:cNvPr id="92" name="Правильный пятиугольник 91"/>
                <p:cNvSpPr/>
                <p:nvPr/>
              </p:nvSpPr>
              <p:spPr>
                <a:xfrm rot="14949591">
                  <a:off x="5843678" y="3293226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3" name="Правильный пятиугольник 92"/>
                <p:cNvSpPr/>
                <p:nvPr/>
              </p:nvSpPr>
              <p:spPr>
                <a:xfrm rot="14949591">
                  <a:off x="3861301" y="1939682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4" name="Правильный пятиугольник 93"/>
                <p:cNvSpPr/>
                <p:nvPr/>
              </p:nvSpPr>
              <p:spPr>
                <a:xfrm rot="15207861">
                  <a:off x="5401163" y="1930702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5" name="Правильный пятиугольник 94"/>
                <p:cNvSpPr/>
                <p:nvPr/>
              </p:nvSpPr>
              <p:spPr>
                <a:xfrm rot="15146172">
                  <a:off x="4610110" y="4175566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6" name="Правильный пятиугольник 95"/>
                <p:cNvSpPr/>
                <p:nvPr/>
              </p:nvSpPr>
              <p:spPr>
                <a:xfrm rot="15060466">
                  <a:off x="3428309" y="3329851"/>
                  <a:ext cx="1215922" cy="1183611"/>
                </a:xfrm>
                <a:prstGeom prst="pentagon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  <p:sp>
            <p:nvSpPr>
              <p:cNvPr id="106" name="Прямоугольник 105"/>
              <p:cNvSpPr/>
              <p:nvPr/>
            </p:nvSpPr>
            <p:spPr>
              <a:xfrm>
                <a:off x="-36090" y="2033960"/>
                <a:ext cx="139446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общепита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общедоступной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сети</a:t>
                </a:r>
              </a:p>
            </p:txBody>
          </p:sp>
          <p:sp>
            <p:nvSpPr>
              <p:cNvPr id="107" name="Прямоугольник 106"/>
              <p:cNvSpPr/>
              <p:nvPr/>
            </p:nvSpPr>
            <p:spPr>
              <a:xfrm>
                <a:off x="-88320" y="3219102"/>
                <a:ext cx="2225417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общепита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закрытой 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сети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(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школьные столовые, </a:t>
                </a:r>
                <a:endParaRPr lang="ru-RU" sz="95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95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столовые </a:t>
                </a:r>
                <a:r>
                  <a:rPr lang="ru-RU" sz="95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при учреждениях)</a:t>
                </a:r>
              </a:p>
            </p:txBody>
          </p:sp>
          <p:sp>
            <p:nvSpPr>
              <p:cNvPr id="108" name="Прямоугольник 107"/>
              <p:cNvSpPr/>
              <p:nvPr/>
            </p:nvSpPr>
            <p:spPr>
              <a:xfrm>
                <a:off x="3489439" y="2367519"/>
                <a:ext cx="1277847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Предприятия </a:t>
                </a:r>
                <a:endParaRPr lang="ru-RU" sz="1000" dirty="0" smtClean="0"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000" dirty="0" smtClean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бытового </a:t>
                </a:r>
                <a:r>
                  <a:rPr lang="ru-RU" sz="1000" dirty="0">
                    <a:latin typeface="DIN Pro Bold" panose="020B0804020101020102" pitchFamily="34" charset="0"/>
                    <a:cs typeface="DIN Pro Bold" panose="020B0804020101020102" pitchFamily="34" charset="0"/>
                  </a:rPr>
                  <a:t>обслуживания</a:t>
                </a:r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>
                <a:off x="3217180" y="2872313"/>
                <a:ext cx="923194" cy="380325"/>
                <a:chOff x="3217180" y="2872313"/>
                <a:chExt cx="923194" cy="380325"/>
              </a:xfrm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 flipH="1" flipV="1">
                  <a:off x="3217180" y="3251556"/>
                  <a:ext cx="852079" cy="108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4081906" y="2954561"/>
                  <a:ext cx="2772" cy="293375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Овал 115"/>
                <p:cNvSpPr/>
                <p:nvPr/>
              </p:nvSpPr>
              <p:spPr>
                <a:xfrm>
                  <a:off x="4023437" y="2872313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3173790" y="1417256"/>
                <a:ext cx="909025" cy="118071"/>
                <a:chOff x="3173790" y="1417256"/>
                <a:chExt cx="909025" cy="118071"/>
              </a:xfrm>
            </p:grpSpPr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 flipH="1" flipV="1">
                  <a:off x="3173790" y="1474164"/>
                  <a:ext cx="788077" cy="108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Овал 116"/>
                <p:cNvSpPr/>
                <p:nvPr/>
              </p:nvSpPr>
              <p:spPr>
                <a:xfrm>
                  <a:off x="3965878" y="1417256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" name="Группа 3"/>
              <p:cNvGrpSpPr/>
              <p:nvPr/>
            </p:nvGrpSpPr>
            <p:grpSpPr>
              <a:xfrm>
                <a:off x="927093" y="3824888"/>
                <a:ext cx="1400552" cy="118071"/>
                <a:chOff x="927093" y="3824888"/>
                <a:chExt cx="1400552" cy="118071"/>
              </a:xfrm>
            </p:grpSpPr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 flipH="1" flipV="1">
                  <a:off x="971134" y="3870838"/>
                  <a:ext cx="1356511" cy="895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Овал 117"/>
                <p:cNvSpPr/>
                <p:nvPr/>
              </p:nvSpPr>
              <p:spPr>
                <a:xfrm>
                  <a:off x="927093" y="3824888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4"/>
              <p:cNvGrpSpPr/>
              <p:nvPr/>
            </p:nvGrpSpPr>
            <p:grpSpPr>
              <a:xfrm>
                <a:off x="539974" y="2682032"/>
                <a:ext cx="973814" cy="587107"/>
                <a:chOff x="539974" y="2682032"/>
                <a:chExt cx="973814" cy="587107"/>
              </a:xfrm>
            </p:grpSpPr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 flipH="1" flipV="1">
                  <a:off x="602231" y="3268068"/>
                  <a:ext cx="911557" cy="1071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598788" y="2826790"/>
                  <a:ext cx="2083" cy="42953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Овал 118"/>
                <p:cNvSpPr/>
                <p:nvPr/>
              </p:nvSpPr>
              <p:spPr>
                <a:xfrm>
                  <a:off x="539974" y="2682032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" name="Группа 1"/>
              <p:cNvGrpSpPr/>
              <p:nvPr/>
            </p:nvGrpSpPr>
            <p:grpSpPr>
              <a:xfrm>
                <a:off x="649221" y="1407345"/>
                <a:ext cx="828473" cy="118071"/>
                <a:chOff x="649221" y="1407345"/>
                <a:chExt cx="828473" cy="118071"/>
              </a:xfrm>
            </p:grpSpPr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 flipH="1" flipV="1">
                  <a:off x="739059" y="1466381"/>
                  <a:ext cx="738635" cy="2427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Овал 119"/>
                <p:cNvSpPr/>
                <p:nvPr/>
              </p:nvSpPr>
              <p:spPr>
                <a:xfrm>
                  <a:off x="649221" y="1407345"/>
                  <a:ext cx="116937" cy="118071"/>
                </a:xfrm>
                <a:prstGeom prst="ellipse">
                  <a:avLst/>
                </a:prstGeom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166457" y="1596103"/>
            <a:ext cx="2079776" cy="2238057"/>
            <a:chOff x="614164" y="1961952"/>
            <a:chExt cx="2079776" cy="2238057"/>
          </a:xfrm>
        </p:grpSpPr>
        <p:sp>
          <p:nvSpPr>
            <p:cNvPr id="68" name="Скругленный прямоугольник 67"/>
            <p:cNvSpPr/>
            <p:nvPr/>
          </p:nvSpPr>
          <p:spPr>
            <a:xfrm>
              <a:off x="972022" y="1961952"/>
              <a:ext cx="1656184" cy="79208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Оборот розничной торговли</a:t>
              </a:r>
              <a:endPara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676829" y="2321992"/>
              <a:ext cx="2748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683990" y="2321992"/>
              <a:ext cx="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681093" y="397817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677755" y="325809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Овал 72"/>
            <p:cNvSpPr/>
            <p:nvPr/>
          </p:nvSpPr>
          <p:spPr>
            <a:xfrm>
              <a:off x="1421052" y="3053120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13 406,1</a:t>
              </a:r>
            </a:p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35830" y="2865363"/>
              <a:ext cx="10278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2022 года</a:t>
              </a:r>
              <a:endParaRPr lang="ru-RU" sz="1000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14164" y="3578066"/>
              <a:ext cx="10599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2021 года</a:t>
              </a:r>
              <a:endParaRPr lang="ru-RU" sz="1000" dirty="0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486786" y="3767961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10 670,60</a:t>
              </a:r>
            </a:p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691134" y="1596103"/>
            <a:ext cx="2076682" cy="2238057"/>
            <a:chOff x="617258" y="1961952"/>
            <a:chExt cx="2076682" cy="2238057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972022" y="1961952"/>
              <a:ext cx="1656184" cy="79208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Объем реализации платных услуг</a:t>
              </a:r>
              <a:endParaRPr lang="ru-RU" sz="1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676829" y="2321992"/>
              <a:ext cx="2748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683990" y="2321992"/>
              <a:ext cx="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81093" y="397817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77755" y="3258096"/>
              <a:ext cx="792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1421052" y="3053120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4 009,6</a:t>
              </a:r>
            </a:p>
            <a:p>
              <a:pPr algn="ctr"/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17258" y="2865363"/>
              <a:ext cx="10599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2022 года</a:t>
              </a:r>
              <a:endParaRPr lang="ru-RU" sz="1000" dirty="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629030" y="3578066"/>
              <a:ext cx="10599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январь-декабрь </a:t>
              </a:r>
            </a:p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2021 года</a:t>
              </a:r>
              <a:endParaRPr lang="ru-RU" sz="1000" dirty="0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486786" y="3767961"/>
              <a:ext cx="1207154" cy="432048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3 565,00</a:t>
              </a:r>
            </a:p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млн рублей</a:t>
              </a:r>
              <a:endPara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8" name="TextBox 10"/>
          <p:cNvSpPr txBox="1">
            <a:spLocks noChangeArrowheads="1"/>
          </p:cNvSpPr>
          <p:nvPr/>
        </p:nvSpPr>
        <p:spPr bwMode="auto">
          <a:xfrm>
            <a:off x="208922" y="593800"/>
            <a:ext cx="9692091" cy="70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        Основными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направлениями развития потребительского рынка является создание условий для удовлетворения спроса населения на потребительские товары и услуги, совершенствование инфраструктуры потребительского рынка, обеспечение доступа к товарам и услугам всех социальных групп населения 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города Мегиона.</a:t>
            </a: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365"/>
          <p:cNvSpPr txBox="1">
            <a:spLocks noChangeArrowheads="1"/>
          </p:cNvSpPr>
          <p:nvPr/>
        </p:nvSpPr>
        <p:spPr bwMode="auto">
          <a:xfrm>
            <a:off x="5621422" y="1714066"/>
            <a:ext cx="4651597" cy="13031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accent3">
                <a:shade val="30000"/>
                <a:satMod val="120000"/>
              </a:schemeClr>
            </a:contourClr>
          </a:sp3d>
        </p:spPr>
        <p:style>
          <a:lnRef idx="0">
            <a:schemeClr val="accent3"/>
          </a:lnRef>
          <a:fillRef idx="1002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структуре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товарооборота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продовольственных товаров составляет более 50,0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01.10.2023 на территории города свою деятельность осуществляют 235 объектов розничной торговли торговой площадью 43,6 тыс. кв. м. и 77 предприятий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 на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4 247 посадочных мест.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88030" y="4061454"/>
            <a:ext cx="5195647" cy="924841"/>
            <a:chOff x="288030" y="3896465"/>
            <a:chExt cx="5195647" cy="443048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88030" y="3897632"/>
              <a:ext cx="5195647" cy="441881"/>
              <a:chOff x="288030" y="3775712"/>
              <a:chExt cx="5195647" cy="441881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288030" y="3777473"/>
                <a:ext cx="4323535" cy="440120"/>
                <a:chOff x="6767657" y="5052982"/>
                <a:chExt cx="2802762" cy="661670"/>
              </a:xfrm>
            </p:grpSpPr>
            <p:sp>
              <p:nvSpPr>
                <p:cNvPr id="126" name="Скругленный прямоугольник 125"/>
                <p:cNvSpPr/>
                <p:nvPr/>
              </p:nvSpPr>
              <p:spPr>
                <a:xfrm>
                  <a:off x="6767657" y="5052982"/>
                  <a:ext cx="2802762" cy="654322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>
                <a:xfrm>
                  <a:off x="6863104" y="5160243"/>
                  <a:ext cx="1611056" cy="55440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Оборот розничной торговли 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в </a:t>
                  </a:r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расчете на душу населения, тыс. рублей</a:t>
                  </a:r>
                </a:p>
              </p:txBody>
            </p:sp>
          </p:grpSp>
          <p:grpSp>
            <p:nvGrpSpPr>
              <p:cNvPr id="128" name="Группа 127"/>
              <p:cNvGrpSpPr/>
              <p:nvPr/>
            </p:nvGrpSpPr>
            <p:grpSpPr>
              <a:xfrm>
                <a:off x="4458154" y="3775712"/>
                <a:ext cx="1025523" cy="432787"/>
                <a:chOff x="9421363" y="5063373"/>
                <a:chExt cx="1025523" cy="650644"/>
              </a:xfrm>
            </p:grpSpPr>
            <p:sp>
              <p:nvSpPr>
                <p:cNvPr id="129" name="Скругленный прямоугольник 128"/>
                <p:cNvSpPr/>
                <p:nvPr/>
              </p:nvSpPr>
              <p:spPr>
                <a:xfrm>
                  <a:off x="9421363" y="5063373"/>
                  <a:ext cx="1018614" cy="650644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>
                <a:xfrm>
                  <a:off x="9428272" y="5155346"/>
                  <a:ext cx="1018614" cy="48765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январь-декабрь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2021 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года</a:t>
                  </a: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201,8</a:t>
                  </a:r>
                  <a:endParaRPr lang="ru-RU" sz="1400" dirty="0"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85" name="Группа 84"/>
            <p:cNvGrpSpPr/>
            <p:nvPr/>
          </p:nvGrpSpPr>
          <p:grpSpPr>
            <a:xfrm>
              <a:off x="2964133" y="3896465"/>
              <a:ext cx="1025523" cy="432785"/>
              <a:chOff x="9421363" y="5063372"/>
              <a:chExt cx="1025523" cy="650644"/>
            </a:xfrm>
          </p:grpSpPr>
          <p:sp>
            <p:nvSpPr>
              <p:cNvPr id="122" name="Скругленный прямоугольник 121"/>
              <p:cNvSpPr/>
              <p:nvPr/>
            </p:nvSpPr>
            <p:spPr>
              <a:xfrm>
                <a:off x="9421363" y="5063372"/>
                <a:ext cx="1018614" cy="65064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23" name="Прямоугольник 122"/>
              <p:cNvSpPr/>
              <p:nvPr/>
            </p:nvSpPr>
            <p:spPr>
              <a:xfrm>
                <a:off x="9428272" y="5164879"/>
                <a:ext cx="1018614" cy="487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январь-декабрь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2022 года</a:t>
                </a:r>
              </a:p>
              <a:p>
                <a:pPr lvl="0" algn="ctr"/>
                <a:endParaRPr lang="ru-RU" sz="600" dirty="0" smtClean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238,9</a:t>
                </a:r>
                <a:endParaRPr lang="ru-RU" sz="14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grpSp>
        <p:nvGrpSpPr>
          <p:cNvPr id="13" name="Группа 12"/>
          <p:cNvGrpSpPr/>
          <p:nvPr/>
        </p:nvGrpSpPr>
        <p:grpSpPr>
          <a:xfrm>
            <a:off x="284855" y="5159751"/>
            <a:ext cx="5191913" cy="967403"/>
            <a:chOff x="284855" y="4527921"/>
            <a:chExt cx="5191913" cy="463438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84855" y="4527921"/>
              <a:ext cx="5191913" cy="463438"/>
              <a:chOff x="284855" y="4406001"/>
              <a:chExt cx="5191913" cy="463438"/>
            </a:xfrm>
          </p:grpSpPr>
          <p:grpSp>
            <p:nvGrpSpPr>
              <p:cNvPr id="84" name="Группа 83"/>
              <p:cNvGrpSpPr/>
              <p:nvPr/>
            </p:nvGrpSpPr>
            <p:grpSpPr>
              <a:xfrm>
                <a:off x="284855" y="4415012"/>
                <a:ext cx="4323537" cy="454427"/>
                <a:chOff x="6764481" y="6011441"/>
                <a:chExt cx="2802763" cy="683178"/>
              </a:xfrm>
            </p:grpSpPr>
            <p:sp>
              <p:nvSpPr>
                <p:cNvPr id="124" name="Скругленный прямоугольник 123"/>
                <p:cNvSpPr/>
                <p:nvPr/>
              </p:nvSpPr>
              <p:spPr>
                <a:xfrm>
                  <a:off x="6764481" y="6011441"/>
                  <a:ext cx="2802763" cy="683178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>
                <a:xfrm>
                  <a:off x="6835641" y="6073438"/>
                  <a:ext cx="1696641" cy="465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Объем платных услуг</a:t>
                  </a:r>
                  <a:endParaRPr lang="en-US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в расчете на душу населения, </a:t>
                  </a:r>
                  <a:endParaRPr lang="en-US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тыс. рублей</a:t>
                  </a:r>
                </a:p>
              </p:txBody>
            </p:sp>
          </p:grpSp>
          <p:grpSp>
            <p:nvGrpSpPr>
              <p:cNvPr id="131" name="Группа 130"/>
              <p:cNvGrpSpPr/>
              <p:nvPr/>
            </p:nvGrpSpPr>
            <p:grpSpPr>
              <a:xfrm>
                <a:off x="4414500" y="4406001"/>
                <a:ext cx="1062268" cy="454427"/>
                <a:chOff x="8246300" y="5593026"/>
                <a:chExt cx="1062268" cy="683178"/>
              </a:xfrm>
            </p:grpSpPr>
            <p:sp>
              <p:nvSpPr>
                <p:cNvPr id="132" name="Скругленный прямоугольник 131"/>
                <p:cNvSpPr/>
                <p:nvPr/>
              </p:nvSpPr>
              <p:spPr>
                <a:xfrm>
                  <a:off x="8268127" y="5593026"/>
                  <a:ext cx="1018614" cy="683178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>
                <a:xfrm>
                  <a:off x="8246300" y="5713902"/>
                  <a:ext cx="1062268" cy="4876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январь-декабрь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2020 </a:t>
                  </a:r>
                  <a:r>
                    <a:rPr lang="ru-RU" sz="900" dirty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года</a:t>
                  </a: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67,4</a:t>
                  </a:r>
                  <a:endParaRPr lang="ru-RU" sz="1400" dirty="0"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86" name="Группа 85"/>
            <p:cNvGrpSpPr/>
            <p:nvPr/>
          </p:nvGrpSpPr>
          <p:grpSpPr>
            <a:xfrm>
              <a:off x="2920479" y="4536929"/>
              <a:ext cx="1062268" cy="454427"/>
              <a:chOff x="8246300" y="5593026"/>
              <a:chExt cx="1062268" cy="683178"/>
            </a:xfrm>
          </p:grpSpPr>
          <p:sp>
            <p:nvSpPr>
              <p:cNvPr id="87" name="Скругленный прямоугольник 86"/>
              <p:cNvSpPr/>
              <p:nvPr/>
            </p:nvSpPr>
            <p:spPr>
              <a:xfrm>
                <a:off x="8268127" y="5593026"/>
                <a:ext cx="1018614" cy="68317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8246300" y="5700354"/>
                <a:ext cx="1062268" cy="487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январь-декабрь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2022 </a:t>
                </a:r>
                <a:r>
                  <a: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года</a:t>
                </a:r>
              </a:p>
              <a:p>
                <a:pPr lvl="0" algn="ctr"/>
                <a:endParaRPr lang="ru-RU" sz="6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71,4</a:t>
                </a:r>
                <a:endParaRPr lang="ru-RU" sz="14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grpSp>
        <p:nvGrpSpPr>
          <p:cNvPr id="134" name="Группа 133"/>
          <p:cNvGrpSpPr/>
          <p:nvPr/>
        </p:nvGrpSpPr>
        <p:grpSpPr>
          <a:xfrm>
            <a:off x="284855" y="6251133"/>
            <a:ext cx="5191913" cy="967403"/>
            <a:chOff x="284855" y="4527921"/>
            <a:chExt cx="5191913" cy="463438"/>
          </a:xfrm>
        </p:grpSpPr>
        <p:grpSp>
          <p:nvGrpSpPr>
            <p:cNvPr id="135" name="Группа 134"/>
            <p:cNvGrpSpPr/>
            <p:nvPr/>
          </p:nvGrpSpPr>
          <p:grpSpPr>
            <a:xfrm>
              <a:off x="284855" y="4527921"/>
              <a:ext cx="5191913" cy="463438"/>
              <a:chOff x="284855" y="4406001"/>
              <a:chExt cx="5191913" cy="463438"/>
            </a:xfrm>
          </p:grpSpPr>
          <p:grpSp>
            <p:nvGrpSpPr>
              <p:cNvPr id="139" name="Группа 138"/>
              <p:cNvGrpSpPr/>
              <p:nvPr/>
            </p:nvGrpSpPr>
            <p:grpSpPr>
              <a:xfrm>
                <a:off x="284855" y="4415012"/>
                <a:ext cx="4323537" cy="454427"/>
                <a:chOff x="6764481" y="6011441"/>
                <a:chExt cx="2802763" cy="683178"/>
              </a:xfrm>
            </p:grpSpPr>
            <p:sp>
              <p:nvSpPr>
                <p:cNvPr id="143" name="Скругленный прямоугольник 142"/>
                <p:cNvSpPr/>
                <p:nvPr/>
              </p:nvSpPr>
              <p:spPr>
                <a:xfrm>
                  <a:off x="6764481" y="6011441"/>
                  <a:ext cx="2802763" cy="683178"/>
                </a:xfrm>
                <a:prstGeom prst="round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6835641" y="6073438"/>
                  <a:ext cx="1696641" cy="465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Потребительские расходы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на </a:t>
                  </a:r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душу населения, </a:t>
                  </a:r>
                  <a:endParaRPr lang="en-US" altLang="ru-RU" sz="1200" dirty="0" smtClean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/>
                  <a:r>
                    <a:rPr lang="ru-RU" altLang="ru-RU" sz="1200" dirty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т</a:t>
                  </a:r>
                  <a:r>
                    <a:rPr lang="ru-RU" altLang="ru-RU" sz="1200" dirty="0" smtClean="0">
                      <a:solidFill>
                        <a:schemeClr val="bg1"/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ыс. рублей</a:t>
                  </a:r>
                  <a:endParaRPr lang="ru-RU" altLang="ru-RU" sz="1200" dirty="0">
                    <a:solidFill>
                      <a:schemeClr val="bg1"/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  <p:grpSp>
            <p:nvGrpSpPr>
              <p:cNvPr id="140" name="Группа 139"/>
              <p:cNvGrpSpPr/>
              <p:nvPr/>
            </p:nvGrpSpPr>
            <p:grpSpPr>
              <a:xfrm>
                <a:off x="4414500" y="4406001"/>
                <a:ext cx="1062268" cy="454427"/>
                <a:chOff x="8246300" y="5593026"/>
                <a:chExt cx="1062268" cy="683178"/>
              </a:xfrm>
            </p:grpSpPr>
            <p:sp>
              <p:nvSpPr>
                <p:cNvPr id="141" name="Скругленный прямоугольник 140"/>
                <p:cNvSpPr/>
                <p:nvPr/>
              </p:nvSpPr>
              <p:spPr>
                <a:xfrm>
                  <a:off x="8268127" y="5593026"/>
                  <a:ext cx="1018614" cy="683178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/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>
                <a:xfrm>
                  <a:off x="8246300" y="5705187"/>
                  <a:ext cx="1062268" cy="4876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январь-декабрь</a:t>
                  </a:r>
                  <a:r>
                    <a:rPr lang="ru-RU" sz="9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9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2021 года</a:t>
                  </a:r>
                  <a:endPara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endParaRPr lang="ru-RU" sz="6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  <a:p>
                  <a:pPr lvl="0" algn="ctr"/>
                  <a:r>
                    <a:rPr lang="ru-RU" sz="1400" dirty="0" smtClean="0">
                      <a:latin typeface="DIN Pro Bold" panose="020B0804020101020102" pitchFamily="34" charset="0"/>
                      <a:cs typeface="DIN Pro Bold" panose="020B0804020101020102" pitchFamily="34" charset="0"/>
                    </a:rPr>
                    <a:t>269,2</a:t>
                  </a:r>
                  <a:endParaRPr lang="ru-RU" sz="1400" dirty="0">
                    <a:latin typeface="DIN Pro Bold" panose="020B0804020101020102" pitchFamily="34" charset="0"/>
                    <a:cs typeface="DIN Pro Bold" panose="020B0804020101020102" pitchFamily="34" charset="0"/>
                  </a:endParaRPr>
                </a:p>
              </p:txBody>
            </p:sp>
          </p:grpSp>
        </p:grpSp>
        <p:grpSp>
          <p:nvGrpSpPr>
            <p:cNvPr id="136" name="Группа 135"/>
            <p:cNvGrpSpPr/>
            <p:nvPr/>
          </p:nvGrpSpPr>
          <p:grpSpPr>
            <a:xfrm>
              <a:off x="2920479" y="4536920"/>
              <a:ext cx="1062268" cy="454426"/>
              <a:chOff x="8246300" y="5593026"/>
              <a:chExt cx="1062268" cy="683178"/>
            </a:xfrm>
          </p:grpSpPr>
          <p:sp>
            <p:nvSpPr>
              <p:cNvPr id="137" name="Скругленный прямоугольник 136"/>
              <p:cNvSpPr/>
              <p:nvPr/>
            </p:nvSpPr>
            <p:spPr>
              <a:xfrm>
                <a:off x="8268127" y="5593026"/>
                <a:ext cx="1018614" cy="68317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000"/>
              </a:p>
            </p:txBody>
          </p:sp>
          <p:sp>
            <p:nvSpPr>
              <p:cNvPr id="138" name="Прямоугольник 137"/>
              <p:cNvSpPr/>
              <p:nvPr/>
            </p:nvSpPr>
            <p:spPr>
              <a:xfrm>
                <a:off x="8246300" y="5691639"/>
                <a:ext cx="1062268" cy="487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январь-декабрь</a:t>
                </a:r>
                <a:r>
                  <a:rPr lang="ru-RU" sz="9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2022 </a:t>
                </a:r>
                <a:r>
                  <a:rPr lang="ru-RU" sz="900" dirty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года</a:t>
                </a:r>
              </a:p>
              <a:p>
                <a:pPr lvl="0" algn="ctr"/>
                <a:endParaRPr lang="ru-RU" sz="6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  <a:p>
                <a:pPr lvl="0" algn="ctr"/>
                <a:r>
                  <a:rPr lang="ru-RU" sz="1400" dirty="0" smtClean="0">
                    <a:solidFill>
                      <a:schemeClr val="accent1">
                        <a:lumMod val="50000"/>
                      </a:schemeClr>
                    </a:solidFill>
                    <a:latin typeface="DIN Pro Bold" panose="020B0804020101020102" pitchFamily="34" charset="0"/>
                    <a:cs typeface="DIN Pro Bold" panose="020B0804020101020102" pitchFamily="34" charset="0"/>
                  </a:rPr>
                  <a:t>310,3</a:t>
                </a:r>
                <a:endParaRPr lang="ru-RU" sz="1400" dirty="0">
                  <a:solidFill>
                    <a:schemeClr val="accent1">
                      <a:lumMod val="50000"/>
                    </a:schemeClr>
                  </a:solidFill>
                  <a:latin typeface="DIN Pro Bold" panose="020B0804020101020102" pitchFamily="34" charset="0"/>
                  <a:cs typeface="DIN Pro Bold" panose="020B0804020101020102" pitchFamily="34" charset="0"/>
                </a:endParaRPr>
              </a:p>
            </p:txBody>
          </p:sp>
        </p:grpSp>
      </p:grpSp>
      <p:sp>
        <p:nvSpPr>
          <p:cNvPr id="145" name="Прямоугольник 144"/>
          <p:cNvSpPr/>
          <p:nvPr/>
        </p:nvSpPr>
        <p:spPr>
          <a:xfrm flipH="1">
            <a:off x="3084" y="119226"/>
            <a:ext cx="10440990" cy="442346"/>
          </a:xfrm>
          <a:prstGeom prst="rect">
            <a:avLst/>
          </a:prstGeom>
          <a:gradFill>
            <a:gsLst>
              <a:gs pos="70000">
                <a:schemeClr val="accent2"/>
              </a:gs>
              <a:gs pos="100000">
                <a:srgbClr val="60D5C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rPr>
              <a:t>Потребительский рынок</a:t>
            </a:r>
            <a:endParaRPr lang="ru-RU" sz="2400" b="1" i="1" dirty="0">
              <a:ln w="9525">
                <a:noFill/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1">
                    <a:lumMod val="50000"/>
                  </a:schemeClr>
                </a:outerShdw>
              </a:effectLst>
              <a:latin typeface="DIN Pro Bold" panose="020B0804020101020102" pitchFamily="34" charset="0"/>
              <a:cs typeface="DIN Pro Bold" panose="020B08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130557"/>
              </p:ext>
            </p:extLst>
          </p:nvPr>
        </p:nvGraphicFramePr>
        <p:xfrm>
          <a:off x="410355" y="737816"/>
          <a:ext cx="4234075" cy="329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233133" y="593800"/>
            <a:ext cx="2840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Структура доходов местного бюджета </a:t>
            </a:r>
          </a:p>
        </p:txBody>
      </p:sp>
      <p:sp>
        <p:nvSpPr>
          <p:cNvPr id="12295" name="Прямоугольник 6"/>
          <p:cNvSpPr>
            <a:spLocks noChangeArrowheads="1"/>
          </p:cNvSpPr>
          <p:nvPr/>
        </p:nvSpPr>
        <p:spPr bwMode="auto">
          <a:xfrm>
            <a:off x="233133" y="4034214"/>
            <a:ext cx="4411297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263525" algn="just"/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</a:t>
            </a: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 местный бюджет поступило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931,9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рублей,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100,8%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плана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По сравнению с аналогичным периодом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года 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увеличились на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461,8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млн рублей или на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8,4%.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3525"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отчетном периоде собственные доходы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1 670,6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млн рублей 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увеличились на 12,7%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январю-декабрю 2021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Основными источниками формирования собственных доходов местного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явились: налог на доходы физических лиц (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63,2%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суммы собственных доходов), налоги на имущество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(6,7%),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 (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11,8%),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имущества, находящегося в муниципальной собственности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(9,1%),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(4,8%).</a:t>
            </a:r>
          </a:p>
          <a:p>
            <a:pPr indent="263525"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доходов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безвозмездные поступления от других бюджетов бюджетной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что свидетельствует о высокой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дотационности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округа. Безвозмездные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за отчетный период увеличились по сравнению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годом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6,9%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4 261,3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рублей. </a:t>
            </a:r>
          </a:p>
          <a:p>
            <a:pPr indent="263525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расчете на одного жителя доходы бюджета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Мегиона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2022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105,7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-2" y="-2595"/>
            <a:ext cx="10440990" cy="490948"/>
            <a:chOff x="-2" y="254069"/>
            <a:chExt cx="10440990" cy="490948"/>
          </a:xfrm>
        </p:grpSpPr>
        <p:sp>
          <p:nvSpPr>
            <p:cNvPr id="13" name="Прямоугольник 12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83990" y="254069"/>
              <a:ext cx="5333511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Доходы и расходы местного бюджета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76346"/>
              </p:ext>
            </p:extLst>
          </p:nvPr>
        </p:nvGraphicFramePr>
        <p:xfrm>
          <a:off x="4852658" y="841431"/>
          <a:ext cx="5328592" cy="46804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70804">
                  <a:extLst>
                    <a:ext uri="{9D8B030D-6E8A-4147-A177-3AD203B41FA5}">
                      <a16:colId xmlns:a16="http://schemas.microsoft.com/office/drawing/2014/main" val="1811149881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3680985991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982720238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124037863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4289415999"/>
                    </a:ext>
                  </a:extLst>
                </a:gridCol>
              </a:tblGrid>
              <a:tr h="18319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 2021 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 2022 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702357"/>
                  </a:ext>
                </a:extLst>
              </a:tr>
              <a:tr h="252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млн руб.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%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млн  руб.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%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1019509121"/>
                  </a:ext>
                </a:extLst>
              </a:tr>
              <a:tr h="2306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– всего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5 752,3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5 715,8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3909430406"/>
                  </a:ext>
                </a:extLst>
              </a:tr>
              <a:tr h="197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3165218317"/>
                  </a:ext>
                </a:extLst>
              </a:tr>
              <a:tr h="317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505,7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476,1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4169050991"/>
                  </a:ext>
                </a:extLst>
              </a:tr>
              <a:tr h="4022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4217954451"/>
                  </a:ext>
                </a:extLst>
              </a:tr>
              <a:tr h="487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1941026811"/>
                  </a:ext>
                </a:extLst>
              </a:tr>
              <a:tr h="2879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389,2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339,1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480625909"/>
                  </a:ext>
                </a:extLst>
              </a:tr>
              <a:tr h="2881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1 378,2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23,96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1 283,3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1980782592"/>
                  </a:ext>
                </a:extLst>
              </a:tr>
              <a:tr h="27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2 696,3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46,87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2 793,1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48,87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2713432318"/>
                  </a:ext>
                </a:extLst>
              </a:tr>
              <a:tr h="2564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279,7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303,9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1415528850"/>
                  </a:ext>
                </a:extLst>
              </a:tr>
              <a:tr h="317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2372811078"/>
                  </a:ext>
                </a:extLst>
              </a:tr>
              <a:tr h="1589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1788100747"/>
                  </a:ext>
                </a:extLst>
              </a:tr>
              <a:tr h="2369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256,7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4,46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274,9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4119579090"/>
                  </a:ext>
                </a:extLst>
              </a:tr>
              <a:tr h="215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3958716799"/>
                  </a:ext>
                </a:extLst>
              </a:tr>
              <a:tr h="2167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163,5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164,1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2,87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657873047"/>
                  </a:ext>
                </a:extLst>
              </a:tr>
              <a:tr h="2879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67" marR="57467" marT="0" marB="0" anchor="ctr"/>
                </a:tc>
                <a:extLst>
                  <a:ext uri="{0D108BD9-81ED-4DB2-BD59-A6C34878D82A}">
                    <a16:rowId xmlns:a16="http://schemas.microsoft.com/office/drawing/2014/main" val="271735875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8486" y="507603"/>
            <a:ext cx="5256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города Мегиона </a:t>
            </a:r>
            <a:endParaRPr kumimoji="0" lang="ru-RU" alt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461" y="5562352"/>
            <a:ext cx="5328592" cy="1477328"/>
          </a:xfrm>
          <a:prstGeom prst="rect">
            <a:avLst/>
          </a:prstGeom>
          <a:solidFill>
            <a:srgbClr val="7DDD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263525"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Приоритетом в бюджетной политике в сфере расходов консолидированного бюджета города </a:t>
            </a:r>
            <a:r>
              <a:rPr lang="ru-RU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Мегиона</a:t>
            </a:r>
            <a:r>
              <a:rPr lang="ru-RU" sz="10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являлось обеспечение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населения бюджетными услугами отраслей социальной сферы. 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3525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финансирование отраслей социальной сферы за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2022 год направлено 3 536,9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млн рублей, в том числе по разделу образование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2 793,1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млн рублей, культура, кинематография –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303,9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млн рублей, физическая культура и спорт –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274,9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млн рублей, социальная политика –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164,1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 рублей.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3525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финансирование других отраслей экономики направлено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2 178,9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млн рублей, что составляет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38,1%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общем объеме расходов. 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" y="-2595"/>
            <a:ext cx="10440990" cy="490948"/>
            <a:chOff x="-2" y="254069"/>
            <a:chExt cx="10440990" cy="490948"/>
          </a:xfrm>
        </p:grpSpPr>
        <p:sp>
          <p:nvSpPr>
            <p:cNvPr id="3" name="Прямоугольник 2"/>
            <p:cNvSpPr/>
            <p:nvPr/>
          </p:nvSpPr>
          <p:spPr>
            <a:xfrm flipH="1">
              <a:off x="-2" y="302671"/>
              <a:ext cx="10440990" cy="442346"/>
            </a:xfrm>
            <a:prstGeom prst="rect">
              <a:avLst/>
            </a:prstGeom>
            <a:gradFill>
              <a:gsLst>
                <a:gs pos="70000">
                  <a:srgbClr val="00B050"/>
                </a:gs>
                <a:gs pos="100000">
                  <a:srgbClr val="60D5C5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19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83990" y="254069"/>
              <a:ext cx="1904689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ln w="9525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accent1">
                        <a:lumMod val="50000"/>
                      </a:schemeClr>
                    </a:outerShdw>
                  </a:effectLst>
                  <a:latin typeface="DIN Pro Bold" panose="020B0804020101020102" pitchFamily="34" charset="0"/>
                  <a:cs typeface="DIN Pro Bold" panose="020B0804020101020102" pitchFamily="34" charset="0"/>
                </a:rPr>
                <a:t>Рынок труда</a:t>
              </a:r>
              <a:endParaRPr lang="ru-RU" sz="2400" b="1" i="1" dirty="0">
                <a:ln w="9525">
                  <a:noFill/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1">
                      <a:lumMod val="50000"/>
                    </a:schemeClr>
                  </a:outerShdw>
                </a:effectLst>
                <a:latin typeface="DIN Pro Bold" panose="020B0804020101020102" pitchFamily="34" charset="0"/>
                <a:cs typeface="DIN Pro Bold" panose="020B0804020101020102" pitchFamily="34" charset="0"/>
              </a:endParaRPr>
            </a:p>
          </p:txBody>
        </p:sp>
      </p:grp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45291416"/>
              </p:ext>
            </p:extLst>
          </p:nvPr>
        </p:nvGraphicFramePr>
        <p:xfrm>
          <a:off x="5652542" y="1099614"/>
          <a:ext cx="41764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934" y="4266208"/>
            <a:ext cx="3672408" cy="2883586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980759"/>
              </p:ext>
            </p:extLst>
          </p:nvPr>
        </p:nvGraphicFramePr>
        <p:xfrm>
          <a:off x="248418" y="713558"/>
          <a:ext cx="482806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254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</a:t>
                      </a:r>
                    </a:p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года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Январь-декабрь 2022 года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16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экономически активного населения,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39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занятого 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экономике населения,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43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официально признанных безработными на конец года, человек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74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официально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зарегистрированной безработицы, % от численности экономически активного населения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32283"/>
              </p:ext>
            </p:extLst>
          </p:nvPr>
        </p:nvGraphicFramePr>
        <p:xfrm>
          <a:off x="4105882" y="4241390"/>
          <a:ext cx="6120680" cy="27919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77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48895" marB="488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Январь-декабрь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Январь-декабрь*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Среднемесячная заработная плата по крупным и средним предприятиям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83198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92080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110,7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8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 по отраслям: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добыча полезных ископаемых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131871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138719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105,2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обрабатывающие производства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57347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67111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117,0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74226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83925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113,1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торговля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43530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48744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112,0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60190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66782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111,0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79918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90777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113,6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Деятельность в области культуры, спорта, организации досуга и развлечений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70190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77429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276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110,3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428406" y="3811059"/>
            <a:ext cx="565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среднемесячной заработной платы по отраслям экономики работников крупных и средних предприятий </a:t>
            </a:r>
            <a:r>
              <a:rPr lang="ru-RU" sz="12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Мегион</a:t>
            </a:r>
            <a:endParaRPr lang="ru-RU" sz="12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05882" y="7002052"/>
            <a:ext cx="6120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данные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925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12720</TotalTime>
  <Words>1875</Words>
  <Application>Microsoft Office PowerPoint</Application>
  <PresentationFormat>Произвольный</PresentationFormat>
  <Paragraphs>393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DIN Pro Bold</vt:lpstr>
      <vt:lpstr>DINPro-Bold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Администрация г.Мегион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оплаты труда по отраслям экономики городского округа город Мегион</dc:title>
  <dc:creator>Суяримбетова Галия Нуримановна</dc:creator>
  <cp:lastModifiedBy>Рянская Елена Сергеевна</cp:lastModifiedBy>
  <cp:revision>1157</cp:revision>
  <cp:lastPrinted>2018-07-27T09:19:07Z</cp:lastPrinted>
  <dcterms:created xsi:type="dcterms:W3CDTF">2015-03-02T11:51:42Z</dcterms:created>
  <dcterms:modified xsi:type="dcterms:W3CDTF">2023-02-01T05:23:00Z</dcterms:modified>
</cp:coreProperties>
</file>