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66" r:id="rId2"/>
    <p:sldId id="267" r:id="rId3"/>
    <p:sldId id="268" r:id="rId4"/>
    <p:sldId id="283" r:id="rId5"/>
    <p:sldId id="282" r:id="rId6"/>
    <p:sldId id="284" r:id="rId7"/>
    <p:sldId id="285" r:id="rId8"/>
    <p:sldId id="286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4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1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25252" y="1484784"/>
            <a:ext cx="3312368" cy="49411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«Капитальное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строительство»</a:t>
            </a: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</a:t>
            </a:r>
            <a:r>
              <a:rPr lang="ru-RU" sz="21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жилищно-коммунального хозяйства администрации города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«Капитальное строительство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архитектуры и градостроительства администрации города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37620" y="1830621"/>
            <a:ext cx="5706380" cy="502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1"/>
            <a:ext cx="936104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3888" y="1772816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 городского округа город Мегион </a:t>
            </a:r>
            <a:endParaRPr lang="ru-RU" sz="2800" spc="12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spc="12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 годы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94540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402" y="1556792"/>
            <a:ext cx="81344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комфорта городской среды на территории муниципального образования городской округ город Мегион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и комфорта дворовых территорий в условиях сложившейся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комфорта территорий общего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создания, содержания и развития объектов благоустройства на территории муниципального образования, включая объекты, находящиеся в частной собственности и прилегающие к ним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вовлеченности заинтересованных граждан, организаций в реализацию мероприятий по благоустройству территории муниципального образования</a:t>
            </a: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81208" cy="10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71649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41231"/>
              </p:ext>
            </p:extLst>
          </p:nvPr>
        </p:nvGraphicFramePr>
        <p:xfrm>
          <a:off x="395536" y="1196752"/>
          <a:ext cx="8424936" cy="5040561"/>
        </p:xfrm>
        <a:graphic>
          <a:graphicData uri="http://schemas.openxmlformats.org/drawingml/2006/table">
            <a:tbl>
              <a:tblPr firstRow="1" firstCol="1" bandRow="1"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50089122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38851853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811236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4849568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62738657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46430580"/>
                    </a:ext>
                  </a:extLst>
                </a:gridCol>
              </a:tblGrid>
              <a:tr h="5229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Значения показателя по годам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7463198"/>
                  </a:ext>
                </a:extLst>
              </a:tr>
              <a:tr h="298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018678"/>
                  </a:ext>
                </a:extLst>
              </a:tr>
              <a:tr h="298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334712"/>
                  </a:ext>
                </a:extLst>
              </a:tr>
              <a:tr h="428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дворовых территорий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417574"/>
                  </a:ext>
                </a:extLst>
              </a:tr>
              <a:tr h="436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благоустроенных дворовых территорий от общего количества дворовых территорий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856528"/>
                  </a:ext>
                </a:extLst>
              </a:tr>
              <a:tr h="87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040656"/>
                  </a:ext>
                </a:extLst>
              </a:tr>
              <a:tr h="654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трудового участия заинтересованных лиц в выполнении минимального перечня работ по благоустройству дворовых территорий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чел./час.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и размер финансового участия заинтересованных лиц в выполнении дополнительного перечня работ по благоустройству дворовых территорий от общей стоимости работ дополнительного перечня, включенных в программу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4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трудового участия заинтересованных лиц в выполнении дополнительного перечня работ по благоустройству дворовых территорий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чел./час.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71649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9056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17490"/>
              </p:ext>
            </p:extLst>
          </p:nvPr>
        </p:nvGraphicFramePr>
        <p:xfrm>
          <a:off x="276225" y="1295400"/>
          <a:ext cx="8568952" cy="4006918"/>
        </p:xfrm>
        <a:graphic>
          <a:graphicData uri="http://schemas.openxmlformats.org/drawingml/2006/table">
            <a:tbl>
              <a:tblPr firstRow="1" firstCol="1" bandRow="1"/>
              <a:tblGrid>
                <a:gridCol w="673711"/>
                <a:gridCol w="3694072"/>
                <a:gridCol w="697719"/>
                <a:gridCol w="1097948"/>
                <a:gridCol w="1097948"/>
                <a:gridCol w="1307554"/>
              </a:tblGrid>
              <a:tr h="10644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Значения показателя по годам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4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 благоустроенных общественных территорий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189 754,00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189 754,00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189 754,00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6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площади благоустроенных общественных территорий к общей площади общественных территорий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 благоустроенных общественных территорий, приходящихся на 1 жителя муниципального образования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чел./м²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0801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78628"/>
              </p:ext>
            </p:extLst>
          </p:nvPr>
        </p:nvGraphicFramePr>
        <p:xfrm>
          <a:off x="539549" y="1196752"/>
          <a:ext cx="8064898" cy="5520801"/>
        </p:xfrm>
        <a:graphic>
          <a:graphicData uri="http://schemas.openxmlformats.org/drawingml/2006/table">
            <a:tbl>
              <a:tblPr firstRow="1" firstCol="1" bandRow="1"/>
              <a:tblGrid>
                <a:gridCol w="432051">
                  <a:extLst>
                    <a:ext uri="{9D8B030D-6E8A-4147-A177-3AD203B41FA5}">
                      <a16:colId xmlns:a16="http://schemas.microsoft.com/office/drawing/2014/main" xmlns="" val="21085345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57010522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226953714"/>
                    </a:ext>
                  </a:extLst>
                </a:gridCol>
                <a:gridCol w="1562161">
                  <a:extLst>
                    <a:ext uri="{9D8B030D-6E8A-4147-A177-3AD203B41FA5}">
                      <a16:colId xmlns:a16="http://schemas.microsoft.com/office/drawing/2014/main" xmlns="" val="1049724719"/>
                    </a:ext>
                  </a:extLst>
                </a:gridCol>
                <a:gridCol w="813046">
                  <a:extLst>
                    <a:ext uri="{9D8B030D-6E8A-4147-A177-3AD203B41FA5}">
                      <a16:colId xmlns:a16="http://schemas.microsoft.com/office/drawing/2014/main" xmlns="" val="588982578"/>
                    </a:ext>
                  </a:extLst>
                </a:gridCol>
                <a:gridCol w="937161">
                  <a:extLst>
                    <a:ext uri="{9D8B030D-6E8A-4147-A177-3AD203B41FA5}">
                      <a16:colId xmlns:a16="http://schemas.microsoft.com/office/drawing/2014/main" xmlns="" val="428475104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559405269"/>
                    </a:ext>
                  </a:extLst>
                </a:gridCol>
              </a:tblGrid>
              <a:tr h="30537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муниципальной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 затраты на реализацию (тыс.руб.)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061000"/>
                  </a:ext>
                </a:extLst>
              </a:tr>
              <a:tr h="154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068356"/>
                  </a:ext>
                </a:extLst>
              </a:tr>
              <a:tr h="303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353461"/>
                  </a:ext>
                </a:extLst>
              </a:tr>
              <a:tr h="189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12277"/>
                  </a:ext>
                </a:extLst>
              </a:tr>
              <a:tr h="30537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 на выполнение работ по благоустройству дворовых территорий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50362"/>
                  </a:ext>
                </a:extLst>
              </a:tr>
              <a:tr h="264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88788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27585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8555"/>
                  </a:ext>
                </a:extLst>
              </a:tr>
              <a:tr h="144016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в том числе: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18 852,0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2 827,8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765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6 598,2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46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9 426,0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20 микрорайона в г. Мегионе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18 852,0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2 827,8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6 598,2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9 426,0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3 микрорайона в г. Мегионе (2-я очередь)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7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0" y="59431"/>
            <a:ext cx="10801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8574"/>
              </p:ext>
            </p:extLst>
          </p:nvPr>
        </p:nvGraphicFramePr>
        <p:xfrm>
          <a:off x="251521" y="1052736"/>
          <a:ext cx="8690258" cy="5443981"/>
        </p:xfrm>
        <a:graphic>
          <a:graphicData uri="http://schemas.openxmlformats.org/drawingml/2006/table">
            <a:tbl>
              <a:tblPr firstRow="1" firstCol="1" bandRow="1"/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108534590"/>
                    </a:ext>
                  </a:extLst>
                </a:gridCol>
                <a:gridCol w="1926652">
                  <a:extLst>
                    <a:ext uri="{9D8B030D-6E8A-4147-A177-3AD203B41FA5}">
                      <a16:colId xmlns:a16="http://schemas.microsoft.com/office/drawing/2014/main" xmlns="" val="2570105225"/>
                    </a:ext>
                  </a:extLst>
                </a:gridCol>
                <a:gridCol w="2083089">
                  <a:extLst>
                    <a:ext uri="{9D8B030D-6E8A-4147-A177-3AD203B41FA5}">
                      <a16:colId xmlns:a16="http://schemas.microsoft.com/office/drawing/2014/main" xmlns="" val="2226953714"/>
                    </a:ext>
                  </a:extLst>
                </a:gridCol>
                <a:gridCol w="1673744">
                  <a:extLst>
                    <a:ext uri="{9D8B030D-6E8A-4147-A177-3AD203B41FA5}">
                      <a16:colId xmlns:a16="http://schemas.microsoft.com/office/drawing/2014/main" xmlns="" val="1049724719"/>
                    </a:ext>
                  </a:extLst>
                </a:gridCol>
                <a:gridCol w="871120">
                  <a:extLst>
                    <a:ext uri="{9D8B030D-6E8A-4147-A177-3AD203B41FA5}">
                      <a16:colId xmlns:a16="http://schemas.microsoft.com/office/drawing/2014/main" xmlns="" val="588982578"/>
                    </a:ext>
                  </a:extLst>
                </a:gridCol>
                <a:gridCol w="887807">
                  <a:extLst>
                    <a:ext uri="{9D8B030D-6E8A-4147-A177-3AD203B41FA5}">
                      <a16:colId xmlns:a16="http://schemas.microsoft.com/office/drawing/2014/main" xmlns="" val="4284751049"/>
                    </a:ext>
                  </a:extLst>
                </a:gridCol>
                <a:gridCol w="887807">
                  <a:extLst>
                    <a:ext uri="{9D8B030D-6E8A-4147-A177-3AD203B41FA5}">
                      <a16:colId xmlns:a16="http://schemas.microsoft.com/office/drawing/2014/main" xmlns="" val="559405269"/>
                    </a:ext>
                  </a:extLst>
                </a:gridCol>
              </a:tblGrid>
              <a:tr h="38265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муниципальной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 затраты на реализацию (тыс.руб.)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061000"/>
                  </a:ext>
                </a:extLst>
              </a:tr>
              <a:tr h="191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068356"/>
                  </a:ext>
                </a:extLst>
              </a:tr>
              <a:tr h="29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353461"/>
                  </a:ext>
                </a:extLst>
              </a:tr>
              <a:tr h="19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12277"/>
                  </a:ext>
                </a:extLst>
              </a:tr>
              <a:tr h="20513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1 микрорайона в г. Мегионе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50362"/>
                  </a:ext>
                </a:extLst>
              </a:tr>
              <a:tr h="258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88788"/>
                  </a:ext>
                </a:extLst>
              </a:tr>
              <a:tr h="41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27585"/>
                  </a:ext>
                </a:extLst>
              </a:tr>
              <a:tr h="20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8555"/>
                  </a:ext>
                </a:extLst>
              </a:tr>
              <a:tr h="191329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2.4.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3 микрорайона в г. Мегионе (1-я очередь)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125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132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13 микрорайона в г. Мегионе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132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2.6.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дворовых территорий 15 микрорайона в г. Мегионе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900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30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0801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62045"/>
              </p:ext>
            </p:extLst>
          </p:nvPr>
        </p:nvGraphicFramePr>
        <p:xfrm>
          <a:off x="251521" y="1052736"/>
          <a:ext cx="8690258" cy="5473191"/>
        </p:xfrm>
        <a:graphic>
          <a:graphicData uri="http://schemas.openxmlformats.org/drawingml/2006/table">
            <a:tbl>
              <a:tblPr firstRow="1" firstCol="1" bandRow="1"/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108534590"/>
                    </a:ext>
                  </a:extLst>
                </a:gridCol>
                <a:gridCol w="1926652">
                  <a:extLst>
                    <a:ext uri="{9D8B030D-6E8A-4147-A177-3AD203B41FA5}">
                      <a16:colId xmlns:a16="http://schemas.microsoft.com/office/drawing/2014/main" xmlns="" val="2570105225"/>
                    </a:ext>
                  </a:extLst>
                </a:gridCol>
                <a:gridCol w="2083089">
                  <a:extLst>
                    <a:ext uri="{9D8B030D-6E8A-4147-A177-3AD203B41FA5}">
                      <a16:colId xmlns:a16="http://schemas.microsoft.com/office/drawing/2014/main" xmlns="" val="2226953714"/>
                    </a:ext>
                  </a:extLst>
                </a:gridCol>
                <a:gridCol w="1673744">
                  <a:extLst>
                    <a:ext uri="{9D8B030D-6E8A-4147-A177-3AD203B41FA5}">
                      <a16:colId xmlns:a16="http://schemas.microsoft.com/office/drawing/2014/main" xmlns="" val="1049724719"/>
                    </a:ext>
                  </a:extLst>
                </a:gridCol>
                <a:gridCol w="1013259">
                  <a:extLst>
                    <a:ext uri="{9D8B030D-6E8A-4147-A177-3AD203B41FA5}">
                      <a16:colId xmlns:a16="http://schemas.microsoft.com/office/drawing/2014/main" xmlns="" val="588982578"/>
                    </a:ext>
                  </a:extLst>
                </a:gridCol>
                <a:gridCol w="745668">
                  <a:extLst>
                    <a:ext uri="{9D8B030D-6E8A-4147-A177-3AD203B41FA5}">
                      <a16:colId xmlns:a16="http://schemas.microsoft.com/office/drawing/2014/main" xmlns="" val="4284751049"/>
                    </a:ext>
                  </a:extLst>
                </a:gridCol>
                <a:gridCol w="887807">
                  <a:extLst>
                    <a:ext uri="{9D8B030D-6E8A-4147-A177-3AD203B41FA5}">
                      <a16:colId xmlns:a16="http://schemas.microsoft.com/office/drawing/2014/main" xmlns="" val="559405269"/>
                    </a:ext>
                  </a:extLst>
                </a:gridCol>
              </a:tblGrid>
              <a:tr h="38265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муниципальной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 затраты на реализацию (тыс.руб.)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061000"/>
                  </a:ext>
                </a:extLst>
              </a:tr>
              <a:tr h="191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068356"/>
                  </a:ext>
                </a:extLst>
              </a:tr>
              <a:tr h="29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353461"/>
                  </a:ext>
                </a:extLst>
              </a:tr>
              <a:tr h="19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12277"/>
                  </a:ext>
                </a:extLst>
              </a:tr>
              <a:tr h="20513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 на выполнение работ по благоустройству общественных территорий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50362"/>
                  </a:ext>
                </a:extLst>
              </a:tr>
              <a:tr h="258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88788"/>
                  </a:ext>
                </a:extLst>
              </a:tr>
              <a:tr h="41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27585"/>
                  </a:ext>
                </a:extLst>
              </a:tr>
              <a:tr h="20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8555"/>
                  </a:ext>
                </a:extLst>
              </a:tr>
              <a:tr h="191329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общественных территорий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9 426,0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1 413,9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3 299,1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125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4 713,0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132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Строительство Аллеи Славы по ул. Строителей в г. Мегионе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9 426,0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1 413,9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3 299,1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4 713,0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132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Обустройство бульвара в 4-5 мкр г. Мегиона, с элементами благоустройства (1 очередь)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900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19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" y="59431"/>
            <a:ext cx="10801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99357"/>
              </p:ext>
            </p:extLst>
          </p:nvPr>
        </p:nvGraphicFramePr>
        <p:xfrm>
          <a:off x="225415" y="1268760"/>
          <a:ext cx="8690258" cy="4308330"/>
        </p:xfrm>
        <a:graphic>
          <a:graphicData uri="http://schemas.openxmlformats.org/drawingml/2006/table">
            <a:tbl>
              <a:tblPr firstRow="1" firstCol="1" bandRow="1"/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108534590"/>
                    </a:ext>
                  </a:extLst>
                </a:gridCol>
                <a:gridCol w="1926652">
                  <a:extLst>
                    <a:ext uri="{9D8B030D-6E8A-4147-A177-3AD203B41FA5}">
                      <a16:colId xmlns:a16="http://schemas.microsoft.com/office/drawing/2014/main" xmlns="" val="2570105225"/>
                    </a:ext>
                  </a:extLst>
                </a:gridCol>
                <a:gridCol w="2083089">
                  <a:extLst>
                    <a:ext uri="{9D8B030D-6E8A-4147-A177-3AD203B41FA5}">
                      <a16:colId xmlns:a16="http://schemas.microsoft.com/office/drawing/2014/main" xmlns="" val="2226953714"/>
                    </a:ext>
                  </a:extLst>
                </a:gridCol>
                <a:gridCol w="1673744">
                  <a:extLst>
                    <a:ext uri="{9D8B030D-6E8A-4147-A177-3AD203B41FA5}">
                      <a16:colId xmlns:a16="http://schemas.microsoft.com/office/drawing/2014/main" xmlns="" val="1049724719"/>
                    </a:ext>
                  </a:extLst>
                </a:gridCol>
                <a:gridCol w="871120">
                  <a:extLst>
                    <a:ext uri="{9D8B030D-6E8A-4147-A177-3AD203B41FA5}">
                      <a16:colId xmlns:a16="http://schemas.microsoft.com/office/drawing/2014/main" xmlns="" val="588982578"/>
                    </a:ext>
                  </a:extLst>
                </a:gridCol>
                <a:gridCol w="887807">
                  <a:extLst>
                    <a:ext uri="{9D8B030D-6E8A-4147-A177-3AD203B41FA5}">
                      <a16:colId xmlns:a16="http://schemas.microsoft.com/office/drawing/2014/main" xmlns="" val="4284751049"/>
                    </a:ext>
                  </a:extLst>
                </a:gridCol>
                <a:gridCol w="887807">
                  <a:extLst>
                    <a:ext uri="{9D8B030D-6E8A-4147-A177-3AD203B41FA5}">
                      <a16:colId xmlns:a16="http://schemas.microsoft.com/office/drawing/2014/main" xmlns="" val="559405269"/>
                    </a:ext>
                  </a:extLst>
                </a:gridCol>
              </a:tblGrid>
              <a:tr h="38265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муниципальной программы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 затраты на реализацию (тыс.руб.)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061000"/>
                  </a:ext>
                </a:extLst>
              </a:tr>
              <a:tr h="191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068356"/>
                  </a:ext>
                </a:extLst>
              </a:tr>
              <a:tr h="29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353461"/>
                  </a:ext>
                </a:extLst>
              </a:tr>
              <a:tr h="19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12277"/>
                  </a:ext>
                </a:extLst>
              </a:tr>
              <a:tr h="20513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Обустройство бульвара в 4-5 мкр г. Мегиона, с элементами благоустройства (2 очередь)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50362"/>
                  </a:ext>
                </a:extLst>
              </a:tr>
              <a:tr h="258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88788"/>
                  </a:ext>
                </a:extLst>
              </a:tr>
              <a:tr h="41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27585"/>
                  </a:ext>
                </a:extLst>
              </a:tr>
              <a:tr h="20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8555"/>
                  </a:ext>
                </a:extLst>
              </a:tr>
              <a:tr h="191329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реки Сайма с созданием рекреационных зон (1 очередь)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125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132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реки Сайма с созданием рекреационных зон (2 очередь)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жилищно-коммунального хозяйства,  муниципальное казенное учреждение «Капитальное строительство»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автономного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52373" marR="523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0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92696"/>
            <a:ext cx="3359673" cy="38484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25000"/>
                  <a:lumOff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95" y="2292767"/>
            <a:ext cx="2541789" cy="1928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79" y="388671"/>
            <a:ext cx="2717109" cy="1670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3" y="262929"/>
            <a:ext cx="2693695" cy="179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8" y="2307457"/>
            <a:ext cx="2799170" cy="1913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69" y="4468943"/>
            <a:ext cx="2699030" cy="20281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79" y="4453699"/>
            <a:ext cx="2843254" cy="21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2355</TotalTime>
  <Words>1211</Words>
  <Application>Microsoft Office PowerPoint</Application>
  <PresentationFormat>Экран (4:3)</PresentationFormat>
  <Paragraphs>468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66</cp:revision>
  <dcterms:created xsi:type="dcterms:W3CDTF">2017-09-12T10:22:28Z</dcterms:created>
  <dcterms:modified xsi:type="dcterms:W3CDTF">2018-04-12T11:08:30Z</dcterms:modified>
</cp:coreProperties>
</file>