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6" r:id="rId2"/>
    <p:sldId id="267" r:id="rId3"/>
    <p:sldId id="268" r:id="rId4"/>
    <p:sldId id="282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640" y="2132856"/>
            <a:ext cx="5346340" cy="14401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обращениями с отходами производства и потребления на территории в городского округа город Мегион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2015 – 2023 годы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25252" y="1484784"/>
            <a:ext cx="3312368" cy="494116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«Капитальное 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строительство»</a:t>
            </a: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</a:t>
            </a:r>
            <a:r>
              <a:rPr lang="ru-RU" sz="21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акционерно общество «Жилищно-коммунальное управление»</a:t>
            </a:r>
          </a:p>
          <a:p>
            <a:pPr marL="0" indent="0">
              <a:buNone/>
            </a:pP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жилищно-коммунального хозяйства</a:t>
            </a:r>
          </a:p>
          <a:p>
            <a:pPr marL="0" indent="0">
              <a:buNone/>
            </a:pP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«Капитальное строительство»</a:t>
            </a:r>
          </a:p>
          <a:p>
            <a:pPr marL="0" indent="0">
              <a:buNone/>
            </a:pPr>
            <a:endParaRPr lang="ru-RU" sz="2800" spc="12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37620" y="1830621"/>
            <a:ext cx="5706380" cy="502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1"/>
            <a:ext cx="93610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94540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402" y="1556792"/>
            <a:ext cx="81344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ликвидация вредного воздействия отходов производства и потребления на окружающую среду и здоровье населения</a:t>
            </a:r>
          </a:p>
          <a:p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производственно-технологической базы по обращению с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отходами;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земель, подвергшихся загрязнению отходами производства и потребления;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комплексной системы непрерывного экологического образования, воспитания и просвещения населения</a:t>
            </a: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81208" cy="10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71649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58595"/>
              </p:ext>
            </p:extLst>
          </p:nvPr>
        </p:nvGraphicFramePr>
        <p:xfrm>
          <a:off x="1073093" y="1268760"/>
          <a:ext cx="7603363" cy="4440821"/>
        </p:xfrm>
        <a:graphic>
          <a:graphicData uri="http://schemas.openxmlformats.org/drawingml/2006/table">
            <a:tbl>
              <a:tblPr firstRow="1" firstCol="1" bandRow="1"/>
              <a:tblGrid>
                <a:gridCol w="618587">
                  <a:extLst>
                    <a:ext uri="{9D8B030D-6E8A-4147-A177-3AD203B41FA5}">
                      <a16:colId xmlns="" xmlns:a16="http://schemas.microsoft.com/office/drawing/2014/main" val="1500891220"/>
                    </a:ext>
                  </a:extLst>
                </a:gridCol>
                <a:gridCol w="3311195">
                  <a:extLst>
                    <a:ext uri="{9D8B030D-6E8A-4147-A177-3AD203B41FA5}">
                      <a16:colId xmlns="" xmlns:a16="http://schemas.microsoft.com/office/drawing/2014/main" val="3885185346"/>
                    </a:ext>
                  </a:extLst>
                </a:gridCol>
                <a:gridCol w="721253">
                  <a:extLst>
                    <a:ext uri="{9D8B030D-6E8A-4147-A177-3AD203B41FA5}">
                      <a16:colId xmlns="" xmlns:a16="http://schemas.microsoft.com/office/drawing/2014/main" val="238112361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4849568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62738657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46430580"/>
                    </a:ext>
                  </a:extLst>
                </a:gridCol>
              </a:tblGrid>
              <a:tr h="1152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Значения показателя по годам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7463198"/>
                  </a:ext>
                </a:extLst>
              </a:tr>
              <a:tr h="469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6018678"/>
                  </a:ext>
                </a:extLst>
              </a:tr>
              <a:tr h="234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334712"/>
                  </a:ext>
                </a:extLst>
              </a:tr>
              <a:tr h="70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Ежегодное выявление несанкционированных свалок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417574"/>
                  </a:ext>
                </a:extLst>
              </a:tr>
              <a:tr h="1174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Ликвидация несанкционированных свалок с последующей рекультивацией территории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0856528"/>
                  </a:ext>
                </a:extLst>
              </a:tr>
              <a:tr h="70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мусорных контейнеров (800х900х750)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404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0801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92186"/>
              </p:ext>
            </p:extLst>
          </p:nvPr>
        </p:nvGraphicFramePr>
        <p:xfrm>
          <a:off x="539549" y="1196752"/>
          <a:ext cx="8064898" cy="4493887"/>
        </p:xfrm>
        <a:graphic>
          <a:graphicData uri="http://schemas.openxmlformats.org/drawingml/2006/table">
            <a:tbl>
              <a:tblPr firstRow="1" firstCol="1" bandRow="1"/>
              <a:tblGrid>
                <a:gridCol w="432051">
                  <a:extLst>
                    <a:ext uri="{9D8B030D-6E8A-4147-A177-3AD203B41FA5}">
                      <a16:colId xmlns="" xmlns:a16="http://schemas.microsoft.com/office/drawing/2014/main" val="210853459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570105225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226953714"/>
                    </a:ext>
                  </a:extLst>
                </a:gridCol>
                <a:gridCol w="1634169">
                  <a:extLst>
                    <a:ext uri="{9D8B030D-6E8A-4147-A177-3AD203B41FA5}">
                      <a16:colId xmlns="" xmlns:a16="http://schemas.microsoft.com/office/drawing/2014/main" val="1049724719"/>
                    </a:ext>
                  </a:extLst>
                </a:gridCol>
                <a:gridCol w="813046">
                  <a:extLst>
                    <a:ext uri="{9D8B030D-6E8A-4147-A177-3AD203B41FA5}">
                      <a16:colId xmlns="" xmlns:a16="http://schemas.microsoft.com/office/drawing/2014/main" val="588982578"/>
                    </a:ext>
                  </a:extLst>
                </a:gridCol>
                <a:gridCol w="828620">
                  <a:extLst>
                    <a:ext uri="{9D8B030D-6E8A-4147-A177-3AD203B41FA5}">
                      <a16:colId xmlns="" xmlns:a16="http://schemas.microsoft.com/office/drawing/2014/main" val="4284751049"/>
                    </a:ext>
                  </a:extLst>
                </a:gridCol>
                <a:gridCol w="828620">
                  <a:extLst>
                    <a:ext uri="{9D8B030D-6E8A-4147-A177-3AD203B41FA5}">
                      <a16:colId xmlns="" xmlns:a16="http://schemas.microsoft.com/office/drawing/2014/main" val="559405269"/>
                    </a:ext>
                  </a:extLst>
                </a:gridCol>
              </a:tblGrid>
              <a:tr h="30537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муниципальной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Финансовые затраты на реализацию (тыс.руб.)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7061000"/>
                  </a:ext>
                </a:extLst>
              </a:tr>
              <a:tr h="154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3068356"/>
                  </a:ext>
                </a:extLst>
              </a:tr>
              <a:tr h="303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8353461"/>
                  </a:ext>
                </a:extLst>
              </a:tr>
              <a:tr h="154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812277"/>
                  </a:ext>
                </a:extLst>
              </a:tr>
              <a:tr h="30537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Выявление и ликвидация несанкционированных свалок, захламленных участков с последующей рекультивацией территории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казенное учреждение «Капитальное строительство»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5950362"/>
                  </a:ext>
                </a:extLst>
              </a:tr>
              <a:tr h="386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6388788"/>
                  </a:ext>
                </a:extLst>
              </a:tr>
              <a:tr h="480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1227585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8555"/>
                  </a:ext>
                </a:extLst>
              </a:tr>
              <a:tr h="28803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Администрирование отдельно переданных государственных полномочий в сфере обращения с твердыми коммунальными отходами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казенное учреждение «Капитальное строительство»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50,40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50,40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6500016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047987"/>
                  </a:ext>
                </a:extLst>
              </a:tr>
              <a:tr h="458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50,40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50,40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8408866"/>
                  </a:ext>
                </a:extLst>
              </a:tr>
              <a:tr h="625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513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7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92696"/>
            <a:ext cx="3359673" cy="38484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b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25000"/>
                  <a:lumOff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95" y="2292767"/>
            <a:ext cx="2541789" cy="1928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79" y="388671"/>
            <a:ext cx="2717109" cy="1670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3" y="262929"/>
            <a:ext cx="2693695" cy="179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8" y="2307457"/>
            <a:ext cx="2799170" cy="1913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69" y="4468943"/>
            <a:ext cx="2699030" cy="20281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79" y="4453699"/>
            <a:ext cx="2843254" cy="21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2136</TotalTime>
  <Words>292</Words>
  <Application>Microsoft Office PowerPoint</Application>
  <PresentationFormat>Экран (4:3)</PresentationFormat>
  <Paragraphs>113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Развитие системы обращениями с отходами производства и потребления на территории в городского округа город Мегион  на 2015 – 2023 годы </vt:lpstr>
      <vt:lpstr>Презентация PowerPoint</vt:lpstr>
      <vt:lpstr>Презентация PowerPoint</vt:lpstr>
      <vt:lpstr>Презентация PowerPoint</vt:lpstr>
      <vt:lpstr>СПАСИБО 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58</cp:revision>
  <dcterms:created xsi:type="dcterms:W3CDTF">2017-09-12T10:22:28Z</dcterms:created>
  <dcterms:modified xsi:type="dcterms:W3CDTF">2017-09-27T10:43:20Z</dcterms:modified>
</cp:coreProperties>
</file>