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257" r:id="rId3"/>
    <p:sldId id="573" r:id="rId4"/>
    <p:sldId id="567" r:id="rId5"/>
    <p:sldId id="572" r:id="rId6"/>
    <p:sldId id="553" r:id="rId7"/>
    <p:sldId id="571" r:id="rId8"/>
    <p:sldId id="448" r:id="rId9"/>
    <p:sldId id="578" r:id="rId10"/>
    <p:sldId id="579" r:id="rId11"/>
    <p:sldId id="451" r:id="rId12"/>
    <p:sldId id="580" r:id="rId13"/>
    <p:sldId id="445" r:id="rId14"/>
    <p:sldId id="583" r:id="rId15"/>
    <p:sldId id="584" r:id="rId16"/>
    <p:sldId id="688" r:id="rId17"/>
    <p:sldId id="590" r:id="rId18"/>
    <p:sldId id="676" r:id="rId19"/>
    <p:sldId id="617" r:id="rId20"/>
    <p:sldId id="622" r:id="rId21"/>
    <p:sldId id="623" r:id="rId22"/>
    <p:sldId id="626" r:id="rId23"/>
    <p:sldId id="628" r:id="rId24"/>
    <p:sldId id="632" r:id="rId25"/>
    <p:sldId id="636" r:id="rId26"/>
    <p:sldId id="640" r:id="rId27"/>
    <p:sldId id="645" r:id="rId28"/>
    <p:sldId id="648" r:id="rId29"/>
    <p:sldId id="653" r:id="rId30"/>
    <p:sldId id="657" r:id="rId31"/>
    <p:sldId id="663" r:id="rId32"/>
    <p:sldId id="48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2298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8E4"/>
    <a:srgbClr val="0E4F5A"/>
    <a:srgbClr val="D8F4F9"/>
    <a:srgbClr val="F8FCFE"/>
    <a:srgbClr val="E8F5FA"/>
    <a:srgbClr val="CEEBF4"/>
    <a:srgbClr val="C1F1EA"/>
    <a:srgbClr val="C7E7A3"/>
    <a:srgbClr val="D6BBE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58" y="792"/>
      </p:cViewPr>
      <p:guideLst>
        <p:guide pos="3840"/>
        <p:guide pos="229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210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31044149832258E-3"/>
          <c:y val="0.21928378671640877"/>
          <c:w val="0.99776678780970718"/>
          <c:h val="0.612562118400511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177800" cmpd="sng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FF0000"/>
                </a:solidFill>
                <a:ln w="177800" cmpd="sng">
                  <a:solidFill>
                    <a:srgbClr val="00823B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7A7C-4CE8-8951-C9B22CDB93D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A43A6F"/>
                </a:solidFill>
                <a:ln w="177800" cmpd="sng">
                  <a:solidFill>
                    <a:srgbClr val="A43A6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7A7C-4CE8-8951-C9B22CDB93D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FF0000"/>
                </a:solidFill>
                <a:ln w="177800" cmpd="sng">
                  <a:solidFill>
                    <a:srgbClr val="00A4D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A7C-4CE8-8951-C9B22CDB93D6}"/>
              </c:ext>
            </c:extLst>
          </c:dPt>
          <c:dLbls>
            <c:dLbl>
              <c:idx val="0"/>
              <c:layout>
                <c:manualLayout>
                  <c:x val="-0.10813096812512886"/>
                  <c:y val="0.27695822227228828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823B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7C-4CE8-8951-C9B22CDB93D6}"/>
                </c:ext>
              </c:extLst>
            </c:dLbl>
            <c:dLbl>
              <c:idx val="1"/>
              <c:layout>
                <c:manualLayout>
                  <c:x val="-0.10368534437929666"/>
                  <c:y val="-0.27670393458428516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A43A6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7C-4CE8-8951-C9B22CDB93D6}"/>
                </c:ext>
              </c:extLst>
            </c:dLbl>
            <c:dLbl>
              <c:idx val="2"/>
              <c:layout>
                <c:manualLayout>
                  <c:x val="-7.4534216719902735E-2"/>
                  <c:y val="-0.2658457149349255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A4D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7C-4CE8-8951-C9B22CDB93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5539228</c:v>
                </c:pt>
                <c:pt idx="1">
                  <c:v>5214300.2</c:v>
                </c:pt>
                <c:pt idx="2">
                  <c:v>5170979.8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7C-4CE8-8951-C9B22CDB93D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7631832"/>
        <c:axId val="477626256"/>
      </c:lineChart>
      <c:catAx>
        <c:axId val="477631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7626256"/>
        <c:crosses val="autoZero"/>
        <c:auto val="1"/>
        <c:lblAlgn val="ctr"/>
        <c:lblOffset val="100"/>
        <c:noMultiLvlLbl val="0"/>
      </c:catAx>
      <c:valAx>
        <c:axId val="4776262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477631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7854889833939345E-3"/>
          <c:w val="1"/>
          <c:h val="0.9827421164960142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3A3DD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2.2841237579042457E-2"/>
                  <c:y val="-3.806131265664877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01F3F87-6ADA-4240-84FA-4C43BBDAB358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894308943089432"/>
                      <c:h val="0.128818121207450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3FE-423B-8F69-30184DEE68B2}"/>
                </c:ext>
              </c:extLst>
            </c:dLbl>
            <c:numFmt formatCode="#,##0.0" sourceLinked="0"/>
            <c:spPr>
              <a:solidFill>
                <a:schemeClr val="bg1">
                  <a:alpha val="47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#\ ##0.0</c:formatCode>
                <c:ptCount val="1"/>
                <c:pt idx="0">
                  <c:v>135919.9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FE-423B-8F69-30184DEE68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</c:v>
                </c:pt>
              </c:strCache>
            </c:strRef>
          </c:tx>
          <c:spPr>
            <a:solidFill>
              <a:srgbClr val="4BFF9C">
                <a:alpha val="9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4.8520776874435411E-3"/>
                  <c:y val="-1.101926820959733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3076FAA-1772-484A-8C48-F5515CC8DB17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455284552845528"/>
                      <c:h val="0.11825864820981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3FE-423B-8F69-30184DEE68B2}"/>
                </c:ext>
              </c:extLst>
            </c:dLbl>
            <c:spPr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#\ ##0.0</c:formatCode>
                <c:ptCount val="1"/>
                <c:pt idx="0">
                  <c:v>72100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FE-423B-8F69-30184DEE68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40062879159662113"/>
                  <c:y val="-6.275816700957616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3801145-BDA7-4615-A117-1BC49F5FF738}" type="VALUE">
                      <a:rPr lang="en-US" sz="2400"/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FF1E1E">
                    <a:alpha val="67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877332386630606"/>
                      <c:h val="0.130660406145037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3FE-423B-8F69-30184DEE68B2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#\ ##0.0</c:formatCode>
                <c:ptCount val="1"/>
                <c:pt idx="0">
                  <c:v>5491.7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3FE-423B-8F69-30184DEE68B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Штрафы</c:v>
                </c:pt>
              </c:strCache>
            </c:strRef>
          </c:tx>
          <c:spPr>
            <a:solidFill>
              <a:srgbClr val="FFFF00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2380574495410878E-2"/>
                  <c:y val="-6.9902106765999159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7B82BCC-4B68-43C4-A6BC-A15BABB29C83}" type="VALUE">
                      <a:rPr lang="en-US" sz="2400"/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87867106183057"/>
                      <c:h val="0.1105017550420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3FE-423B-8F69-30184DEE68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#\ ##0.0</c:formatCode>
                <c:ptCount val="1"/>
                <c:pt idx="0">
                  <c:v>5452.3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3FE-423B-8F69-30184DEE68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0"/>
        <c:shape val="box"/>
        <c:axId val="661334464"/>
        <c:axId val="661334136"/>
        <c:axId val="0"/>
      </c:bar3DChart>
      <c:catAx>
        <c:axId val="661334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334136"/>
        <c:crosses val="autoZero"/>
        <c:auto val="1"/>
        <c:lblAlgn val="ctr"/>
        <c:lblOffset val="100"/>
        <c:noMultiLvlLbl val="0"/>
      </c:catAx>
      <c:valAx>
        <c:axId val="661334136"/>
        <c:scaling>
          <c:orientation val="minMax"/>
          <c:min val="0"/>
        </c:scaling>
        <c:delete val="1"/>
        <c:axPos val="l"/>
        <c:numFmt formatCode="#\ ##0.0" sourceLinked="1"/>
        <c:majorTickMark val="out"/>
        <c:minorTickMark val="none"/>
        <c:tickLblPos val="nextTo"/>
        <c:crossAx val="66133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2024 год</a:t>
            </a:r>
          </a:p>
        </c:rich>
      </c:tx>
      <c:layout>
        <c:manualLayout>
          <c:xMode val="edge"/>
          <c:yMode val="edge"/>
          <c:x val="0.34346885440018532"/>
          <c:y val="7.1173343774128317E-2"/>
        </c:manualLayout>
      </c:layout>
      <c:overlay val="0"/>
    </c:title>
    <c:autoTitleDeleted val="0"/>
    <c:view3D>
      <c:rotX val="3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</c:v>
                </c:pt>
              </c:strCache>
            </c:strRef>
          </c:tx>
          <c:explosion val="10"/>
          <c:dPt>
            <c:idx val="0"/>
            <c:bubble3D val="0"/>
            <c:spPr>
              <a:gradFill flip="none" rotWithShape="1">
                <a:gsLst>
                  <a:gs pos="0">
                    <a:srgbClr val="FFF7F7"/>
                  </a:gs>
                  <a:gs pos="57000">
                    <a:srgbClr val="FFCC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5D0-4BE0-ADEE-9C5DEEA47E28}"/>
              </c:ext>
            </c:extLst>
          </c:dPt>
          <c:dPt>
            <c:idx val="1"/>
            <c:bubble3D val="0"/>
            <c:spPr>
              <a:gradFill>
                <a:gsLst>
                  <a:gs pos="29000">
                    <a:schemeClr val="bg1"/>
                  </a:gs>
                  <a:gs pos="76000">
                    <a:srgbClr val="FFFF99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5D0-4BE0-ADEE-9C5DEEA47E28}"/>
              </c:ext>
            </c:extLst>
          </c:dPt>
          <c:dLbls>
            <c:dLbl>
              <c:idx val="0"/>
              <c:layout>
                <c:manualLayout>
                  <c:x val="0.24469437120196016"/>
                  <c:y val="5.65403620073154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1200492080505"/>
                      <c:h val="0.168409053182203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5D0-4BE0-ADEE-9C5DEEA47E28}"/>
                </c:ext>
              </c:extLst>
            </c:dLbl>
            <c:dLbl>
              <c:idx val="1"/>
              <c:layout>
                <c:manualLayout>
                  <c:x val="-0.20659698041224742"/>
                  <c:y val="-0.12605272046644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5D0-4BE0-ADEE-9C5DEEA47E28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Соцкульт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0.71399999999999997</c:v>
                </c:pt>
                <c:pt idx="1">
                  <c:v>0.28599999999999998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D0-4BE0-ADEE-9C5DEEA47E28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2025  год</a:t>
            </a:r>
          </a:p>
        </c:rich>
      </c:tx>
      <c:layout>
        <c:manualLayout>
          <c:xMode val="edge"/>
          <c:yMode val="edge"/>
          <c:x val="0.34346885440018532"/>
          <c:y val="7.1173343774128317E-2"/>
        </c:manualLayout>
      </c:layout>
      <c:overlay val="0"/>
    </c:title>
    <c:autoTitleDeleted val="0"/>
    <c:view3D>
      <c:rotX val="3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</c:v>
                </c:pt>
              </c:strCache>
            </c:strRef>
          </c:tx>
          <c:explosion val="10"/>
          <c:dPt>
            <c:idx val="0"/>
            <c:bubble3D val="0"/>
            <c:spPr>
              <a:gradFill flip="none" rotWithShape="1">
                <a:gsLst>
                  <a:gs pos="0">
                    <a:srgbClr val="FFF7F7"/>
                  </a:gs>
                  <a:gs pos="57000">
                    <a:srgbClr val="FFCC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599-4ABB-9104-E01EFB29C77E}"/>
              </c:ext>
            </c:extLst>
          </c:dPt>
          <c:dPt>
            <c:idx val="1"/>
            <c:bubble3D val="0"/>
            <c:spPr>
              <a:gradFill>
                <a:gsLst>
                  <a:gs pos="29000">
                    <a:schemeClr val="bg1"/>
                  </a:gs>
                  <a:gs pos="79000">
                    <a:srgbClr val="FFFF99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599-4ABB-9104-E01EFB29C77E}"/>
              </c:ext>
            </c:extLst>
          </c:dPt>
          <c:dLbls>
            <c:dLbl>
              <c:idx val="0"/>
              <c:layout>
                <c:manualLayout>
                  <c:x val="0.23151313376570365"/>
                  <c:y val="0.130326286410317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1200492080505"/>
                      <c:h val="0.168409053182203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599-4ABB-9104-E01EFB29C77E}"/>
                </c:ext>
              </c:extLst>
            </c:dLbl>
            <c:dLbl>
              <c:idx val="1"/>
              <c:layout>
                <c:manualLayout>
                  <c:x val="-0.19774796028182315"/>
                  <c:y val="-0.16266473172792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99-4ABB-9104-E01EFB29C77E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Соцкульт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0.77100000000000002</c:v>
                </c:pt>
                <c:pt idx="1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99-4ABB-9104-E01EFB29C77E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2026 год</a:t>
            </a:r>
          </a:p>
        </c:rich>
      </c:tx>
      <c:layout>
        <c:manualLayout>
          <c:xMode val="edge"/>
          <c:yMode val="edge"/>
          <c:x val="0.34346885440018532"/>
          <c:y val="7.1173343774128317E-2"/>
        </c:manualLayout>
      </c:layout>
      <c:overlay val="0"/>
    </c:title>
    <c:autoTitleDeleted val="0"/>
    <c:view3D>
      <c:rotX val="3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383646448559404E-2"/>
          <c:y val="0.26686145330554784"/>
          <c:w val="0.93025426986654947"/>
          <c:h val="0.664411543070049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</c:v>
                </c:pt>
              </c:strCache>
            </c:strRef>
          </c:tx>
          <c:explosion val="10"/>
          <c:dPt>
            <c:idx val="0"/>
            <c:bubble3D val="0"/>
            <c:spPr>
              <a:gradFill flip="none" rotWithShape="1">
                <a:gsLst>
                  <a:gs pos="0">
                    <a:srgbClr val="FFF7F7"/>
                  </a:gs>
                  <a:gs pos="57000">
                    <a:srgbClr val="FFCC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181-4A17-8D45-149C172FD966}"/>
              </c:ext>
            </c:extLst>
          </c:dPt>
          <c:dPt>
            <c:idx val="1"/>
            <c:bubble3D val="0"/>
            <c:spPr>
              <a:gradFill>
                <a:gsLst>
                  <a:gs pos="29000">
                    <a:schemeClr val="bg1"/>
                  </a:gs>
                  <a:gs pos="79000">
                    <a:srgbClr val="FFFF99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181-4A17-8D45-149C172FD966}"/>
              </c:ext>
            </c:extLst>
          </c:dPt>
          <c:dLbls>
            <c:dLbl>
              <c:idx val="0"/>
              <c:layout>
                <c:manualLayout>
                  <c:x val="0.24874774711805847"/>
                  <c:y val="0.112103258264264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1200492080505"/>
                      <c:h val="0.168409053182203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181-4A17-8D45-149C172FD966}"/>
                </c:ext>
              </c:extLst>
            </c:dLbl>
            <c:dLbl>
              <c:idx val="1"/>
              <c:layout>
                <c:manualLayout>
                  <c:x val="-0.21171873049790563"/>
                  <c:y val="-0.157740649361952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81-4A17-8D45-149C172FD966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Соцкульт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0.76500000000000001</c:v>
                </c:pt>
                <c:pt idx="1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81-4A17-8D45-149C172FD966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90718409618513E-4"/>
          <c:y val="9.6075101848200256E-2"/>
          <c:w val="0.99969202542735569"/>
          <c:h val="0.79143907490930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882D-46B1-9B78-A2DB1A73A692}"/>
              </c:ext>
            </c:extLst>
          </c:dPt>
          <c:dPt>
            <c:idx val="1"/>
            <c:bubble3D val="0"/>
            <c:explosion val="55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882D-46B1-9B78-A2DB1A73A692}"/>
              </c:ext>
            </c:extLst>
          </c:dPt>
          <c:dLbls>
            <c:dLbl>
              <c:idx val="0"/>
              <c:layout>
                <c:manualLayout>
                  <c:x val="-2.0836331436891228E-2"/>
                  <c:y val="-2.17972399981746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956899028872"/>
                      <c:h val="9.3491472427621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2D-46B1-9B78-A2DB1A73A692}"/>
                </c:ext>
              </c:extLst>
            </c:dLbl>
            <c:dLbl>
              <c:idx val="1"/>
              <c:layout>
                <c:manualLayout>
                  <c:x val="2.0222247333746796E-2"/>
                  <c:y val="0.1421025861151065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79661413725241"/>
                      <c:h val="8.6423962309580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2D-46B1-9B78-A2DB1A73A692}"/>
                </c:ext>
              </c:extLst>
            </c:dLbl>
            <c:numFmt formatCode="0.0%" sourceLinked="0"/>
            <c:spPr>
              <a:solidFill>
                <a:schemeClr val="bg1">
                  <a:alpha val="90000"/>
                </a:schemeClr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 реализацию муниципальных программ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0.96899999999999997</c:v>
                </c:pt>
                <c:pt idx="1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2D-46B1-9B78-A2DB1A73A69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90718409618513E-4"/>
          <c:y val="9.6075101848200256E-2"/>
          <c:w val="0.99969202542735569"/>
          <c:h val="0.79143907490930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D566-4D16-A3A0-375EC9BA24DF}"/>
              </c:ext>
            </c:extLst>
          </c:dPt>
          <c:dPt>
            <c:idx val="1"/>
            <c:bubble3D val="0"/>
            <c:explosion val="55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D566-4D16-A3A0-375EC9BA24DF}"/>
              </c:ext>
            </c:extLst>
          </c:dPt>
          <c:dLbls>
            <c:dLbl>
              <c:idx val="0"/>
              <c:layout>
                <c:manualLayout>
                  <c:x val="-2.0836331436891228E-2"/>
                  <c:y val="-2.17972399981746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956899028872"/>
                      <c:h val="9.3491472427621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566-4D16-A3A0-375EC9BA24DF}"/>
                </c:ext>
              </c:extLst>
            </c:dLbl>
            <c:dLbl>
              <c:idx val="1"/>
              <c:layout>
                <c:manualLayout>
                  <c:x val="2.0222247333746796E-2"/>
                  <c:y val="0.1423413680039938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79661413725241"/>
                      <c:h val="8.69015260873553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566-4D16-A3A0-375EC9BA24DF}"/>
                </c:ext>
              </c:extLst>
            </c:dLbl>
            <c:numFmt formatCode="0.0%" sourceLinked="0"/>
            <c:spPr>
              <a:solidFill>
                <a:schemeClr val="bg1">
                  <a:alpha val="90000"/>
                </a:schemeClr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 реализацию муниципальных программ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0.98299999999999998</c:v>
                </c:pt>
                <c:pt idx="1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66-4D16-A3A0-375EC9BA24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90718409618513E-4"/>
          <c:y val="9.6075101848200256E-2"/>
          <c:w val="0.99969202542735569"/>
          <c:h val="0.79143907490930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 год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explosion val="2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03F-43C4-80AE-83DD685D321D}"/>
              </c:ext>
            </c:extLst>
          </c:dPt>
          <c:dPt>
            <c:idx val="1"/>
            <c:bubble3D val="0"/>
            <c:explosion val="55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403F-43C4-80AE-83DD685D321D}"/>
              </c:ext>
            </c:extLst>
          </c:dPt>
          <c:dLbls>
            <c:dLbl>
              <c:idx val="0"/>
              <c:layout>
                <c:manualLayout>
                  <c:x val="3.084576070244436E-3"/>
                  <c:y val="-1.83908036728232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956899028872"/>
                      <c:h val="9.3491472427621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3F-43C4-80AE-83DD685D321D}"/>
                </c:ext>
              </c:extLst>
            </c:dLbl>
            <c:dLbl>
              <c:idx val="1"/>
              <c:layout>
                <c:manualLayout>
                  <c:x val="2.0222247333746796E-2"/>
                  <c:y val="0.1421025861151065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79661413725241"/>
                      <c:h val="8.6423962309580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03F-43C4-80AE-83DD685D321D}"/>
                </c:ext>
              </c:extLst>
            </c:dLbl>
            <c:numFmt formatCode="0.0%" sourceLinked="0"/>
            <c:spPr>
              <a:solidFill>
                <a:schemeClr val="bg1">
                  <a:alpha val="90000"/>
                </a:schemeClr>
              </a:soli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На реализацию муниципальных программ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0.99399999999999999</c:v>
                </c:pt>
                <c:pt idx="1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3F-43C4-80AE-83DD685D321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учреждений культуры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/>
            </a:sp3d>
          </c:spPr>
          <c:invertIfNegative val="0"/>
          <c:dLbls>
            <c:dLbl>
              <c:idx val="0"/>
              <c:layout>
                <c:manualLayout>
                  <c:x val="2.6656646537483439E-2"/>
                  <c:y val="0.162540284481064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B4-4E4C-AE01-4A40FF153789}"/>
                </c:ext>
              </c:extLst>
            </c:dLbl>
            <c:dLbl>
              <c:idx val="1"/>
              <c:layout>
                <c:manualLayout>
                  <c:x val="3.5569755783947311E-2"/>
                  <c:y val="0.28418656531734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B4-4E4C-AE01-4A40FF1537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41378.699999999997</c:v>
                </c:pt>
                <c:pt idx="1">
                  <c:v>92176.9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07B4-4E4C-AE01-4A40FF1537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gapDepth val="0"/>
        <c:shape val="box"/>
        <c:axId val="137909376"/>
        <c:axId val="137910912"/>
        <c:axId val="0"/>
      </c:bar3DChart>
      <c:catAx>
        <c:axId val="13790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910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79109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90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образовательных учреждений дошкольного образования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/>
            </a:sp3d>
          </c:spPr>
          <c:invertIfNegative val="0"/>
          <c:dLbls>
            <c:dLbl>
              <c:idx val="0"/>
              <c:layout>
                <c:manualLayout>
                  <c:x val="3.6966425294614969E-2"/>
                  <c:y val="0.14801161355986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1C-462B-9056-8F1B88E27CEA}"/>
                </c:ext>
              </c:extLst>
            </c:dLbl>
            <c:dLbl>
              <c:idx val="1"/>
              <c:layout>
                <c:manualLayout>
                  <c:x val="2.9486550318894487E-2"/>
                  <c:y val="0.187327341402770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1C-462B-9056-8F1B88E27CE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43286</c:v>
                </c:pt>
                <c:pt idx="1">
                  <c:v>76442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D51C-462B-9056-8F1B88E27C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gapDepth val="0"/>
        <c:shape val="box"/>
        <c:axId val="137638272"/>
        <c:axId val="137639808"/>
        <c:axId val="0"/>
      </c:bar3DChart>
      <c:catAx>
        <c:axId val="13763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639808"/>
        <c:crosses val="autoZero"/>
        <c:auto val="1"/>
        <c:lblAlgn val="ctr"/>
        <c:lblOffset val="100"/>
        <c:noMultiLvlLbl val="0"/>
      </c:catAx>
      <c:valAx>
        <c:axId val="137639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763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учреждений дополнительного образования детей</a:t>
            </a:r>
          </a:p>
        </c:rich>
      </c:tx>
      <c:layout>
        <c:manualLayout>
          <c:xMode val="edge"/>
          <c:yMode val="edge"/>
          <c:x val="0.118275672464841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7E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  <c:extLst>
              <c:ext xmlns:c16="http://schemas.microsoft.com/office/drawing/2014/chart" uri="{C3380CC4-5D6E-409C-BE32-E72D297353CC}">
                <c16:uniqueId val="{00000000-B00F-479D-AF58-E6598A0EB689}"/>
              </c:ext>
            </c:extLst>
          </c:dPt>
          <c:dPt>
            <c:idx val="1"/>
            <c:invertIfNegative val="0"/>
            <c:bubble3D val="0"/>
            <c:spPr>
              <a:solidFill>
                <a:srgbClr val="C7E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B00F-479D-AF58-E6598A0EB689}"/>
              </c:ext>
            </c:extLst>
          </c:dPt>
          <c:dLbls>
            <c:dLbl>
              <c:idx val="0"/>
              <c:layout>
                <c:manualLayout>
                  <c:x val="3.519596739459873E-2"/>
                  <c:y val="0.161321751826574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0F-479D-AF58-E6598A0EB689}"/>
                </c:ext>
              </c:extLst>
            </c:dLbl>
            <c:dLbl>
              <c:idx val="1"/>
              <c:layout>
                <c:manualLayout>
                  <c:x val="2.5662443828685585E-2"/>
                  <c:y val="0.20500349972222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0F-479D-AF58-E6598A0EB6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b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52794.8</c:v>
                </c:pt>
                <c:pt idx="1">
                  <c:v>95326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B00F-479D-AF58-E6598A0EB6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gapDepth val="0"/>
        <c:shape val="box"/>
        <c:axId val="137655808"/>
        <c:axId val="137658752"/>
        <c:axId val="0"/>
      </c:bar3DChart>
      <c:catAx>
        <c:axId val="13765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658752"/>
        <c:crosses val="autoZero"/>
        <c:auto val="1"/>
        <c:lblAlgn val="ctr"/>
        <c:lblOffset val="100"/>
        <c:noMultiLvlLbl val="0"/>
      </c:catAx>
      <c:valAx>
        <c:axId val="137658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765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331041743097321E-3"/>
          <c:y val="0.24032257262936782"/>
          <c:w val="0.99776678780970718"/>
          <c:h val="0.612562118400511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77800" cmpd="sng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177800" cmpd="sng">
                  <a:solidFill>
                    <a:srgbClr val="00823B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9D07-40DC-9DE6-4779CBD987A7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A43A6F"/>
                </a:solidFill>
                <a:ln w="177800" cmpd="sng">
                  <a:solidFill>
                    <a:srgbClr val="A43A6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9D07-40DC-9DE6-4779CBD987A7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177800" cmpd="sng">
                  <a:solidFill>
                    <a:srgbClr val="00A4D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D07-40DC-9DE6-4779CBD987A7}"/>
              </c:ext>
            </c:extLst>
          </c:dPt>
          <c:dLbls>
            <c:dLbl>
              <c:idx val="0"/>
              <c:layout>
                <c:manualLayout>
                  <c:x val="-0.10603332584654264"/>
                  <c:y val="0.26985390468270365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823B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07-40DC-9DE6-4779CBD987A7}"/>
                </c:ext>
              </c:extLst>
            </c:dLbl>
            <c:dLbl>
              <c:idx val="1"/>
              <c:layout>
                <c:manualLayout>
                  <c:x val="-9.9558498990695965E-2"/>
                  <c:y val="-0.2728639420058411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A43A6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07-40DC-9DE6-4779CBD987A7}"/>
                </c:ext>
              </c:extLst>
            </c:dLbl>
            <c:dLbl>
              <c:idx val="2"/>
              <c:layout>
                <c:manualLayout>
                  <c:x val="-7.2089297953923812E-2"/>
                  <c:y val="-0.27452385251645417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A4D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07-40DC-9DE6-4779CBD987A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5702473.9000000004</c:v>
                </c:pt>
                <c:pt idx="1">
                  <c:v>5379441.9000000004</c:v>
                </c:pt>
                <c:pt idx="2">
                  <c:v>5339779.5999999996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07-40DC-9DE6-4779CBD987A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7631832"/>
        <c:axId val="477626256"/>
      </c:lineChart>
      <c:catAx>
        <c:axId val="477631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7626256"/>
        <c:crosses val="autoZero"/>
        <c:auto val="1"/>
        <c:lblAlgn val="ctr"/>
        <c:lblOffset val="100"/>
        <c:noMultiLvlLbl val="0"/>
      </c:catAx>
      <c:valAx>
        <c:axId val="4776262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477631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образовательных организаций общего образования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BBEB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D6BBEB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  <c:extLst>
              <c:ext xmlns:c16="http://schemas.microsoft.com/office/drawing/2014/chart" uri="{C3380CC4-5D6E-409C-BE32-E72D297353CC}">
                <c16:uniqueId val="{00000001-C59E-40B6-AC08-B04FC92651C1}"/>
              </c:ext>
            </c:extLst>
          </c:dPt>
          <c:dPt>
            <c:idx val="1"/>
            <c:invertIfNegative val="0"/>
            <c:bubble3D val="0"/>
            <c:spPr>
              <a:solidFill>
                <a:srgbClr val="D6BBEB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  <c:extLst>
              <c:ext xmlns:c16="http://schemas.microsoft.com/office/drawing/2014/chart" uri="{C3380CC4-5D6E-409C-BE32-E72D297353CC}">
                <c16:uniqueId val="{00000003-C59E-40B6-AC08-B04FC92651C1}"/>
              </c:ext>
            </c:extLst>
          </c:dPt>
          <c:dLbls>
            <c:dLbl>
              <c:idx val="0"/>
              <c:layout>
                <c:manualLayout>
                  <c:x val="3.3179477026178718E-2"/>
                  <c:y val="0.16920936306695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9E-40B6-AC08-B04FC92651C1}"/>
                </c:ext>
              </c:extLst>
            </c:dLbl>
            <c:dLbl>
              <c:idx val="1"/>
              <c:layout>
                <c:manualLayout>
                  <c:x val="2.8412715243222142E-2"/>
                  <c:y val="0.201771997756745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9E-40B6-AC08-B04FC92651C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55196.2</c:v>
                </c:pt>
                <c:pt idx="1">
                  <c:v>85627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C59E-40B6-AC08-B04FC92651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gapDepth val="0"/>
        <c:shape val="box"/>
        <c:axId val="138314880"/>
        <c:axId val="138322688"/>
        <c:axId val="0"/>
      </c:bar3DChart>
      <c:catAx>
        <c:axId val="1383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8322688"/>
        <c:crosses val="autoZero"/>
        <c:auto val="1"/>
        <c:lblAlgn val="ctr"/>
        <c:lblOffset val="100"/>
        <c:noMultiLvlLbl val="0"/>
      </c:catAx>
      <c:valAx>
        <c:axId val="1383226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831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31395828336510262"/>
          <c:w val="1"/>
          <c:h val="0.612562118400511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rnd">
              <a:solidFill>
                <a:schemeClr val="accent6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77800" cmpd="sng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177800" cmpd="sng">
                  <a:solidFill>
                    <a:srgbClr val="00823B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B791-41B3-8A15-642C15227E5A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A43A6F"/>
                </a:solidFill>
                <a:ln w="177800" cmpd="sng">
                  <a:solidFill>
                    <a:srgbClr val="A43A6F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791-41B3-8A15-642C15227E5A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177800" cmpd="sng">
                  <a:solidFill>
                    <a:srgbClr val="00A4D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791-41B3-8A15-642C15227E5A}"/>
              </c:ext>
            </c:extLst>
          </c:dPt>
          <c:dLbls>
            <c:dLbl>
              <c:idx val="0"/>
              <c:layout>
                <c:manualLayout>
                  <c:x val="-9.1260898912902788E-2"/>
                  <c:y val="-0.26295500510737779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823B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91-41B3-8A15-642C15227E5A}"/>
                </c:ext>
              </c:extLst>
            </c:dLbl>
            <c:dLbl>
              <c:idx val="1"/>
              <c:layout>
                <c:manualLayout>
                  <c:x val="-8.994787231600411E-2"/>
                  <c:y val="-0.2778479058112703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A43A6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1-41B3-8A15-642C15227E5A}"/>
                </c:ext>
              </c:extLst>
            </c:dLbl>
            <c:dLbl>
              <c:idx val="2"/>
              <c:layout>
                <c:manualLayout>
                  <c:x val="-7.9842320411037893E-2"/>
                  <c:y val="0.2533308540502284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0A4DE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1-41B3-8A15-642C15227E5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163245.9</c:v>
                </c:pt>
                <c:pt idx="1">
                  <c:v>165141.70000000001</c:v>
                </c:pt>
                <c:pt idx="2">
                  <c:v>168799.8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91-41B3-8A15-642C15227E5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7631832"/>
        <c:axId val="477626256"/>
      </c:lineChart>
      <c:catAx>
        <c:axId val="477631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7626256"/>
        <c:crosses val="autoZero"/>
        <c:auto val="1"/>
        <c:lblAlgn val="ctr"/>
        <c:lblOffset val="100"/>
        <c:noMultiLvlLbl val="0"/>
      </c:catAx>
      <c:valAx>
        <c:axId val="4776262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477631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chemeClr val="bg2"/>
            </a:gs>
            <a:gs pos="100000">
              <a:schemeClr val="bg1">
                <a:lumMod val="95000"/>
              </a:schemeClr>
            </a:gs>
          </a:gsLst>
          <a:lin ang="5400000" scaled="0"/>
        </a:gra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9847111004760153E-2"/>
          <c:w val="1"/>
          <c:h val="0.807576508593062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E8D8F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1777817.1</c:v>
                </c:pt>
                <c:pt idx="1">
                  <c:v>1759815</c:v>
                </c:pt>
                <c:pt idx="2">
                  <c:v>1815422.4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E6-4742-8CE2-3644B07B04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0-C26E-4F04-A8CB-CEB303C6F1E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C26E-4F04-A8CB-CEB303C6F1E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2-C26E-4F04-A8CB-CEB303C6F1E8}"/>
              </c:ext>
            </c:extLst>
          </c:dPt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#\ ##0.0</c:formatCode>
                <c:ptCount val="3"/>
                <c:pt idx="0">
                  <c:v>3761410.9</c:v>
                </c:pt>
                <c:pt idx="1">
                  <c:v>3454485.2</c:v>
                </c:pt>
                <c:pt idx="2">
                  <c:v>3355557.4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E6-4742-8CE2-3644B07B0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shape val="cylinder"/>
        <c:axId val="112093440"/>
        <c:axId val="112103424"/>
        <c:axId val="0"/>
      </c:bar3DChart>
      <c:catAx>
        <c:axId val="11209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12103424"/>
        <c:crosses val="autoZero"/>
        <c:auto val="1"/>
        <c:lblAlgn val="ctr"/>
        <c:lblOffset val="100"/>
        <c:noMultiLvlLbl val="0"/>
      </c:catAx>
      <c:valAx>
        <c:axId val="112103424"/>
        <c:scaling>
          <c:orientation val="minMax"/>
          <c:min val="0"/>
        </c:scaling>
        <c:delete val="1"/>
        <c:axPos val="l"/>
        <c:numFmt formatCode="#\ ##0.0" sourceLinked="1"/>
        <c:majorTickMark val="out"/>
        <c:minorTickMark val="none"/>
        <c:tickLblPos val="nextTo"/>
        <c:crossAx val="112093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45081763153586E-2"/>
          <c:y val="4.5721289160137596E-2"/>
          <c:w val="0.42626305278198784"/>
          <c:h val="0.71575798462656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 (проект)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18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63-428E-BB7C-D56B708E4CAC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363-428E-BB7C-D56B708E4CAC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363-428E-BB7C-D56B708E4CAC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363-428E-BB7C-D56B708E4CA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363-428E-BB7C-D56B708E4CA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363-428E-BB7C-D56B708E4CA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363-428E-BB7C-D56B708E4CAC}"/>
              </c:ext>
            </c:extLst>
          </c:dPt>
          <c:dLbls>
            <c:dLbl>
              <c:idx val="0"/>
              <c:layout>
                <c:manualLayout>
                  <c:x val="-1.9612520447031045E-2"/>
                  <c:y val="-8.8884365829102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63-428E-BB7C-D56B708E4CAC}"/>
                </c:ext>
              </c:extLst>
            </c:dLbl>
            <c:dLbl>
              <c:idx val="1"/>
              <c:layout>
                <c:manualLayout>
                  <c:x val="-5.5349642461778661E-2"/>
                  <c:y val="-8.478015211573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63-428E-BB7C-D56B708E4CAC}"/>
                </c:ext>
              </c:extLst>
            </c:dLbl>
            <c:dLbl>
              <c:idx val="2"/>
              <c:layout>
                <c:manualLayout>
                  <c:x val="-2.9320128175035032E-2"/>
                  <c:y val="3.247458057859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63-428E-BB7C-D56B708E4CAC}"/>
                </c:ext>
              </c:extLst>
            </c:dLbl>
            <c:dLbl>
              <c:idx val="3"/>
              <c:layout>
                <c:manualLayout>
                  <c:x val="1.3625598621419342E-2"/>
                  <c:y val="4.3792372228761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63-428E-BB7C-D56B708E4CAC}"/>
                </c:ext>
              </c:extLst>
            </c:dLbl>
            <c:dLbl>
              <c:idx val="4"/>
              <c:layout>
                <c:manualLayout>
                  <c:x val="2.5125134157294216E-2"/>
                  <c:y val="-6.9068491942746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63-428E-BB7C-D56B708E4CAC}"/>
                </c:ext>
              </c:extLst>
            </c:dLbl>
            <c:dLbl>
              <c:idx val="5"/>
              <c:layout>
                <c:manualLayout>
                  <c:x val="2.7653556884708858E-2"/>
                  <c:y val="-4.7406887546332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63-428E-BB7C-D56B708E4CA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Налоговые доходы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#\ ##0.0</c:formatCode>
                <c:ptCount val="6"/>
                <c:pt idx="0">
                  <c:v>869809.5</c:v>
                </c:pt>
                <c:pt idx="1">
                  <c:v>488783.8</c:v>
                </c:pt>
                <c:pt idx="2">
                  <c:v>2344955.7000000002</c:v>
                </c:pt>
                <c:pt idx="3">
                  <c:v>57861.9</c:v>
                </c:pt>
                <c:pt idx="4">
                  <c:v>1532588.1</c:v>
                </c:pt>
                <c:pt idx="5">
                  <c:v>245229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363-428E-BB7C-D56B708E4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4"/>
        <c:txPr>
          <a:bodyPr rot="0" spcFirstLastPara="1" vertOverflow="ellipsis" vert="horz" wrap="square" anchor="ctr" anchorCtr="0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0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53939319576923"/>
          <c:y val="0.10592173793286062"/>
          <c:w val="0.40347689008386145"/>
          <c:h val="0.80771614402423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9998319694934364E-2"/>
          <c:w val="0.50156666653942072"/>
          <c:h val="0.897984999458414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8A-4037-9F29-0D38BE345F1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8A-4037-9F29-0D38BE345F1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28A-4037-9F29-0D38BE345F17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28A-4037-9F29-0D38BE345F17}"/>
              </c:ext>
            </c:extLst>
          </c:dPt>
          <c:dPt>
            <c:idx val="4"/>
            <c:bubble3D val="0"/>
            <c:spPr>
              <a:solidFill>
                <a:srgbClr val="FF33CC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28A-4037-9F29-0D38BE345F17}"/>
              </c:ext>
            </c:extLst>
          </c:dPt>
          <c:dPt>
            <c:idx val="5"/>
            <c:bubble3D val="0"/>
            <c:spPr>
              <a:solidFill>
                <a:srgbClr val="0000FF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28A-4037-9F29-0D38BE345F17}"/>
              </c:ext>
            </c:extLst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28A-4037-9F29-0D38BE345F17}"/>
              </c:ext>
            </c:extLst>
          </c:dPt>
          <c:dPt>
            <c:idx val="7"/>
            <c:bubble3D val="0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28A-4037-9F29-0D38BE345F1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28A-4037-9F29-0D38BE345F17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chemeClr val="tx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tx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D38C-408D-8525-1091AF0553D8}"/>
              </c:ext>
            </c:extLst>
          </c:dPt>
          <c:dLbls>
            <c:dLbl>
              <c:idx val="0"/>
              <c:layout>
                <c:manualLayout>
                  <c:x val="-6.5820057846300392E-2"/>
                  <c:y val="-0.273219678973724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8A-4037-9F29-0D38BE345F17}"/>
                </c:ext>
              </c:extLst>
            </c:dLbl>
            <c:dLbl>
              <c:idx val="1"/>
              <c:layout>
                <c:manualLayout>
                  <c:x val="-5.5963589340918683E-2"/>
                  <c:y val="4.91659071910811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8A-4037-9F29-0D38BE345F17}"/>
                </c:ext>
              </c:extLst>
            </c:dLbl>
            <c:dLbl>
              <c:idx val="2"/>
              <c:layout>
                <c:manualLayout>
                  <c:x val="-5.828070465078395E-2"/>
                  <c:y val="-1.5162540531940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8A-4037-9F29-0D38BE345F17}"/>
                </c:ext>
              </c:extLst>
            </c:dLbl>
            <c:dLbl>
              <c:idx val="3"/>
              <c:layout>
                <c:manualLayout>
                  <c:x val="-6.3348813226242279E-2"/>
                  <c:y val="-0.105413935607040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8A-4037-9F29-0D38BE345F17}"/>
                </c:ext>
              </c:extLst>
            </c:dLbl>
            <c:dLbl>
              <c:idx val="4"/>
              <c:layout>
                <c:manualLayout>
                  <c:x val="-7.9091933615795945E-3"/>
                  <c:y val="-0.1071001809802529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8A-4037-9F29-0D38BE345F17}"/>
                </c:ext>
              </c:extLst>
            </c:dLbl>
            <c:dLbl>
              <c:idx val="5"/>
              <c:layout>
                <c:manualLayout>
                  <c:x val="1.6033308072033483E-2"/>
                  <c:y val="-5.51163323425070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8A-4037-9F29-0D38BE345F17}"/>
                </c:ext>
              </c:extLst>
            </c:dLbl>
            <c:dLbl>
              <c:idx val="6"/>
              <c:layout>
                <c:manualLayout>
                  <c:x val="3.376037181919693E-2"/>
                  <c:y val="-1.337260191141826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28A-4037-9F29-0D38BE345F17}"/>
                </c:ext>
              </c:extLst>
            </c:dLbl>
            <c:dLbl>
              <c:idx val="7"/>
              <c:layout>
                <c:manualLayout>
                  <c:x val="2.435286962546394E-2"/>
                  <c:y val="6.1350319344221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28A-4037-9F29-0D38BE345F17}"/>
                </c:ext>
              </c:extLst>
            </c:dLbl>
            <c:dLbl>
              <c:idx val="9"/>
              <c:layout>
                <c:manualLayout>
                  <c:x val="1.3553020322593899E-3"/>
                  <c:y val="5.1020702248177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38C-408D-8525-1091AF0553D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Налог, взимаемый в связи с применением упрощенной системы налогообложения    </c:v>
                </c:pt>
                <c:pt idx="2">
                  <c:v>Налог, взимаемый в связи с применением патентной системы налогообложения    </c:v>
                </c:pt>
                <c:pt idx="3">
                  <c:v>Налог на имущество физических лиц</c:v>
                </c:pt>
                <c:pt idx="4">
                  <c:v>Транспортный налог</c:v>
                </c:pt>
                <c:pt idx="5">
                  <c:v>Земельный налог</c:v>
                </c:pt>
                <c:pt idx="6">
                  <c:v>Государственная пошлина</c:v>
                </c:pt>
                <c:pt idx="7">
                  <c:v>Акцизы по подакцизным товарам (продукции), производимым на территории Российской Федерации</c:v>
                </c:pt>
              </c:strCache>
            </c:strRef>
          </c:cat>
          <c:val>
            <c:numRef>
              <c:f>Лист1!$B$2:$B$9</c:f>
              <c:numCache>
                <c:formatCode>#\ ##0.0</c:formatCode>
                <c:ptCount val="8"/>
                <c:pt idx="0">
                  <c:v>1236703</c:v>
                </c:pt>
                <c:pt idx="1">
                  <c:v>165500</c:v>
                </c:pt>
                <c:pt idx="2">
                  <c:v>2520</c:v>
                </c:pt>
                <c:pt idx="3">
                  <c:v>37224</c:v>
                </c:pt>
                <c:pt idx="4">
                  <c:v>26458.400000000001</c:v>
                </c:pt>
                <c:pt idx="5">
                  <c:v>36220</c:v>
                </c:pt>
                <c:pt idx="6">
                  <c:v>9604</c:v>
                </c:pt>
                <c:pt idx="7">
                  <c:v>18358.7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28A-4037-9F29-0D38BE345F1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ln>
                  <a:noFill/>
                </a:ln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305573682538709"/>
          <c:y val="2.314418700940474E-3"/>
          <c:w val="0.45725753867334229"/>
          <c:h val="0.97454139428965481"/>
        </c:manualLayout>
      </c:layout>
      <c:overlay val="0"/>
      <c:spPr>
        <a:solidFill>
          <a:schemeClr val="bg1">
            <a:alpha val="7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baseline="0">
              <a:ln>
                <a:noFill/>
              </a:ln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668813093012121"/>
          <c:y val="0.1587340894617105"/>
          <c:w val="0.80875867080421449"/>
          <c:h val="0.755549434735677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effectLst/>
          </c:spPr>
          <c:explosion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C527-446F-BDE3-BEDE210BCD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C527-446F-BDE3-BEDE210BCD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C527-446F-BDE3-BEDE210BCD86}"/>
              </c:ext>
            </c:extLst>
          </c:dPt>
          <c:dPt>
            <c:idx val="3"/>
            <c:bubble3D val="0"/>
            <c:explosion val="12"/>
            <c:spPr>
              <a:solidFill>
                <a:srgbClr val="E52EB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C527-446F-BDE3-BEDE210BCD86}"/>
              </c:ext>
            </c:extLst>
          </c:dPt>
          <c:dPt>
            <c:idx val="4"/>
            <c:bubble3D val="0"/>
            <c:explosion val="15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C527-446F-BDE3-BEDE210BCD86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C527-446F-BDE3-BEDE210BCD86}"/>
              </c:ext>
            </c:extLst>
          </c:dPt>
          <c:dPt>
            <c:idx val="6"/>
            <c:bubble3D val="0"/>
            <c:explosion val="18"/>
            <c:spPr>
              <a:solidFill>
                <a:srgbClr val="FF252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C527-446F-BDE3-BEDE210BCD86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C527-446F-BDE3-BEDE210BCD86}"/>
              </c:ext>
            </c:extLst>
          </c:dPt>
          <c:dPt>
            <c:idx val="8"/>
            <c:bubble3D val="0"/>
            <c:explosion val="18"/>
            <c:spPr>
              <a:solidFill>
                <a:srgbClr val="9933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C527-446F-BDE3-BEDE210BCD86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C527-446F-BDE3-BEDE210BCD86}"/>
              </c:ext>
            </c:extLst>
          </c:dPt>
          <c:dPt>
            <c:idx val="10"/>
            <c:bubble3D val="0"/>
            <c:spPr>
              <a:solidFill>
                <a:srgbClr val="FF670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CB15-4A24-AAB8-3493D7599590}"/>
              </c:ext>
            </c:extLst>
          </c:dPt>
          <c:dPt>
            <c:idx val="11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6-CB15-4A24-AAB8-3493D7599590}"/>
              </c:ext>
            </c:extLst>
          </c:dPt>
          <c:dLbls>
            <c:dLbl>
              <c:idx val="0"/>
              <c:layout>
                <c:manualLayout>
                  <c:x val="4.8132485797765807E-2"/>
                  <c:y val="-3.69670266319102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27-446F-BDE3-BEDE210BCD86}"/>
                </c:ext>
              </c:extLst>
            </c:dLbl>
            <c:dLbl>
              <c:idx val="1"/>
              <c:layout>
                <c:manualLayout>
                  <c:x val="-3.9290489632192203E-4"/>
                  <c:y val="7.0596353101318057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27-446F-BDE3-BEDE210BCD86}"/>
                </c:ext>
              </c:extLst>
            </c:dLbl>
            <c:dLbl>
              <c:idx val="2"/>
              <c:layout>
                <c:manualLayout>
                  <c:x val="2.3053976759823611E-2"/>
                  <c:y val="4.16607141336248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27-446F-BDE3-BEDE210BCD86}"/>
                </c:ext>
              </c:extLst>
            </c:dLbl>
            <c:dLbl>
              <c:idx val="3"/>
              <c:layout>
                <c:manualLayout>
                  <c:x val="-0.21759049027410615"/>
                  <c:y val="-0.133859759553554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27-446F-BDE3-BEDE210BCD86}"/>
                </c:ext>
              </c:extLst>
            </c:dLbl>
            <c:dLbl>
              <c:idx val="4"/>
              <c:layout>
                <c:manualLayout>
                  <c:x val="4.3738946081708273E-2"/>
                  <c:y val="2.3231951792365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27-446F-BDE3-BEDE210BCD86}"/>
                </c:ext>
              </c:extLst>
            </c:dLbl>
            <c:dLbl>
              <c:idx val="5"/>
              <c:layout>
                <c:manualLayout>
                  <c:x val="2.0378971640503049E-3"/>
                  <c:y val="1.14779647530946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27-446F-BDE3-BEDE210BCD86}"/>
                </c:ext>
              </c:extLst>
            </c:dLbl>
            <c:dLbl>
              <c:idx val="6"/>
              <c:layout>
                <c:manualLayout>
                  <c:x val="-3.34285421589889E-3"/>
                  <c:y val="-1.617353726437733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27-446F-BDE3-BEDE210BCD86}"/>
                </c:ext>
              </c:extLst>
            </c:dLbl>
            <c:dLbl>
              <c:idx val="7"/>
              <c:layout>
                <c:manualLayout>
                  <c:x val="-1.9084432575656288E-2"/>
                  <c:y val="-2.99306705014754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27-446F-BDE3-BEDE210BCD86}"/>
                </c:ext>
              </c:extLst>
            </c:dLbl>
            <c:dLbl>
              <c:idx val="8"/>
              <c:layout>
                <c:manualLayout>
                  <c:x val="-5.368735968273761E-3"/>
                  <c:y val="-6.5628153725707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527-446F-BDE3-BEDE210BCD86}"/>
                </c:ext>
              </c:extLst>
            </c:dLbl>
            <c:dLbl>
              <c:idx val="9"/>
              <c:layout>
                <c:manualLayout>
                  <c:x val="4.9818119310259647E-3"/>
                  <c:y val="-1.12876144302007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527-446F-BDE3-BEDE210BCD86}"/>
                </c:ext>
              </c:extLst>
            </c:dLbl>
            <c:dLbl>
              <c:idx val="10"/>
              <c:layout>
                <c:manualLayout>
                  <c:x val="-2.6123025872097329E-2"/>
                  <c:y val="5.280224900491554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B15-4A24-AAB8-3493D7599590}"/>
                </c:ext>
              </c:extLst>
            </c:dLbl>
            <c:dLbl>
              <c:idx val="11"/>
              <c:layout>
                <c:manualLayout>
                  <c:x val="-1.4455930175305536E-2"/>
                  <c:y val="-3.01744010492956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24052998504578"/>
                      <c:h val="4.93872493287229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CB15-4A24-AAB8-3493D75995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Доходы от продажи земельных участков</c:v>
                </c:pt>
                <c:pt idx="1">
                  <c:v>Штрафы, санкции, возмещение ущерба</c:v>
                </c:pt>
                <c:pt idx="2">
                  <c:v>Плата за негативное воздействие на окружающую среду </c:v>
                </c:pt>
                <c:pt idx="3">
                  <c:v>Доходы, получаемые в виде арендной платы за земельные участки</c:v>
                </c:pt>
                <c:pt idx="4">
                  <c:v>Доходы от сдачи в аренду имущества, находящегося в оперативном управлении органов управления городских округов</c:v>
                </c:pt>
                <c:pt idx="5">
                  <c:v>Доходы от сдачи в аренду имущества, составляющего казну городских округов (за исключением земельных участков)</c:v>
                </c:pt>
                <c:pt idx="6">
                  <c:v>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c:v>
                </c:pt>
                <c:pt idx="7">
                  <c:v>Доходы от реализации иного имущества, находящегося в собственности городских округов в части основных средств</c:v>
                </c:pt>
                <c:pt idx="8">
                  <c:v>Доходы от оказания платных услуг (работ) и компенсации затрат бюджетов городских округов</c:v>
                </c:pt>
                <c:pt idx="9">
                  <c:v>Доходы от продажи квартир, находящихся в собственности городских округов</c:v>
                </c:pt>
                <c:pt idx="10">
                  <c:v>Прочие поступления от использования имущества, находящегося в собственности ГО (за исключением имущества МБУ и АУ, в том числе казенных)</c:v>
                </c:pt>
                <c:pt idx="11">
                  <c:v>Плата, поступив. в рамках договора за предоставление права на размещение и эксплуатацию нестац.торгового объекта, установку и эксплуатацию реклам.конструкций на землях или ЗУ, наход. в собств-ти ГО, и на землях или ЗУ, гос.собст-ть на кот. не разграничена</c:v>
                </c:pt>
              </c:strCache>
            </c:strRef>
          </c:cat>
          <c:val>
            <c:numRef>
              <c:f>Лист1!$B$2:$B$13</c:f>
              <c:numCache>
                <c:formatCode>#\ ##0.0</c:formatCode>
                <c:ptCount val="12"/>
                <c:pt idx="0">
                  <c:v>11541</c:v>
                </c:pt>
                <c:pt idx="1">
                  <c:v>5487.7</c:v>
                </c:pt>
                <c:pt idx="2">
                  <c:v>6859.5</c:v>
                </c:pt>
                <c:pt idx="3">
                  <c:v>134455</c:v>
                </c:pt>
                <c:pt idx="4">
                  <c:v>475</c:v>
                </c:pt>
                <c:pt idx="5">
                  <c:v>8722</c:v>
                </c:pt>
                <c:pt idx="6">
                  <c:v>13</c:v>
                </c:pt>
                <c:pt idx="7">
                  <c:v>1143</c:v>
                </c:pt>
                <c:pt idx="8">
                  <c:v>156</c:v>
                </c:pt>
                <c:pt idx="9">
                  <c:v>61825</c:v>
                </c:pt>
                <c:pt idx="10">
                  <c:v>11088</c:v>
                </c:pt>
                <c:pt idx="11">
                  <c:v>3463.8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527-446F-BDE3-BEDE210BCD8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7854889833939345E-3"/>
          <c:w val="1"/>
          <c:h val="0.9827421164960142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3A3DD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2.2841237579042457E-2"/>
                  <c:y val="-3.806131265664877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42AB947-7877-4435-953A-54628F72E89E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894308943089432"/>
                      <c:h val="0.128818121207450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9BD-492E-BB12-071BF3069C21}"/>
                </c:ext>
              </c:extLst>
            </c:dLbl>
            <c:numFmt formatCode="#,##0.0" sourceLinked="0"/>
            <c:spPr>
              <a:solidFill>
                <a:schemeClr val="bg1">
                  <a:alpha val="47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#\ ##0.0</c:formatCode>
                <c:ptCount val="1"/>
                <c:pt idx="0">
                  <c:v>130123.1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31-4FD3-963C-42E05DDDBA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</c:v>
                </c:pt>
              </c:strCache>
            </c:strRef>
          </c:tx>
          <c:spPr>
            <a:solidFill>
              <a:srgbClr val="4BFF9C">
                <a:alpha val="89804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2.0863821138211381E-2"/>
                  <c:y val="-5.2891133826187334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E2C7B83-F892-4375-9DF6-6C3482239C67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642276422764228"/>
                      <c:h val="0.11825864820981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BD-492E-BB12-071BF3069C21}"/>
                </c:ext>
              </c:extLst>
            </c:dLbl>
            <c:spPr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#\ ##0.0</c:formatCode>
                <c:ptCount val="1"/>
                <c:pt idx="0">
                  <c:v>69003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31-4FD3-963C-42E05DDDBAD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39868352632842929"/>
                  <c:y val="-6.093894644795715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212D30F-CE62-49DE-BA8B-061D39C56B4E}" type="VALUE">
                      <a:rPr lang="en-US" sz="2400"/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FF1E1E">
                    <a:alpha val="67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877332386630606"/>
                      <c:h val="0.127021678507812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631-4FD3-963C-42E05DDDBAD7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#\ ##0.0</c:formatCode>
                <c:ptCount val="1"/>
                <c:pt idx="0">
                  <c:v>5164.7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31-4FD3-963C-42E05DDDBAD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Штрафы</c:v>
                </c:pt>
              </c:strCache>
            </c:strRef>
          </c:tx>
          <c:spPr>
            <a:solidFill>
              <a:srgbClr val="FFFF00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2380574495410927E-2"/>
                  <c:y val="-6.626337912877400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A031E5C-5B4F-45E0-9BB5-67E470DF17A9}" type="VALUE">
                      <a:rPr lang="en-US" sz="2400"/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87867106183057"/>
                      <c:h val="0.1105017550420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631-4FD3-963C-42E05DDDBA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#\ ##0.0</c:formatCode>
                <c:ptCount val="1"/>
                <c:pt idx="0">
                  <c:v>5407.7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31-4FD3-963C-42E05DDDBA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0"/>
        <c:shape val="box"/>
        <c:axId val="661334464"/>
        <c:axId val="661334136"/>
        <c:axId val="0"/>
      </c:bar3DChart>
      <c:catAx>
        <c:axId val="661334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334136"/>
        <c:crosses val="autoZero"/>
        <c:auto val="1"/>
        <c:lblAlgn val="ctr"/>
        <c:lblOffset val="100"/>
        <c:noMultiLvlLbl val="0"/>
      </c:catAx>
      <c:valAx>
        <c:axId val="661334136"/>
        <c:scaling>
          <c:orientation val="minMax"/>
          <c:min val="0"/>
        </c:scaling>
        <c:delete val="1"/>
        <c:axPos val="l"/>
        <c:numFmt formatCode="#\ ##0.0" sourceLinked="1"/>
        <c:majorTickMark val="out"/>
        <c:minorTickMark val="none"/>
        <c:tickLblPos val="nextTo"/>
        <c:crossAx val="66133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7854889833939345E-3"/>
          <c:w val="1"/>
          <c:h val="0.9827421164960142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4E67C8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93A3DD">
                  <a:alpha val="89804"/>
                </a:srgb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0-FC0C-4A58-8362-9F605E549326}"/>
              </c:ext>
            </c:extLst>
          </c:dPt>
          <c:dLbls>
            <c:dLbl>
              <c:idx val="0"/>
              <c:layout>
                <c:manualLayout>
                  <c:x val="3.0248644986449812E-2"/>
                  <c:y val="-3.806166900697487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9F2CD8BA-3DF8-4E01-AC4A-079953E4CF32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081300813008133"/>
                      <c:h val="0.128818121207450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0C-4A58-8362-9F605E549326}"/>
                </c:ext>
              </c:extLst>
            </c:dLbl>
            <c:numFmt formatCode="#,##0.0" sourceLinked="0"/>
            <c:spPr>
              <a:solidFill>
                <a:schemeClr val="bg1">
                  <a:alpha val="47000"/>
                </a:schemeClr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r"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#\ ##0.0</c:formatCode>
                <c:ptCount val="1"/>
                <c:pt idx="0">
                  <c:v>158216.79999999999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0C-4A58-8362-9F605E5493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</c:v>
                </c:pt>
              </c:strCache>
            </c:strRef>
          </c:tx>
          <c:spPr>
            <a:solidFill>
              <a:srgbClr val="4BFF9C">
                <a:alpha val="9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-5.4623006964529975E-3"/>
                  <c:y val="4.4123154026194829E-4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B510995B-58D1-470D-A870-3FA893A2B2A8}" type="VALUE">
                      <a:rPr lang="en-US" sz="2400"/>
                      <a:pPr algn="ctr"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40776435455409"/>
                      <c:h val="0.118258648209817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C0C-4A58-8362-9F605E549326}"/>
                </c:ext>
              </c:extLst>
            </c:dLbl>
            <c:spPr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#\ ##0.0</c:formatCode>
                <c:ptCount val="1"/>
                <c:pt idx="0">
                  <c:v>74509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0C-4A58-8362-9F605E5493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4013356861680466"/>
                  <c:y val="-4.886412652586559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6274C479-467A-4692-9054-FF8B3B4772D8}" type="VALUE">
                      <a:rPr lang="en-US" sz="2400"/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rgbClr val="FF1E1E">
                    <a:alpha val="67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877332386630606"/>
                      <c:h val="0.127021678507812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C0C-4A58-8362-9F605E549326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#\ ##0.0</c:formatCode>
                <c:ptCount val="1"/>
                <c:pt idx="0">
                  <c:v>7015.5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0C-4A58-8362-9F605E54932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Штрафы</c:v>
                </c:pt>
              </c:strCache>
            </c:strRef>
          </c:tx>
          <c:spPr>
            <a:solidFill>
              <a:srgbClr val="FFFF00">
                <a:alpha val="90000"/>
              </a:srgb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2380574495410927E-2"/>
                  <c:y val="-6.626337912877400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98AEADA-EB92-44BB-9C95-DB142274792C}" type="VALUE">
                      <a: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bg1">
                    <a:alpha val="47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87867106183057"/>
                      <c:h val="0.1105017550420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C0C-4A58-8362-9F605E549326}"/>
                </c:ext>
              </c:extLst>
            </c:dLbl>
            <c:spPr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#\ ##0.0</c:formatCode>
                <c:ptCount val="1"/>
                <c:pt idx="0">
                  <c:v>5487.7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C0C-4A58-8362-9F605E5493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70"/>
        <c:shape val="box"/>
        <c:axId val="661334464"/>
        <c:axId val="661334136"/>
        <c:axId val="0"/>
      </c:bar3DChart>
      <c:catAx>
        <c:axId val="661334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1334136"/>
        <c:crosses val="autoZero"/>
        <c:auto val="1"/>
        <c:lblAlgn val="ctr"/>
        <c:lblOffset val="100"/>
        <c:noMultiLvlLbl val="0"/>
      </c:catAx>
      <c:valAx>
        <c:axId val="661334136"/>
        <c:scaling>
          <c:orientation val="minMax"/>
          <c:min val="0"/>
        </c:scaling>
        <c:delete val="1"/>
        <c:axPos val="l"/>
        <c:numFmt formatCode="#\ ##0.0" sourceLinked="1"/>
        <c:majorTickMark val="out"/>
        <c:minorTickMark val="none"/>
        <c:tickLblPos val="nextTo"/>
        <c:crossAx val="66133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577B4-AAD4-4E89-B3B9-69915F4BBB95}" type="doc">
      <dgm:prSet loTypeId="urn:microsoft.com/office/officeart/2005/8/layout/vList2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765B863-1E0E-420E-8262-352F88174614}">
      <dgm:prSet custT="1"/>
      <dgm:spPr>
        <a:solidFill>
          <a:srgbClr val="9BCDFF"/>
        </a:solidFill>
        <a:ln>
          <a:noFill/>
        </a:ln>
        <a:effectLst/>
      </dgm:spPr>
      <dgm:t>
        <a:bodyPr/>
        <a:lstStyle/>
        <a:p>
          <a:pPr algn="ctr" rtl="0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Бюджетным кодексом Российской Федерации</a:t>
          </a:r>
        </a:p>
      </dgm:t>
    </dgm:pt>
    <dgm:pt modelId="{EA077E3A-9974-497C-88ED-FA35A38D2E63}" type="parTrans" cxnId="{D09F645D-8B2E-4224-8380-F9F6CBF65ACC}">
      <dgm:prSet/>
      <dgm:spPr/>
      <dgm:t>
        <a:bodyPr/>
        <a:lstStyle/>
        <a:p>
          <a:endParaRPr lang="ru-RU" sz="1800"/>
        </a:p>
      </dgm:t>
    </dgm:pt>
    <dgm:pt modelId="{1E986C40-FAC2-49CD-8421-5A46092407E3}" type="sibTrans" cxnId="{D09F645D-8B2E-4224-8380-F9F6CBF65ACC}">
      <dgm:prSet/>
      <dgm:spPr/>
      <dgm:t>
        <a:bodyPr/>
        <a:lstStyle/>
        <a:p>
          <a:endParaRPr lang="ru-RU" sz="1800"/>
        </a:p>
      </dgm:t>
    </dgm:pt>
    <dgm:pt modelId="{F314FD51-9228-4C9A-BA55-AC880A2C80FF}">
      <dgm:prSet custT="1"/>
      <dgm:spPr>
        <a:solidFill>
          <a:srgbClr val="CCE9AD"/>
        </a:solidFill>
        <a:effectLst/>
      </dgm:spPr>
      <dgm:t>
        <a:bodyPr/>
        <a:lstStyle/>
        <a:p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31.10.2023 №1783 </a:t>
          </a:r>
          <a:b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 основных направлениях бюджетной, налоговой политики и характеристиках проекта бюджета городского округа Мегион Ханты-Мансийского автономного округа - Югры на 2024 год и плановый период 2025 и 2026 годов»</a:t>
          </a:r>
        </a:p>
      </dgm:t>
    </dgm:pt>
    <dgm:pt modelId="{DBF7F835-A4BB-48C6-88AD-66E3963E9CE2}" type="parTrans" cxnId="{927F595F-38BF-4631-9707-6A8DD223342B}">
      <dgm:prSet/>
      <dgm:spPr/>
      <dgm:t>
        <a:bodyPr/>
        <a:lstStyle/>
        <a:p>
          <a:endParaRPr lang="ru-RU" sz="1800"/>
        </a:p>
      </dgm:t>
    </dgm:pt>
    <dgm:pt modelId="{B12E7D72-7EB4-4D3B-8291-E14F85C5FA40}" type="sibTrans" cxnId="{927F595F-38BF-4631-9707-6A8DD223342B}">
      <dgm:prSet/>
      <dgm:spPr/>
      <dgm:t>
        <a:bodyPr/>
        <a:lstStyle/>
        <a:p>
          <a:endParaRPr lang="ru-RU" sz="1800"/>
        </a:p>
      </dgm:t>
    </dgm:pt>
    <dgm:pt modelId="{8CA3FF88-FD5F-4614-986F-E286DEFAABC4}">
      <dgm:prSet custT="1"/>
      <dgm:spPr>
        <a:solidFill>
          <a:srgbClr val="FFFFA3"/>
        </a:solidFill>
        <a:effectLst/>
      </dgm:spPr>
      <dgm:t>
        <a:bodyPr/>
        <a:lstStyle/>
        <a:p>
          <a:pPr algn="ctr"/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09.11.2023 №1860 </a:t>
          </a:r>
          <a:b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 прогнозе социально-экономического развития города Мегиона на 2024 год </a:t>
          </a:r>
          <a:b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плановый период 2025 и 2026 годов»</a:t>
          </a:r>
        </a:p>
      </dgm:t>
    </dgm:pt>
    <dgm:pt modelId="{726EFE74-BE9D-4D56-8F52-DACA8EEFAF42}" type="parTrans" cxnId="{535CF7BB-86F9-491F-92B1-516F5822EB89}">
      <dgm:prSet/>
      <dgm:spPr/>
      <dgm:t>
        <a:bodyPr/>
        <a:lstStyle/>
        <a:p>
          <a:endParaRPr lang="ru-RU" sz="1800"/>
        </a:p>
      </dgm:t>
    </dgm:pt>
    <dgm:pt modelId="{0F08803A-A65D-45A1-B37A-9E0234277963}" type="sibTrans" cxnId="{535CF7BB-86F9-491F-92B1-516F5822EB89}">
      <dgm:prSet/>
      <dgm:spPr/>
      <dgm:t>
        <a:bodyPr/>
        <a:lstStyle/>
        <a:p>
          <a:endParaRPr lang="ru-RU" sz="1800"/>
        </a:p>
      </dgm:t>
    </dgm:pt>
    <dgm:pt modelId="{0878ED5F-81BC-4824-B421-225372CECDC9}">
      <dgm:prSet custT="1"/>
      <dgm:spPr>
        <a:solidFill>
          <a:srgbClr val="FFB3C0"/>
        </a:solidFill>
        <a:effectLst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29.01.2016 №127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 утверждении Порядка составления проекта бюджета городского округа Мегион ХМАО-Югры на очередной финансовый год и плановый период» (с изменениями)</a:t>
          </a:r>
        </a:p>
      </dgm:t>
    </dgm:pt>
    <dgm:pt modelId="{8BA96395-4F40-4475-8F5E-CB12A34B6665}" type="parTrans" cxnId="{FD161A06-8C8E-4F23-9481-F5B5C09A569E}">
      <dgm:prSet/>
      <dgm:spPr/>
      <dgm:t>
        <a:bodyPr/>
        <a:lstStyle/>
        <a:p>
          <a:endParaRPr lang="ru-RU" sz="1800"/>
        </a:p>
      </dgm:t>
    </dgm:pt>
    <dgm:pt modelId="{DF71C2EA-397E-4C0E-8AA3-AAABC5AC382B}" type="sibTrans" cxnId="{FD161A06-8C8E-4F23-9481-F5B5C09A569E}">
      <dgm:prSet/>
      <dgm:spPr/>
      <dgm:t>
        <a:bodyPr/>
        <a:lstStyle/>
        <a:p>
          <a:endParaRPr lang="ru-RU" sz="1800"/>
        </a:p>
      </dgm:t>
    </dgm:pt>
    <dgm:pt modelId="{F81D17DA-2681-42E4-939E-4DF93F61F6DE}">
      <dgm:prSet custT="1"/>
      <dgm:spPr>
        <a:solidFill>
          <a:srgbClr val="ADEDE4"/>
        </a:solidFill>
        <a:effectLst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Решением Думы города Мегиона от 30.11.2012 №306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 Положении об отдельных вопросах организации и осуществления бюджетного процесса в городском округе Мегион ХМАО-Югры» (с изменениями)</a:t>
          </a:r>
        </a:p>
      </dgm:t>
    </dgm:pt>
    <dgm:pt modelId="{D79EC795-0A9A-4662-AF8E-86C0D3856123}" type="parTrans" cxnId="{9814EF0B-9CA3-4C6C-B1A6-87BBF3BABDAC}">
      <dgm:prSet/>
      <dgm:spPr/>
      <dgm:t>
        <a:bodyPr/>
        <a:lstStyle/>
        <a:p>
          <a:endParaRPr lang="ru-RU" sz="1800"/>
        </a:p>
      </dgm:t>
    </dgm:pt>
    <dgm:pt modelId="{8BDFD0CE-5FA5-48DC-BF4F-FB847420C0FB}" type="sibTrans" cxnId="{9814EF0B-9CA3-4C6C-B1A6-87BBF3BABDAC}">
      <dgm:prSet/>
      <dgm:spPr/>
      <dgm:t>
        <a:bodyPr/>
        <a:lstStyle/>
        <a:p>
          <a:endParaRPr lang="ru-RU" sz="1800"/>
        </a:p>
      </dgm:t>
    </dgm:pt>
    <dgm:pt modelId="{562567A4-00C3-4CF5-8A35-59E5ED1612E5}" type="pres">
      <dgm:prSet presAssocID="{652577B4-AAD4-4E89-B3B9-69915F4BBB95}" presName="linear" presStyleCnt="0">
        <dgm:presLayoutVars>
          <dgm:animLvl val="lvl"/>
          <dgm:resizeHandles val="exact"/>
        </dgm:presLayoutVars>
      </dgm:prSet>
      <dgm:spPr/>
    </dgm:pt>
    <dgm:pt modelId="{3AD3EC20-3AE5-4833-BD8C-2338DDAE9F33}" type="pres">
      <dgm:prSet presAssocID="{4765B863-1E0E-420E-8262-352F88174614}" presName="parentText" presStyleLbl="node1" presStyleIdx="0" presStyleCnt="5" custScaleY="59193" custLinFactNeighborY="-7079">
        <dgm:presLayoutVars>
          <dgm:chMax val="0"/>
          <dgm:bulletEnabled val="1"/>
        </dgm:presLayoutVars>
      </dgm:prSet>
      <dgm:spPr/>
    </dgm:pt>
    <dgm:pt modelId="{9405D776-D790-46BE-AE37-0109F3250493}" type="pres">
      <dgm:prSet presAssocID="{1E986C40-FAC2-49CD-8421-5A46092407E3}" presName="spacer" presStyleCnt="0"/>
      <dgm:spPr/>
    </dgm:pt>
    <dgm:pt modelId="{97A35A54-2AAB-4B6E-8494-5A2C9AB07A1E}" type="pres">
      <dgm:prSet presAssocID="{F314FD51-9228-4C9A-BA55-AC880A2C80FF}" presName="parentText" presStyleLbl="node1" presStyleIdx="1" presStyleCnt="5" custScaleY="110279">
        <dgm:presLayoutVars>
          <dgm:chMax val="0"/>
          <dgm:bulletEnabled val="1"/>
        </dgm:presLayoutVars>
      </dgm:prSet>
      <dgm:spPr/>
    </dgm:pt>
    <dgm:pt modelId="{1FA1D492-BCFC-46C0-B716-9799E7C39049}" type="pres">
      <dgm:prSet presAssocID="{B12E7D72-7EB4-4D3B-8291-E14F85C5FA40}" presName="spacer" presStyleCnt="0"/>
      <dgm:spPr/>
    </dgm:pt>
    <dgm:pt modelId="{EA26F34A-5E3B-4D8F-86A8-FC5C8C7FA0EA}" type="pres">
      <dgm:prSet presAssocID="{8CA3FF88-FD5F-4614-986F-E286DEFAABC4}" presName="parentText" presStyleLbl="node1" presStyleIdx="2" presStyleCnt="5" custScaleY="89164">
        <dgm:presLayoutVars>
          <dgm:chMax val="0"/>
          <dgm:bulletEnabled val="1"/>
        </dgm:presLayoutVars>
      </dgm:prSet>
      <dgm:spPr/>
    </dgm:pt>
    <dgm:pt modelId="{6809AE1B-2336-4CD2-BC77-DC8861744DCA}" type="pres">
      <dgm:prSet presAssocID="{0F08803A-A65D-45A1-B37A-9E0234277963}" presName="spacer" presStyleCnt="0"/>
      <dgm:spPr/>
    </dgm:pt>
    <dgm:pt modelId="{06E109DC-1C36-4456-841E-B416CB8C985A}" type="pres">
      <dgm:prSet presAssocID="{0878ED5F-81BC-4824-B421-225372CECDC9}" presName="parentText" presStyleLbl="node1" presStyleIdx="3" presStyleCnt="5" custScaleY="93795">
        <dgm:presLayoutVars>
          <dgm:chMax val="0"/>
          <dgm:bulletEnabled val="1"/>
        </dgm:presLayoutVars>
      </dgm:prSet>
      <dgm:spPr/>
    </dgm:pt>
    <dgm:pt modelId="{14B2CD57-666D-4B8C-BBEA-D93502520547}" type="pres">
      <dgm:prSet presAssocID="{DF71C2EA-397E-4C0E-8AA3-AAABC5AC382B}" presName="spacer" presStyleCnt="0"/>
      <dgm:spPr/>
    </dgm:pt>
    <dgm:pt modelId="{71DB0F56-BC1F-496F-B93C-5542D1E4A36C}" type="pres">
      <dgm:prSet presAssocID="{F81D17DA-2681-42E4-939E-4DF93F61F6DE}" presName="parentText" presStyleLbl="node1" presStyleIdx="4" presStyleCnt="5" custLinFactY="39236" custLinFactNeighborX="2400" custLinFactNeighborY="100000">
        <dgm:presLayoutVars>
          <dgm:chMax val="0"/>
          <dgm:bulletEnabled val="1"/>
        </dgm:presLayoutVars>
      </dgm:prSet>
      <dgm:spPr/>
    </dgm:pt>
  </dgm:ptLst>
  <dgm:cxnLst>
    <dgm:cxn modelId="{FD161A06-8C8E-4F23-9481-F5B5C09A569E}" srcId="{652577B4-AAD4-4E89-B3B9-69915F4BBB95}" destId="{0878ED5F-81BC-4824-B421-225372CECDC9}" srcOrd="3" destOrd="0" parTransId="{8BA96395-4F40-4475-8F5E-CB12A34B6665}" sibTransId="{DF71C2EA-397E-4C0E-8AA3-AAABC5AC382B}"/>
    <dgm:cxn modelId="{9814EF0B-9CA3-4C6C-B1A6-87BBF3BABDAC}" srcId="{652577B4-AAD4-4E89-B3B9-69915F4BBB95}" destId="{F81D17DA-2681-42E4-939E-4DF93F61F6DE}" srcOrd="4" destOrd="0" parTransId="{D79EC795-0A9A-4662-AF8E-86C0D3856123}" sibTransId="{8BDFD0CE-5FA5-48DC-BF4F-FB847420C0FB}"/>
    <dgm:cxn modelId="{6D331D1E-1747-4520-B36A-69B60058A71B}" type="presOf" srcId="{4765B863-1E0E-420E-8262-352F88174614}" destId="{3AD3EC20-3AE5-4833-BD8C-2338DDAE9F33}" srcOrd="0" destOrd="0" presId="urn:microsoft.com/office/officeart/2005/8/layout/vList2"/>
    <dgm:cxn modelId="{841D5223-0F46-4343-803B-B0F04C8814EA}" type="presOf" srcId="{8CA3FF88-FD5F-4614-986F-E286DEFAABC4}" destId="{EA26F34A-5E3B-4D8F-86A8-FC5C8C7FA0EA}" srcOrd="0" destOrd="0" presId="urn:microsoft.com/office/officeart/2005/8/layout/vList2"/>
    <dgm:cxn modelId="{D09F645D-8B2E-4224-8380-F9F6CBF65ACC}" srcId="{652577B4-AAD4-4E89-B3B9-69915F4BBB95}" destId="{4765B863-1E0E-420E-8262-352F88174614}" srcOrd="0" destOrd="0" parTransId="{EA077E3A-9974-497C-88ED-FA35A38D2E63}" sibTransId="{1E986C40-FAC2-49CD-8421-5A46092407E3}"/>
    <dgm:cxn modelId="{927F595F-38BF-4631-9707-6A8DD223342B}" srcId="{652577B4-AAD4-4E89-B3B9-69915F4BBB95}" destId="{F314FD51-9228-4C9A-BA55-AC880A2C80FF}" srcOrd="1" destOrd="0" parTransId="{DBF7F835-A4BB-48C6-88AD-66E3963E9CE2}" sibTransId="{B12E7D72-7EB4-4D3B-8291-E14F85C5FA40}"/>
    <dgm:cxn modelId="{78F8AE62-F87F-4B8E-B12D-EB5632DDE4EB}" type="presOf" srcId="{F81D17DA-2681-42E4-939E-4DF93F61F6DE}" destId="{71DB0F56-BC1F-496F-B93C-5542D1E4A36C}" srcOrd="0" destOrd="0" presId="urn:microsoft.com/office/officeart/2005/8/layout/vList2"/>
    <dgm:cxn modelId="{93557F68-5E34-420D-9A1B-4D1D2909A33C}" type="presOf" srcId="{652577B4-AAD4-4E89-B3B9-69915F4BBB95}" destId="{562567A4-00C3-4CF5-8A35-59E5ED1612E5}" srcOrd="0" destOrd="0" presId="urn:microsoft.com/office/officeart/2005/8/layout/vList2"/>
    <dgm:cxn modelId="{CF3DD291-F1BC-479A-B60B-109E2BE3A737}" type="presOf" srcId="{0878ED5F-81BC-4824-B421-225372CECDC9}" destId="{06E109DC-1C36-4456-841E-B416CB8C985A}" srcOrd="0" destOrd="0" presId="urn:microsoft.com/office/officeart/2005/8/layout/vList2"/>
    <dgm:cxn modelId="{535CF7BB-86F9-491F-92B1-516F5822EB89}" srcId="{652577B4-AAD4-4E89-B3B9-69915F4BBB95}" destId="{8CA3FF88-FD5F-4614-986F-E286DEFAABC4}" srcOrd="2" destOrd="0" parTransId="{726EFE74-BE9D-4D56-8F52-DACA8EEFAF42}" sibTransId="{0F08803A-A65D-45A1-B37A-9E0234277963}"/>
    <dgm:cxn modelId="{4A6835FE-C0FF-49D0-A32F-062EFFE3292A}" type="presOf" srcId="{F314FD51-9228-4C9A-BA55-AC880A2C80FF}" destId="{97A35A54-2AAB-4B6E-8494-5A2C9AB07A1E}" srcOrd="0" destOrd="0" presId="urn:microsoft.com/office/officeart/2005/8/layout/vList2"/>
    <dgm:cxn modelId="{520FB62B-302D-4B29-8E80-3E5761EBCA3A}" type="presParOf" srcId="{562567A4-00C3-4CF5-8A35-59E5ED1612E5}" destId="{3AD3EC20-3AE5-4833-BD8C-2338DDAE9F33}" srcOrd="0" destOrd="0" presId="urn:microsoft.com/office/officeart/2005/8/layout/vList2"/>
    <dgm:cxn modelId="{73095692-4DB9-4797-8740-8B1BC93CC745}" type="presParOf" srcId="{562567A4-00C3-4CF5-8A35-59E5ED1612E5}" destId="{9405D776-D790-46BE-AE37-0109F3250493}" srcOrd="1" destOrd="0" presId="urn:microsoft.com/office/officeart/2005/8/layout/vList2"/>
    <dgm:cxn modelId="{7EE42EB6-188A-410B-BC7E-8FD38FD0ED90}" type="presParOf" srcId="{562567A4-00C3-4CF5-8A35-59E5ED1612E5}" destId="{97A35A54-2AAB-4B6E-8494-5A2C9AB07A1E}" srcOrd="2" destOrd="0" presId="urn:microsoft.com/office/officeart/2005/8/layout/vList2"/>
    <dgm:cxn modelId="{FC4ADA43-55AC-47A1-ABFF-FA921F49E368}" type="presParOf" srcId="{562567A4-00C3-4CF5-8A35-59E5ED1612E5}" destId="{1FA1D492-BCFC-46C0-B716-9799E7C39049}" srcOrd="3" destOrd="0" presId="urn:microsoft.com/office/officeart/2005/8/layout/vList2"/>
    <dgm:cxn modelId="{15C391AD-A72C-4ECE-848B-0F0F9C8CC2AB}" type="presParOf" srcId="{562567A4-00C3-4CF5-8A35-59E5ED1612E5}" destId="{EA26F34A-5E3B-4D8F-86A8-FC5C8C7FA0EA}" srcOrd="4" destOrd="0" presId="urn:microsoft.com/office/officeart/2005/8/layout/vList2"/>
    <dgm:cxn modelId="{EB15A43B-A206-454D-934A-F5B2D7DE10AE}" type="presParOf" srcId="{562567A4-00C3-4CF5-8A35-59E5ED1612E5}" destId="{6809AE1B-2336-4CD2-BC77-DC8861744DCA}" srcOrd="5" destOrd="0" presId="urn:microsoft.com/office/officeart/2005/8/layout/vList2"/>
    <dgm:cxn modelId="{D18BFA87-A17A-4C65-AF5C-0F9438861ADB}" type="presParOf" srcId="{562567A4-00C3-4CF5-8A35-59E5ED1612E5}" destId="{06E109DC-1C36-4456-841E-B416CB8C985A}" srcOrd="6" destOrd="0" presId="urn:microsoft.com/office/officeart/2005/8/layout/vList2"/>
    <dgm:cxn modelId="{949DF5B6-B354-454C-BF9C-5EA45D2487FD}" type="presParOf" srcId="{562567A4-00C3-4CF5-8A35-59E5ED1612E5}" destId="{14B2CD57-666D-4B8C-BBEA-D93502520547}" srcOrd="7" destOrd="0" presId="urn:microsoft.com/office/officeart/2005/8/layout/vList2"/>
    <dgm:cxn modelId="{DDCB32B0-A97E-4FE4-8168-86A800B44382}" type="presParOf" srcId="{562567A4-00C3-4CF5-8A35-59E5ED1612E5}" destId="{71DB0F56-BC1F-496F-B93C-5542D1E4A36C}" srcOrd="8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CE0DCE-91E4-4DD1-9250-8EECD6D202D9}" type="doc">
      <dgm:prSet loTypeId="urn:microsoft.com/office/officeart/2005/8/layout/default#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3BE3AE0-7164-4F9B-B4C9-A26885B36F4F}">
      <dgm:prSet custT="1"/>
      <dgm:spPr>
        <a:solidFill>
          <a:srgbClr val="C7E7A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Демография</a:t>
          </a:r>
        </a:p>
      </dgm:t>
    </dgm:pt>
    <dgm:pt modelId="{03666D42-ACC9-412E-8C4A-C6F46520B12A}" type="parTrans" cxnId="{B651F0D1-148D-4D47-9297-6964176094C1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EA65BF2-227A-4474-81F4-96A02C6CAC99}" type="sibTrans" cxnId="{B651F0D1-148D-4D47-9297-6964176094C1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09FAF0B-9DC2-4677-873D-163782A5EC0F}">
      <dgm:prSet custT="1"/>
      <dgm:spPr>
        <a:solidFill>
          <a:srgbClr val="C7E7A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Промышленное производство</a:t>
          </a:r>
        </a:p>
      </dgm:t>
    </dgm:pt>
    <dgm:pt modelId="{8EFFC8E5-7A59-4399-A29B-C4EC0BEFBBD6}" type="parTrans" cxnId="{73DE508D-9C6A-400B-9505-27AC4ED281A0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D028125-499B-41EF-92C6-AEB1D0F26E80}" type="sibTrans" cxnId="{73DE508D-9C6A-400B-9505-27AC4ED281A0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4106ECE-3A0D-45FD-8B05-46F2A888C221}">
      <dgm:prSet custT="1"/>
      <dgm:spPr>
        <a:solidFill>
          <a:srgbClr val="C7E7A3"/>
        </a:solidFill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800" b="1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Агропромыш</a:t>
          </a:r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ленный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</a:t>
          </a:r>
        </a:p>
      </dgm:t>
    </dgm:pt>
    <dgm:pt modelId="{FDD7C62E-9EB4-4718-81F1-7877648693C3}" type="parTrans" cxnId="{287ED5B4-B1CE-43F7-8299-0F7956D0A21F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52F25A6-0616-438E-A7D0-5A1CDE796DC9}" type="sibTrans" cxnId="{287ED5B4-B1CE-43F7-8299-0F7956D0A21F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00E1B58-1F0B-4603-9C9D-AD78F2096BA4}">
      <dgm:prSet custT="1"/>
      <dgm:spPr>
        <a:solidFill>
          <a:srgbClr val="C7E7A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</a:t>
          </a:r>
        </a:p>
      </dgm:t>
    </dgm:pt>
    <dgm:pt modelId="{FDE5E3EA-E13F-48D3-8F3E-7C1F376F878B}" type="parTrans" cxnId="{8095D203-1EA0-481F-A1B7-F8453E8BFF22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CE22204-8FF9-46F0-B21B-AA318C19336A}" type="sibTrans" cxnId="{8095D203-1EA0-481F-A1B7-F8453E8BFF22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3459551-AAC8-4AC5-BFC9-E5910AE883B1}">
      <dgm:prSet custT="1"/>
      <dgm:spPr>
        <a:solidFill>
          <a:srgbClr val="C7E7A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Инвестиции</a:t>
          </a:r>
        </a:p>
      </dgm:t>
    </dgm:pt>
    <dgm:pt modelId="{C67751FB-9686-48AB-957B-D0F5A81BF7A0}" type="parTrans" cxnId="{9368EA83-7F37-496C-917D-2D3DD34C200D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470F17E-E186-43BA-BDD2-C151171BABDD}" type="sibTrans" cxnId="{9368EA83-7F37-496C-917D-2D3DD34C200D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C449205-8B63-4CDE-9302-1C1E69D02A6A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Потребительский </a:t>
          </a:r>
          <a:b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рынок</a:t>
          </a:r>
        </a:p>
      </dgm:t>
    </dgm:pt>
    <dgm:pt modelId="{5DC8A4A3-36C4-45D2-9B0A-BDBEDC8E7EE2}" type="parTrans" cxnId="{6F87A834-CE6B-4864-871D-5A098A668BEB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11B7EC2-0F4E-4D93-BA26-A54F2C7C2BB1}" type="sibTrans" cxnId="{6F87A834-CE6B-4864-871D-5A098A668BEB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4E46967-E643-4BFE-8861-E39CF9FE287A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Малое и среднее </a:t>
          </a:r>
          <a:b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предпринима-тельство</a:t>
          </a:r>
          <a:endParaRPr lang="ru-RU" sz="1800" b="1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BC9CC-323F-4E79-8B3B-C862F73E35AB}" type="parTrans" cxnId="{43795EDD-E718-4A04-95A5-F2A4220DF03E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7F0006F-75DB-4525-A01C-C9776C5500E2}" type="sibTrans" cxnId="{43795EDD-E718-4A04-95A5-F2A4220DF03E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74AC105F-8D46-4C58-BA23-3E8CA208AE9B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Жилищное и городское хозяйство</a:t>
          </a:r>
        </a:p>
      </dgm:t>
    </dgm:pt>
    <dgm:pt modelId="{8345A7E5-9257-45EE-A150-0322C990303D}" type="parTrans" cxnId="{95758A82-C10D-4804-83F6-CDCB4A7354F5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6E8EFE0-C614-4A38-9D13-563C55B9E8C9}" type="sibTrans" cxnId="{95758A82-C10D-4804-83F6-CDCB4A7354F5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657E686C-E1CF-453E-A222-CCA132E4F328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Денежные доходы населения</a:t>
          </a:r>
        </a:p>
      </dgm:t>
    </dgm:pt>
    <dgm:pt modelId="{8A65A77F-D1A5-4E2C-BE17-A4E68799AD5D}" type="parTrans" cxnId="{42BAEE47-C54D-4B6D-B83C-015B897964EF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A8D5110-7760-4BCF-B52A-3BB12F52217C}" type="sibTrans" cxnId="{42BAEE47-C54D-4B6D-B83C-015B897964EF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97F215B-A244-401D-8EEF-0A09A1A2D0B3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 и </a:t>
          </a:r>
        </a:p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занятость</a:t>
          </a:r>
        </a:p>
      </dgm:t>
    </dgm:pt>
    <dgm:pt modelId="{490871B8-598A-43D0-AD89-BCAE2EFC427C}" type="parTrans" cxnId="{3B636E71-B20C-4452-9039-7B8CFBF87404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AF18805-70D9-493B-A75B-7194CFB56DD5}" type="sibTrans" cxnId="{3B636E71-B20C-4452-9039-7B8CFBF87404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F88C33C8-311E-4765-BB60-EB6D37E0102D}">
      <dgm:prSet custT="1"/>
      <dgm:spPr>
        <a:solidFill>
          <a:srgbClr val="AFE8F3"/>
        </a:solidFill>
      </dgm:spPr>
      <dgm:t>
        <a:bodyPr/>
        <a:lstStyle/>
        <a:p>
          <a:pPr rtl="0"/>
          <a:r>
            <a:rPr lang="ru-RU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сфера</a:t>
          </a:r>
        </a:p>
      </dgm:t>
    </dgm:pt>
    <dgm:pt modelId="{38D38F39-CE9D-4E1E-8D55-3E3E776B235A}" type="parTrans" cxnId="{B573C18D-4432-4E70-81E6-9FF99ACBF7A8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D6503B7A-53C3-40A7-A6EA-6FA7C99F11B0}" type="sibTrans" cxnId="{B573C18D-4432-4E70-81E6-9FF99ACBF7A8}">
      <dgm:prSet/>
      <dgm:spPr/>
      <dgm:t>
        <a:bodyPr/>
        <a:lstStyle/>
        <a:p>
          <a:endParaRPr lang="ru-RU" sz="1800" b="1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4BF13AD9-A31D-4353-8EF4-7E05B72CBBEE}" type="pres">
      <dgm:prSet presAssocID="{6ACE0DCE-91E4-4DD1-9250-8EECD6D202D9}" presName="diagram" presStyleCnt="0">
        <dgm:presLayoutVars>
          <dgm:dir/>
          <dgm:resizeHandles val="exact"/>
        </dgm:presLayoutVars>
      </dgm:prSet>
      <dgm:spPr/>
    </dgm:pt>
    <dgm:pt modelId="{E2A64DE3-7B50-4F10-8268-0EECA4DE5E71}" type="pres">
      <dgm:prSet presAssocID="{33BE3AE0-7164-4F9B-B4C9-A26885B36F4F}" presName="node" presStyleLbl="node1" presStyleIdx="0" presStyleCnt="11" custScaleX="112409" custLinFactNeighborY="-927">
        <dgm:presLayoutVars>
          <dgm:bulletEnabled val="1"/>
        </dgm:presLayoutVars>
      </dgm:prSet>
      <dgm:spPr/>
    </dgm:pt>
    <dgm:pt modelId="{FCF7F527-1B86-4217-9FD2-2C464059C181}" type="pres">
      <dgm:prSet presAssocID="{7EA65BF2-227A-4474-81F4-96A02C6CAC99}" presName="sibTrans" presStyleCnt="0"/>
      <dgm:spPr/>
    </dgm:pt>
    <dgm:pt modelId="{CB151465-07A1-4A87-8A6C-EBBA77A0FCF9}" type="pres">
      <dgm:prSet presAssocID="{909FAF0B-9DC2-4677-873D-163782A5EC0F}" presName="node" presStyleLbl="node1" presStyleIdx="1" presStyleCnt="11" custScaleX="130353" custLinFactNeighborX="-468" custLinFactNeighborY="-927">
        <dgm:presLayoutVars>
          <dgm:bulletEnabled val="1"/>
        </dgm:presLayoutVars>
      </dgm:prSet>
      <dgm:spPr/>
    </dgm:pt>
    <dgm:pt modelId="{D037DC3C-94E0-457A-9B6A-4F4095218E4C}" type="pres">
      <dgm:prSet presAssocID="{AD028125-499B-41EF-92C6-AEB1D0F26E80}" presName="sibTrans" presStyleCnt="0"/>
      <dgm:spPr/>
    </dgm:pt>
    <dgm:pt modelId="{5292879A-A31A-40BC-AB5D-5CA0999C2E7C}" type="pres">
      <dgm:prSet presAssocID="{14106ECE-3A0D-45FD-8B05-46F2A888C221}" presName="node" presStyleLbl="node1" presStyleIdx="2" presStyleCnt="11" custScaleX="119925" custLinFactNeighborX="-1444" custLinFactNeighborY="-927">
        <dgm:presLayoutVars>
          <dgm:bulletEnabled val="1"/>
        </dgm:presLayoutVars>
      </dgm:prSet>
      <dgm:spPr/>
    </dgm:pt>
    <dgm:pt modelId="{94F2164D-8C74-469B-9434-BF7793819FF0}" type="pres">
      <dgm:prSet presAssocID="{652F25A6-0616-438E-A7D0-5A1CDE796DC9}" presName="sibTrans" presStyleCnt="0"/>
      <dgm:spPr/>
    </dgm:pt>
    <dgm:pt modelId="{B9B9CD4F-4C58-4BF3-BD09-C9693E83B500}" type="pres">
      <dgm:prSet presAssocID="{400E1B58-1F0B-4603-9C9D-AD78F2096BA4}" presName="node" presStyleLbl="node1" presStyleIdx="3" presStyleCnt="11" custScaleX="127746" custLinFactNeighborX="-1318" custLinFactNeighborY="-927">
        <dgm:presLayoutVars>
          <dgm:bulletEnabled val="1"/>
        </dgm:presLayoutVars>
      </dgm:prSet>
      <dgm:spPr/>
    </dgm:pt>
    <dgm:pt modelId="{05955418-F356-4BAF-99EC-A7FA127A159C}" type="pres">
      <dgm:prSet presAssocID="{BCE22204-8FF9-46F0-B21B-AA318C19336A}" presName="sibTrans" presStyleCnt="0"/>
      <dgm:spPr/>
    </dgm:pt>
    <dgm:pt modelId="{28E0F393-A65A-47B6-8732-403400D1E54C}" type="pres">
      <dgm:prSet presAssocID="{93459551-AAC8-4AC5-BFC9-E5910AE883B1}" presName="node" presStyleLbl="node1" presStyleIdx="4" presStyleCnt="11" custScaleX="105472" custLinFactNeighborX="-1198" custLinFactNeighborY="-927">
        <dgm:presLayoutVars>
          <dgm:bulletEnabled val="1"/>
        </dgm:presLayoutVars>
      </dgm:prSet>
      <dgm:spPr/>
    </dgm:pt>
    <dgm:pt modelId="{C73FBC22-6C13-424D-93FF-51D4806AE764}" type="pres">
      <dgm:prSet presAssocID="{9470F17E-E186-43BA-BDD2-C151171BABDD}" presName="sibTrans" presStyleCnt="0"/>
      <dgm:spPr/>
    </dgm:pt>
    <dgm:pt modelId="{F0E8DE63-E35B-4E25-AA1D-7A076ABBFB9D}" type="pres">
      <dgm:prSet presAssocID="{2C449205-8B63-4CDE-9302-1C1E69D02A6A}" presName="node" presStyleLbl="node1" presStyleIdx="5" presStyleCnt="11" custScaleX="147069" custLinFactNeighborX="-1160" custLinFactNeighborY="-927">
        <dgm:presLayoutVars>
          <dgm:bulletEnabled val="1"/>
        </dgm:presLayoutVars>
      </dgm:prSet>
      <dgm:spPr/>
    </dgm:pt>
    <dgm:pt modelId="{BD30A28E-878C-4311-B18D-67C31C045693}" type="pres">
      <dgm:prSet presAssocID="{611B7EC2-0F4E-4D93-BA26-A54F2C7C2BB1}" presName="sibTrans" presStyleCnt="0"/>
      <dgm:spPr/>
    </dgm:pt>
    <dgm:pt modelId="{FE439377-AAFE-4D40-A1EA-22012243C045}" type="pres">
      <dgm:prSet presAssocID="{84E46967-E643-4BFE-8861-E39CF9FE287A}" presName="node" presStyleLbl="node1" presStyleIdx="6" presStyleCnt="11" custScaleX="140782" custLinFactNeighborY="-285">
        <dgm:presLayoutVars>
          <dgm:bulletEnabled val="1"/>
        </dgm:presLayoutVars>
      </dgm:prSet>
      <dgm:spPr/>
    </dgm:pt>
    <dgm:pt modelId="{25236EDC-D09B-4946-BEEB-750B05A681D2}" type="pres">
      <dgm:prSet presAssocID="{87F0006F-75DB-4525-A01C-C9776C5500E2}" presName="sibTrans" presStyleCnt="0"/>
      <dgm:spPr/>
    </dgm:pt>
    <dgm:pt modelId="{E81F1E8E-8E61-491D-886A-76CE3AF0521D}" type="pres">
      <dgm:prSet presAssocID="{74AC105F-8D46-4C58-BA23-3E8CA208AE9B}" presName="node" presStyleLbl="node1" presStyleIdx="7" presStyleCnt="11" custScaleX="122532" custLinFactNeighborX="-76" custLinFactNeighborY="-285">
        <dgm:presLayoutVars>
          <dgm:bulletEnabled val="1"/>
        </dgm:presLayoutVars>
      </dgm:prSet>
      <dgm:spPr/>
    </dgm:pt>
    <dgm:pt modelId="{8C51C280-9146-4103-8921-930F883DEBB5}" type="pres">
      <dgm:prSet presAssocID="{B6E8EFE0-C614-4A38-9D13-563C55B9E8C9}" presName="sibTrans" presStyleCnt="0"/>
      <dgm:spPr/>
    </dgm:pt>
    <dgm:pt modelId="{0CA962F4-5426-4409-ABCB-5B1BFB8CE14A}" type="pres">
      <dgm:prSet presAssocID="{657E686C-E1CF-453E-A222-CCA132E4F328}" presName="node" presStyleLbl="node1" presStyleIdx="8" presStyleCnt="11" custScaleX="105377" custLinFactNeighborX="-1754" custLinFactNeighborY="-285">
        <dgm:presLayoutVars>
          <dgm:bulletEnabled val="1"/>
        </dgm:presLayoutVars>
      </dgm:prSet>
      <dgm:spPr/>
    </dgm:pt>
    <dgm:pt modelId="{C371A855-D79A-4EF1-A5F2-466C25611470}" type="pres">
      <dgm:prSet presAssocID="{8A8D5110-7760-4BCF-B52A-3BB12F52217C}" presName="sibTrans" presStyleCnt="0"/>
      <dgm:spPr/>
    </dgm:pt>
    <dgm:pt modelId="{76099B29-E030-4491-A472-008AA769E4A7}" type="pres">
      <dgm:prSet presAssocID="{997F215B-A244-401D-8EEF-0A09A1A2D0B3}" presName="node" presStyleLbl="node1" presStyleIdx="9" presStyleCnt="11" custScaleX="93854" custLinFactNeighborX="-1628" custLinFactNeighborY="-285">
        <dgm:presLayoutVars>
          <dgm:bulletEnabled val="1"/>
        </dgm:presLayoutVars>
      </dgm:prSet>
      <dgm:spPr/>
    </dgm:pt>
    <dgm:pt modelId="{96F18D55-5D7E-4F19-989A-E561F8236F12}" type="pres">
      <dgm:prSet presAssocID="{CAF18805-70D9-493B-A75B-7194CFB56DD5}" presName="sibTrans" presStyleCnt="0"/>
      <dgm:spPr/>
    </dgm:pt>
    <dgm:pt modelId="{9630DEA3-C1F7-41B5-B110-88A87D64581B}" type="pres">
      <dgm:prSet presAssocID="{F88C33C8-311E-4765-BB60-EB6D37E0102D}" presName="node" presStyleLbl="node1" presStyleIdx="10" presStyleCnt="11" custScaleX="105377" custLinFactNeighborX="-1502" custLinFactNeighborY="-285">
        <dgm:presLayoutVars>
          <dgm:bulletEnabled val="1"/>
        </dgm:presLayoutVars>
      </dgm:prSet>
      <dgm:spPr/>
    </dgm:pt>
  </dgm:ptLst>
  <dgm:cxnLst>
    <dgm:cxn modelId="{8095D203-1EA0-481F-A1B7-F8453E8BFF22}" srcId="{6ACE0DCE-91E4-4DD1-9250-8EECD6D202D9}" destId="{400E1B58-1F0B-4603-9C9D-AD78F2096BA4}" srcOrd="3" destOrd="0" parTransId="{FDE5E3EA-E13F-48D3-8F3E-7C1F376F878B}" sibTransId="{BCE22204-8FF9-46F0-B21B-AA318C19336A}"/>
    <dgm:cxn modelId="{09AEBD08-FC79-4CDF-A807-24CA02900E80}" type="presOf" srcId="{33BE3AE0-7164-4F9B-B4C9-A26885B36F4F}" destId="{E2A64DE3-7B50-4F10-8268-0EECA4DE5E71}" srcOrd="0" destOrd="0" presId="urn:microsoft.com/office/officeart/2005/8/layout/default#1"/>
    <dgm:cxn modelId="{AF9A1711-C553-4A43-B0A9-72E5375D06B5}" type="presOf" srcId="{997F215B-A244-401D-8EEF-0A09A1A2D0B3}" destId="{76099B29-E030-4491-A472-008AA769E4A7}" srcOrd="0" destOrd="0" presId="urn:microsoft.com/office/officeart/2005/8/layout/default#1"/>
    <dgm:cxn modelId="{F58C0F25-603B-4FA3-8E54-AE859CF8C4DE}" type="presOf" srcId="{657E686C-E1CF-453E-A222-CCA132E4F328}" destId="{0CA962F4-5426-4409-ABCB-5B1BFB8CE14A}" srcOrd="0" destOrd="0" presId="urn:microsoft.com/office/officeart/2005/8/layout/default#1"/>
    <dgm:cxn modelId="{6F87A834-CE6B-4864-871D-5A098A668BEB}" srcId="{6ACE0DCE-91E4-4DD1-9250-8EECD6D202D9}" destId="{2C449205-8B63-4CDE-9302-1C1E69D02A6A}" srcOrd="5" destOrd="0" parTransId="{5DC8A4A3-36C4-45D2-9B0A-BDBEDC8E7EE2}" sibTransId="{611B7EC2-0F4E-4D93-BA26-A54F2C7C2BB1}"/>
    <dgm:cxn modelId="{3637DF5B-3B32-4BB0-93FE-A6890F74F8CA}" type="presOf" srcId="{F88C33C8-311E-4765-BB60-EB6D37E0102D}" destId="{9630DEA3-C1F7-41B5-B110-88A87D64581B}" srcOrd="0" destOrd="0" presId="urn:microsoft.com/office/officeart/2005/8/layout/default#1"/>
    <dgm:cxn modelId="{42BAEE47-C54D-4B6D-B83C-015B897964EF}" srcId="{6ACE0DCE-91E4-4DD1-9250-8EECD6D202D9}" destId="{657E686C-E1CF-453E-A222-CCA132E4F328}" srcOrd="8" destOrd="0" parTransId="{8A65A77F-D1A5-4E2C-BE17-A4E68799AD5D}" sibTransId="{8A8D5110-7760-4BCF-B52A-3BB12F52217C}"/>
    <dgm:cxn modelId="{A3EF9049-FF67-49C1-A3E0-87B363C48EF6}" type="presOf" srcId="{6ACE0DCE-91E4-4DD1-9250-8EECD6D202D9}" destId="{4BF13AD9-A31D-4353-8EF4-7E05B72CBBEE}" srcOrd="0" destOrd="0" presId="urn:microsoft.com/office/officeart/2005/8/layout/default#1"/>
    <dgm:cxn modelId="{3B636E71-B20C-4452-9039-7B8CFBF87404}" srcId="{6ACE0DCE-91E4-4DD1-9250-8EECD6D202D9}" destId="{997F215B-A244-401D-8EEF-0A09A1A2D0B3}" srcOrd="9" destOrd="0" parTransId="{490871B8-598A-43D0-AD89-BCAE2EFC427C}" sibTransId="{CAF18805-70D9-493B-A75B-7194CFB56DD5}"/>
    <dgm:cxn modelId="{F5272B57-ADDC-4AA7-9371-70567E2DA046}" type="presOf" srcId="{84E46967-E643-4BFE-8861-E39CF9FE287A}" destId="{FE439377-AAFE-4D40-A1EA-22012243C045}" srcOrd="0" destOrd="0" presId="urn:microsoft.com/office/officeart/2005/8/layout/default#1"/>
    <dgm:cxn modelId="{F4041C7D-5DB3-427F-BA2A-435EEE476700}" type="presOf" srcId="{400E1B58-1F0B-4603-9C9D-AD78F2096BA4}" destId="{B9B9CD4F-4C58-4BF3-BD09-C9693E83B500}" srcOrd="0" destOrd="0" presId="urn:microsoft.com/office/officeart/2005/8/layout/default#1"/>
    <dgm:cxn modelId="{95758A82-C10D-4804-83F6-CDCB4A7354F5}" srcId="{6ACE0DCE-91E4-4DD1-9250-8EECD6D202D9}" destId="{74AC105F-8D46-4C58-BA23-3E8CA208AE9B}" srcOrd="7" destOrd="0" parTransId="{8345A7E5-9257-45EE-A150-0322C990303D}" sibTransId="{B6E8EFE0-C614-4A38-9D13-563C55B9E8C9}"/>
    <dgm:cxn modelId="{9368EA83-7F37-496C-917D-2D3DD34C200D}" srcId="{6ACE0DCE-91E4-4DD1-9250-8EECD6D202D9}" destId="{93459551-AAC8-4AC5-BFC9-E5910AE883B1}" srcOrd="4" destOrd="0" parTransId="{C67751FB-9686-48AB-957B-D0F5A81BF7A0}" sibTransId="{9470F17E-E186-43BA-BDD2-C151171BABDD}"/>
    <dgm:cxn modelId="{E05B5588-7106-4CBF-B32B-0B1DF74FAD77}" type="presOf" srcId="{14106ECE-3A0D-45FD-8B05-46F2A888C221}" destId="{5292879A-A31A-40BC-AB5D-5CA0999C2E7C}" srcOrd="0" destOrd="0" presId="urn:microsoft.com/office/officeart/2005/8/layout/default#1"/>
    <dgm:cxn modelId="{73DE508D-9C6A-400B-9505-27AC4ED281A0}" srcId="{6ACE0DCE-91E4-4DD1-9250-8EECD6D202D9}" destId="{909FAF0B-9DC2-4677-873D-163782A5EC0F}" srcOrd="1" destOrd="0" parTransId="{8EFFC8E5-7A59-4399-A29B-C4EC0BEFBBD6}" sibTransId="{AD028125-499B-41EF-92C6-AEB1D0F26E80}"/>
    <dgm:cxn modelId="{B573C18D-4432-4E70-81E6-9FF99ACBF7A8}" srcId="{6ACE0DCE-91E4-4DD1-9250-8EECD6D202D9}" destId="{F88C33C8-311E-4765-BB60-EB6D37E0102D}" srcOrd="10" destOrd="0" parTransId="{38D38F39-CE9D-4E1E-8D55-3E3E776B235A}" sibTransId="{D6503B7A-53C3-40A7-A6EA-6FA7C99F11B0}"/>
    <dgm:cxn modelId="{57432A95-1FE3-4392-B462-42133D11274E}" type="presOf" srcId="{74AC105F-8D46-4C58-BA23-3E8CA208AE9B}" destId="{E81F1E8E-8E61-491D-886A-76CE3AF0521D}" srcOrd="0" destOrd="0" presId="urn:microsoft.com/office/officeart/2005/8/layout/default#1"/>
    <dgm:cxn modelId="{287ED5B4-B1CE-43F7-8299-0F7956D0A21F}" srcId="{6ACE0DCE-91E4-4DD1-9250-8EECD6D202D9}" destId="{14106ECE-3A0D-45FD-8B05-46F2A888C221}" srcOrd="2" destOrd="0" parTransId="{FDD7C62E-9EB4-4718-81F1-7877648693C3}" sibTransId="{652F25A6-0616-438E-A7D0-5A1CDE796DC9}"/>
    <dgm:cxn modelId="{B651F0D1-148D-4D47-9297-6964176094C1}" srcId="{6ACE0DCE-91E4-4DD1-9250-8EECD6D202D9}" destId="{33BE3AE0-7164-4F9B-B4C9-A26885B36F4F}" srcOrd="0" destOrd="0" parTransId="{03666D42-ACC9-412E-8C4A-C6F46520B12A}" sibTransId="{7EA65BF2-227A-4474-81F4-96A02C6CAC99}"/>
    <dgm:cxn modelId="{43F016DB-FEDC-4E93-A396-205AD18917A0}" type="presOf" srcId="{93459551-AAC8-4AC5-BFC9-E5910AE883B1}" destId="{28E0F393-A65A-47B6-8732-403400D1E54C}" srcOrd="0" destOrd="0" presId="urn:microsoft.com/office/officeart/2005/8/layout/default#1"/>
    <dgm:cxn modelId="{43795EDD-E718-4A04-95A5-F2A4220DF03E}" srcId="{6ACE0DCE-91E4-4DD1-9250-8EECD6D202D9}" destId="{84E46967-E643-4BFE-8861-E39CF9FE287A}" srcOrd="6" destOrd="0" parTransId="{512BC9CC-323F-4E79-8B3B-C862F73E35AB}" sibTransId="{87F0006F-75DB-4525-A01C-C9776C5500E2}"/>
    <dgm:cxn modelId="{0EDA9CF0-8A7F-4E90-87E0-BBC387BBE922}" type="presOf" srcId="{909FAF0B-9DC2-4677-873D-163782A5EC0F}" destId="{CB151465-07A1-4A87-8A6C-EBBA77A0FCF9}" srcOrd="0" destOrd="0" presId="urn:microsoft.com/office/officeart/2005/8/layout/default#1"/>
    <dgm:cxn modelId="{88B941F5-5A18-446E-96F0-AE8899EE69AF}" type="presOf" srcId="{2C449205-8B63-4CDE-9302-1C1E69D02A6A}" destId="{F0E8DE63-E35B-4E25-AA1D-7A076ABBFB9D}" srcOrd="0" destOrd="0" presId="urn:microsoft.com/office/officeart/2005/8/layout/default#1"/>
    <dgm:cxn modelId="{A910BEC8-7B84-439E-87A8-7B75DD99D0C6}" type="presParOf" srcId="{4BF13AD9-A31D-4353-8EF4-7E05B72CBBEE}" destId="{E2A64DE3-7B50-4F10-8268-0EECA4DE5E71}" srcOrd="0" destOrd="0" presId="urn:microsoft.com/office/officeart/2005/8/layout/default#1"/>
    <dgm:cxn modelId="{6F552A2D-9CE5-417F-9B4E-BA32F42704B0}" type="presParOf" srcId="{4BF13AD9-A31D-4353-8EF4-7E05B72CBBEE}" destId="{FCF7F527-1B86-4217-9FD2-2C464059C181}" srcOrd="1" destOrd="0" presId="urn:microsoft.com/office/officeart/2005/8/layout/default#1"/>
    <dgm:cxn modelId="{53BD206E-4FE7-4345-889E-B49C1E1BF750}" type="presParOf" srcId="{4BF13AD9-A31D-4353-8EF4-7E05B72CBBEE}" destId="{CB151465-07A1-4A87-8A6C-EBBA77A0FCF9}" srcOrd="2" destOrd="0" presId="urn:microsoft.com/office/officeart/2005/8/layout/default#1"/>
    <dgm:cxn modelId="{E7FDF531-1CC8-46B6-B1C8-EB4A1C11F197}" type="presParOf" srcId="{4BF13AD9-A31D-4353-8EF4-7E05B72CBBEE}" destId="{D037DC3C-94E0-457A-9B6A-4F4095218E4C}" srcOrd="3" destOrd="0" presId="urn:microsoft.com/office/officeart/2005/8/layout/default#1"/>
    <dgm:cxn modelId="{3A7FE6A9-DDC0-4CCD-996F-59708B86C10C}" type="presParOf" srcId="{4BF13AD9-A31D-4353-8EF4-7E05B72CBBEE}" destId="{5292879A-A31A-40BC-AB5D-5CA0999C2E7C}" srcOrd="4" destOrd="0" presId="urn:microsoft.com/office/officeart/2005/8/layout/default#1"/>
    <dgm:cxn modelId="{603E68E7-436F-4D8C-93FA-2B744AC32309}" type="presParOf" srcId="{4BF13AD9-A31D-4353-8EF4-7E05B72CBBEE}" destId="{94F2164D-8C74-469B-9434-BF7793819FF0}" srcOrd="5" destOrd="0" presId="urn:microsoft.com/office/officeart/2005/8/layout/default#1"/>
    <dgm:cxn modelId="{70C27E9D-1E01-4DA3-9236-D2F008E26ED5}" type="presParOf" srcId="{4BF13AD9-A31D-4353-8EF4-7E05B72CBBEE}" destId="{B9B9CD4F-4C58-4BF3-BD09-C9693E83B500}" srcOrd="6" destOrd="0" presId="urn:microsoft.com/office/officeart/2005/8/layout/default#1"/>
    <dgm:cxn modelId="{DAFE49E1-0DF5-46EF-824B-0A648B8D5966}" type="presParOf" srcId="{4BF13AD9-A31D-4353-8EF4-7E05B72CBBEE}" destId="{05955418-F356-4BAF-99EC-A7FA127A159C}" srcOrd="7" destOrd="0" presId="urn:microsoft.com/office/officeart/2005/8/layout/default#1"/>
    <dgm:cxn modelId="{30DC291E-BF33-48D9-9629-1CBEC263D0BF}" type="presParOf" srcId="{4BF13AD9-A31D-4353-8EF4-7E05B72CBBEE}" destId="{28E0F393-A65A-47B6-8732-403400D1E54C}" srcOrd="8" destOrd="0" presId="urn:microsoft.com/office/officeart/2005/8/layout/default#1"/>
    <dgm:cxn modelId="{7F9A98D9-A9E2-47A7-8DAC-2576BF42428D}" type="presParOf" srcId="{4BF13AD9-A31D-4353-8EF4-7E05B72CBBEE}" destId="{C73FBC22-6C13-424D-93FF-51D4806AE764}" srcOrd="9" destOrd="0" presId="urn:microsoft.com/office/officeart/2005/8/layout/default#1"/>
    <dgm:cxn modelId="{E0917377-B368-4FFB-A0E4-F569801DBAE7}" type="presParOf" srcId="{4BF13AD9-A31D-4353-8EF4-7E05B72CBBEE}" destId="{F0E8DE63-E35B-4E25-AA1D-7A076ABBFB9D}" srcOrd="10" destOrd="0" presId="urn:microsoft.com/office/officeart/2005/8/layout/default#1"/>
    <dgm:cxn modelId="{627AC6F6-1B44-4D9F-A67E-7629718F9C29}" type="presParOf" srcId="{4BF13AD9-A31D-4353-8EF4-7E05B72CBBEE}" destId="{BD30A28E-878C-4311-B18D-67C31C045693}" srcOrd="11" destOrd="0" presId="urn:microsoft.com/office/officeart/2005/8/layout/default#1"/>
    <dgm:cxn modelId="{D87044FA-3336-4F10-BF63-FE2620D94C8D}" type="presParOf" srcId="{4BF13AD9-A31D-4353-8EF4-7E05B72CBBEE}" destId="{FE439377-AAFE-4D40-A1EA-22012243C045}" srcOrd="12" destOrd="0" presId="urn:microsoft.com/office/officeart/2005/8/layout/default#1"/>
    <dgm:cxn modelId="{8C4004D2-1EB8-49AC-9C84-DD136FAF29B3}" type="presParOf" srcId="{4BF13AD9-A31D-4353-8EF4-7E05B72CBBEE}" destId="{25236EDC-D09B-4946-BEEB-750B05A681D2}" srcOrd="13" destOrd="0" presId="urn:microsoft.com/office/officeart/2005/8/layout/default#1"/>
    <dgm:cxn modelId="{3312D681-B249-4EF5-8B2C-856CFE413919}" type="presParOf" srcId="{4BF13AD9-A31D-4353-8EF4-7E05B72CBBEE}" destId="{E81F1E8E-8E61-491D-886A-76CE3AF0521D}" srcOrd="14" destOrd="0" presId="urn:microsoft.com/office/officeart/2005/8/layout/default#1"/>
    <dgm:cxn modelId="{7AEF02D7-E2FF-4A8C-92EB-9DE60A2D182C}" type="presParOf" srcId="{4BF13AD9-A31D-4353-8EF4-7E05B72CBBEE}" destId="{8C51C280-9146-4103-8921-930F883DEBB5}" srcOrd="15" destOrd="0" presId="urn:microsoft.com/office/officeart/2005/8/layout/default#1"/>
    <dgm:cxn modelId="{F42E1FA1-61E7-4640-B80A-1309D5D06234}" type="presParOf" srcId="{4BF13AD9-A31D-4353-8EF4-7E05B72CBBEE}" destId="{0CA962F4-5426-4409-ABCB-5B1BFB8CE14A}" srcOrd="16" destOrd="0" presId="urn:microsoft.com/office/officeart/2005/8/layout/default#1"/>
    <dgm:cxn modelId="{392EF2C2-D7FA-4963-B542-3F25CEA08AA8}" type="presParOf" srcId="{4BF13AD9-A31D-4353-8EF4-7E05B72CBBEE}" destId="{C371A855-D79A-4EF1-A5F2-466C25611470}" srcOrd="17" destOrd="0" presId="urn:microsoft.com/office/officeart/2005/8/layout/default#1"/>
    <dgm:cxn modelId="{A7FCCB3F-2D61-482E-9796-5102467C8D01}" type="presParOf" srcId="{4BF13AD9-A31D-4353-8EF4-7E05B72CBBEE}" destId="{76099B29-E030-4491-A472-008AA769E4A7}" srcOrd="18" destOrd="0" presId="urn:microsoft.com/office/officeart/2005/8/layout/default#1"/>
    <dgm:cxn modelId="{D42BF8AF-83D0-4009-9DC2-EE03D3D29459}" type="presParOf" srcId="{4BF13AD9-A31D-4353-8EF4-7E05B72CBBEE}" destId="{96F18D55-5D7E-4F19-989A-E561F8236F12}" srcOrd="19" destOrd="0" presId="urn:microsoft.com/office/officeart/2005/8/layout/default#1"/>
    <dgm:cxn modelId="{656E1557-AFC0-49ED-9171-1EF4BEC72F96}" type="presParOf" srcId="{4BF13AD9-A31D-4353-8EF4-7E05B72CBBEE}" destId="{9630DEA3-C1F7-41B5-B110-88A87D64581B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3EC20-3AE5-4833-BD8C-2338DDAE9F33}">
      <dsp:nvSpPr>
        <dsp:cNvPr id="0" name=""/>
        <dsp:cNvSpPr/>
      </dsp:nvSpPr>
      <dsp:spPr>
        <a:xfrm>
          <a:off x="0" y="2211"/>
          <a:ext cx="10617199" cy="605988"/>
        </a:xfrm>
        <a:prstGeom prst="roundRect">
          <a:avLst/>
        </a:prstGeom>
        <a:solidFill>
          <a:srgbClr val="9BCD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Бюджетным кодексом Российской Федерации</a:t>
          </a:r>
        </a:p>
      </dsp:txBody>
      <dsp:txXfrm>
        <a:off x="29582" y="31793"/>
        <a:ext cx="10558035" cy="546824"/>
      </dsp:txXfrm>
    </dsp:sp>
    <dsp:sp modelId="{97A35A54-2AAB-4B6E-8494-5A2C9AB07A1E}">
      <dsp:nvSpPr>
        <dsp:cNvPr id="0" name=""/>
        <dsp:cNvSpPr/>
      </dsp:nvSpPr>
      <dsp:spPr>
        <a:xfrm>
          <a:off x="0" y="623619"/>
          <a:ext cx="10617199" cy="1128981"/>
        </a:xfrm>
        <a:prstGeom prst="roundRect">
          <a:avLst/>
        </a:prstGeom>
        <a:solidFill>
          <a:srgbClr val="CCE9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31.10.2023 №1783 </a:t>
          </a:r>
          <a:b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 основных направлениях бюджетной, налоговой политики и характеристиках проекта бюджета городского округа Мегион Ханты-Мансийского автономного округа - Югры на 2024 год и плановый период 2025 и 2026 годов»</a:t>
          </a:r>
        </a:p>
      </dsp:txBody>
      <dsp:txXfrm>
        <a:off x="55112" y="678731"/>
        <a:ext cx="10506975" cy="1018757"/>
      </dsp:txXfrm>
    </dsp:sp>
    <dsp:sp modelId="{EA26F34A-5E3B-4D8F-86A8-FC5C8C7FA0EA}">
      <dsp:nvSpPr>
        <dsp:cNvPr id="0" name=""/>
        <dsp:cNvSpPr/>
      </dsp:nvSpPr>
      <dsp:spPr>
        <a:xfrm>
          <a:off x="0" y="1767000"/>
          <a:ext cx="10617199" cy="912816"/>
        </a:xfrm>
        <a:prstGeom prst="roundRect">
          <a:avLst/>
        </a:prstGeom>
        <a:solidFill>
          <a:srgbClr val="FFFFA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09.11.2023 №1860 </a:t>
          </a:r>
          <a:b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 прогнозе социально-экономического развития города Мегиона на 2024 год </a:t>
          </a:r>
          <a:b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плановый период 2025 и 2026 годов»</a:t>
          </a:r>
        </a:p>
      </dsp:txBody>
      <dsp:txXfrm>
        <a:off x="44560" y="1811560"/>
        <a:ext cx="10528079" cy="823696"/>
      </dsp:txXfrm>
    </dsp:sp>
    <dsp:sp modelId="{06E109DC-1C36-4456-841E-B416CB8C985A}">
      <dsp:nvSpPr>
        <dsp:cNvPr id="0" name=""/>
        <dsp:cNvSpPr/>
      </dsp:nvSpPr>
      <dsp:spPr>
        <a:xfrm>
          <a:off x="0" y="2694217"/>
          <a:ext cx="10617199" cy="960226"/>
        </a:xfrm>
        <a:prstGeom prst="roundRect">
          <a:avLst/>
        </a:prstGeom>
        <a:solidFill>
          <a:srgbClr val="FFB3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Постановлением администрации города Мегиона от 29.01.2016 №127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 утверждении Порядка составления проекта бюджета городского округа Мегион ХМАО-Югры на очередной финансовый год и плановый период» (с изменениями)</a:t>
          </a:r>
        </a:p>
      </dsp:txBody>
      <dsp:txXfrm>
        <a:off x="46874" y="2741091"/>
        <a:ext cx="10523451" cy="866478"/>
      </dsp:txXfrm>
    </dsp:sp>
    <dsp:sp modelId="{71DB0F56-BC1F-496F-B93C-5542D1E4A36C}">
      <dsp:nvSpPr>
        <dsp:cNvPr id="0" name=""/>
        <dsp:cNvSpPr/>
      </dsp:nvSpPr>
      <dsp:spPr>
        <a:xfrm>
          <a:off x="0" y="3672075"/>
          <a:ext cx="10617199" cy="1023750"/>
        </a:xfrm>
        <a:prstGeom prst="roundRect">
          <a:avLst/>
        </a:prstGeom>
        <a:solidFill>
          <a:srgbClr val="ADEDE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Решением Думы города Мегиона от 30.11.2012 №306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 Положении об отдельных вопросах организации и осуществления бюджетного процесса в городском округе Мегион ХМАО-Югры» (с изменениями)</a:t>
          </a:r>
        </a:p>
      </dsp:txBody>
      <dsp:txXfrm>
        <a:off x="49975" y="3722050"/>
        <a:ext cx="10517249" cy="923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64DE3-7B50-4F10-8268-0EECA4DE5E71}">
      <dsp:nvSpPr>
        <dsp:cNvPr id="0" name=""/>
        <dsp:cNvSpPr/>
      </dsp:nvSpPr>
      <dsp:spPr>
        <a:xfrm>
          <a:off x="1006471" y="0"/>
          <a:ext cx="1552213" cy="828517"/>
        </a:xfrm>
        <a:prstGeom prst="rect">
          <a:avLst/>
        </a:prstGeom>
        <a:solidFill>
          <a:srgbClr val="C7E7A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Демография</a:t>
          </a:r>
        </a:p>
      </dsp:txBody>
      <dsp:txXfrm>
        <a:off x="1006471" y="0"/>
        <a:ext cx="1552213" cy="828517"/>
      </dsp:txXfrm>
    </dsp:sp>
    <dsp:sp modelId="{CB151465-07A1-4A87-8A6C-EBBA77A0FCF9}">
      <dsp:nvSpPr>
        <dsp:cNvPr id="0" name=""/>
        <dsp:cNvSpPr/>
      </dsp:nvSpPr>
      <dsp:spPr>
        <a:xfrm>
          <a:off x="2690309" y="0"/>
          <a:ext cx="1799995" cy="828517"/>
        </a:xfrm>
        <a:prstGeom prst="rect">
          <a:avLst/>
        </a:prstGeom>
        <a:solidFill>
          <a:srgbClr val="C7E7A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Промышленное производство</a:t>
          </a:r>
        </a:p>
      </dsp:txBody>
      <dsp:txXfrm>
        <a:off x="2690309" y="0"/>
        <a:ext cx="1799995" cy="828517"/>
      </dsp:txXfrm>
    </dsp:sp>
    <dsp:sp modelId="{5292879A-A31A-40BC-AB5D-5CA0999C2E7C}">
      <dsp:nvSpPr>
        <dsp:cNvPr id="0" name=""/>
        <dsp:cNvSpPr/>
      </dsp:nvSpPr>
      <dsp:spPr>
        <a:xfrm>
          <a:off x="4614913" y="0"/>
          <a:ext cx="1655999" cy="828517"/>
        </a:xfrm>
        <a:prstGeom prst="rect">
          <a:avLst/>
        </a:prstGeom>
        <a:solidFill>
          <a:srgbClr val="C7E7A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Агропромыш</a:t>
          </a: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ленный </a:t>
          </a:r>
        </a:p>
        <a:p>
          <a:pPr marL="0" lvl="0" indent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</a:t>
          </a:r>
        </a:p>
      </dsp:txBody>
      <dsp:txXfrm>
        <a:off x="4614913" y="0"/>
        <a:ext cx="1655999" cy="828517"/>
      </dsp:txXfrm>
    </dsp:sp>
    <dsp:sp modelId="{B9B9CD4F-4C58-4BF3-BD09-C9693E83B500}">
      <dsp:nvSpPr>
        <dsp:cNvPr id="0" name=""/>
        <dsp:cNvSpPr/>
      </dsp:nvSpPr>
      <dsp:spPr>
        <a:xfrm>
          <a:off x="6410739" y="0"/>
          <a:ext cx="1763996" cy="828517"/>
        </a:xfrm>
        <a:prstGeom prst="rect">
          <a:avLst/>
        </a:prstGeom>
        <a:solidFill>
          <a:srgbClr val="C7E7A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</a:t>
          </a:r>
        </a:p>
      </dsp:txBody>
      <dsp:txXfrm>
        <a:off x="6410739" y="0"/>
        <a:ext cx="1763996" cy="828517"/>
      </dsp:txXfrm>
    </dsp:sp>
    <dsp:sp modelId="{28E0F393-A65A-47B6-8732-403400D1E54C}">
      <dsp:nvSpPr>
        <dsp:cNvPr id="0" name=""/>
        <dsp:cNvSpPr/>
      </dsp:nvSpPr>
      <dsp:spPr>
        <a:xfrm>
          <a:off x="8314479" y="0"/>
          <a:ext cx="1456423" cy="828517"/>
        </a:xfrm>
        <a:prstGeom prst="rect">
          <a:avLst/>
        </a:prstGeom>
        <a:solidFill>
          <a:srgbClr val="C7E7A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Инвестиции</a:t>
          </a:r>
        </a:p>
      </dsp:txBody>
      <dsp:txXfrm>
        <a:off x="8314479" y="0"/>
        <a:ext cx="1456423" cy="828517"/>
      </dsp:txXfrm>
    </dsp:sp>
    <dsp:sp modelId="{F0E8DE63-E35B-4E25-AA1D-7A076ABBFB9D}">
      <dsp:nvSpPr>
        <dsp:cNvPr id="0" name=""/>
        <dsp:cNvSpPr/>
      </dsp:nvSpPr>
      <dsp:spPr>
        <a:xfrm>
          <a:off x="99203" y="960336"/>
          <a:ext cx="2030820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Потребительский </a:t>
          </a:r>
          <a:b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рынок</a:t>
          </a:r>
        </a:p>
      </dsp:txBody>
      <dsp:txXfrm>
        <a:off x="99203" y="960336"/>
        <a:ext cx="2030820" cy="828517"/>
      </dsp:txXfrm>
    </dsp:sp>
    <dsp:sp modelId="{FE439377-AAFE-4D40-A1EA-22012243C045}">
      <dsp:nvSpPr>
        <dsp:cNvPr id="0" name=""/>
        <dsp:cNvSpPr/>
      </dsp:nvSpPr>
      <dsp:spPr>
        <a:xfrm>
          <a:off x="2284128" y="965655"/>
          <a:ext cx="1944005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Малое и среднее </a:t>
          </a:r>
          <a:b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dirty="0" err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предпринима-тельство</a:t>
          </a:r>
          <a:endParaRPr lang="ru-RU" sz="1800" b="1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4128" y="965655"/>
        <a:ext cx="1944005" cy="828517"/>
      </dsp:txXfrm>
    </dsp:sp>
    <dsp:sp modelId="{E81F1E8E-8E61-491D-886A-76CE3AF0521D}">
      <dsp:nvSpPr>
        <dsp:cNvPr id="0" name=""/>
        <dsp:cNvSpPr/>
      </dsp:nvSpPr>
      <dsp:spPr>
        <a:xfrm>
          <a:off x="4365171" y="965655"/>
          <a:ext cx="1691998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Жилищное и городское хозяйство</a:t>
          </a:r>
        </a:p>
      </dsp:txBody>
      <dsp:txXfrm>
        <a:off x="4365171" y="965655"/>
        <a:ext cx="1691998" cy="828517"/>
      </dsp:txXfrm>
    </dsp:sp>
    <dsp:sp modelId="{0CA962F4-5426-4409-ABCB-5B1BFB8CE14A}">
      <dsp:nvSpPr>
        <dsp:cNvPr id="0" name=""/>
        <dsp:cNvSpPr/>
      </dsp:nvSpPr>
      <dsp:spPr>
        <a:xfrm>
          <a:off x="6172084" y="965655"/>
          <a:ext cx="1455111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Денежные доходы населения</a:t>
          </a:r>
        </a:p>
      </dsp:txBody>
      <dsp:txXfrm>
        <a:off x="6172084" y="965655"/>
        <a:ext cx="1455111" cy="828517"/>
      </dsp:txXfrm>
    </dsp:sp>
    <dsp:sp modelId="{76099B29-E030-4491-A472-008AA769E4A7}">
      <dsp:nvSpPr>
        <dsp:cNvPr id="0" name=""/>
        <dsp:cNvSpPr/>
      </dsp:nvSpPr>
      <dsp:spPr>
        <a:xfrm>
          <a:off x="7767022" y="965655"/>
          <a:ext cx="1295994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 и 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занятость</a:t>
          </a:r>
        </a:p>
      </dsp:txBody>
      <dsp:txXfrm>
        <a:off x="7767022" y="965655"/>
        <a:ext cx="1295994" cy="828517"/>
      </dsp:txXfrm>
    </dsp:sp>
    <dsp:sp modelId="{9630DEA3-C1F7-41B5-B110-88A87D64581B}">
      <dsp:nvSpPr>
        <dsp:cNvPr id="0" name=""/>
        <dsp:cNvSpPr/>
      </dsp:nvSpPr>
      <dsp:spPr>
        <a:xfrm>
          <a:off x="9202843" y="965655"/>
          <a:ext cx="1455111" cy="828517"/>
        </a:xfrm>
        <a:prstGeom prst="rect">
          <a:avLst/>
        </a:prstGeom>
        <a:solidFill>
          <a:srgbClr val="AFE8F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сфера</a:t>
          </a:r>
        </a:p>
      </dsp:txBody>
      <dsp:txXfrm>
        <a:off x="9202843" y="965655"/>
        <a:ext cx="1455111" cy="8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0.28226</cdr:x>
      <cdr:y>0.25677</cdr:y>
    </cdr:from>
    <cdr:to>
      <cdr:x>0.37903</cdr:x>
      <cdr:y>0.29499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7000" y="1535791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64B0D86-A93A-18DA-8280-4D938A3820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AE89E4-0859-926D-E3D5-BA35295CBC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5D0A3-5754-4C64-8440-D6A715930811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B222F-36AD-8D6B-A634-63390DC5C6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4CAFA-82F8-1908-E569-CA6FBD836C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49DB9-FAE8-4E85-8CDF-21B15F84E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1492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C106F-4DB9-4F3A-B120-A716A5A1D2CB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F59CD-5158-4955-BD7B-5AD4C4928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40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72135">
              <a:defRPr/>
            </a:pPr>
            <a:fld id="{87802EE4-79EB-46AE-B760-58A010F6BC1F}" type="slidenum">
              <a:rPr lang="ru-RU">
                <a:solidFill>
                  <a:prstClr val="black"/>
                </a:solidFill>
                <a:latin typeface="Calibri"/>
              </a:rPr>
              <a:pPr defTabSz="1072135">
                <a:defRPr/>
              </a:pPr>
              <a:t>3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945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78675">
              <a:defRPr/>
            </a:pPr>
            <a:fld id="{87802EE4-79EB-46AE-B760-58A010F6BC1F}" type="slidenum">
              <a:rPr lang="ru-RU">
                <a:solidFill>
                  <a:prstClr val="black"/>
                </a:solidFill>
                <a:latin typeface="Calibri"/>
              </a:rPr>
              <a:pPr defTabSz="1078675">
                <a:defRPr/>
              </a:pPr>
              <a:t>31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26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.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3401" indent="-28207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8310" indent="-22566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9635" indent="-22566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0959" indent="-22566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2284" indent="-225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33608" indent="-225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84932" indent="-225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36258" indent="-2256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02117" eaLnBrk="1" hangingPunct="1">
              <a:defRPr/>
            </a:pPr>
            <a:fld id="{7AB9DB2E-E25C-4EBD-B9A5-515F0E753810}" type="slidenum">
              <a:rPr lang="ru-RU">
                <a:solidFill>
                  <a:prstClr val="black"/>
                </a:solidFill>
              </a:rPr>
              <a:pPr defTabSz="902117" eaLnBrk="1" hangingPunct="1"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4950" y="788988"/>
            <a:ext cx="7005638" cy="3941762"/>
          </a:xfrm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49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645">
              <a:defRPr/>
            </a:pPr>
            <a:fld id="{6B7DA8E6-7D59-45D1-806A-C62FB4BAE0E7}" type="slidenum">
              <a:rPr lang="en-US">
                <a:solidFill>
                  <a:prstClr val="black"/>
                </a:solidFill>
                <a:latin typeface="Calibri"/>
              </a:rPr>
              <a:pPr defTabSz="909645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236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83363" cy="37036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194">
              <a:defRPr/>
            </a:pPr>
            <a:fld id="{57743471-DF76-4AD5-A6D5-FA9AB35290FF}" type="slidenum">
              <a:rPr lang="ru-RU">
                <a:solidFill>
                  <a:prstClr val="black"/>
                </a:solidFill>
                <a:latin typeface="Calibri"/>
              </a:rPr>
              <a:pPr defTabSz="915194">
                <a:defRPr/>
              </a:pPr>
              <a:t>10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5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17488" y="798513"/>
            <a:ext cx="7092951" cy="3990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645">
              <a:defRPr/>
            </a:pPr>
            <a:fld id="{57743471-DF76-4AD5-A6D5-FA9AB35290FF}" type="slidenum">
              <a:rPr lang="ru-RU">
                <a:solidFill>
                  <a:prstClr val="black"/>
                </a:solidFill>
                <a:latin typeface="Calibri"/>
              </a:rPr>
              <a:pPr defTabSz="909645">
                <a:defRPr/>
              </a:pPr>
              <a:t>13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038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645">
              <a:defRPr/>
            </a:pPr>
            <a:fld id="{6B7DA8E6-7D59-45D1-806A-C62FB4BAE0E7}" type="slidenum">
              <a:rPr lang="en-US">
                <a:solidFill>
                  <a:prstClr val="black"/>
                </a:solidFill>
                <a:latin typeface="Calibri"/>
              </a:rPr>
              <a:pPr defTabSz="909645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06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13DDF-592B-4EA8-ADB1-7055200C878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61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645">
              <a:defRPr/>
            </a:pPr>
            <a:fld id="{6B7DA8E6-7D59-45D1-806A-C62FB4BAE0E7}" type="slidenum">
              <a:rPr lang="en-US">
                <a:solidFill>
                  <a:prstClr val="black"/>
                </a:solidFill>
                <a:latin typeface="Calibri"/>
              </a:rPr>
              <a:pPr defTabSz="909645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67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5075"/>
            <a:ext cx="5922963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645">
              <a:defRPr/>
            </a:pPr>
            <a:fld id="{6B7DA8E6-7D59-45D1-806A-C62FB4BAE0E7}" type="slidenum">
              <a:rPr lang="en-US">
                <a:solidFill>
                  <a:prstClr val="black"/>
                </a:solidFill>
                <a:latin typeface="Calibri"/>
              </a:rPr>
              <a:pPr defTabSz="909645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91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BB625-2FD0-9286-F3A0-0A899ECA1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F75C7D-E66C-79BD-96F8-EBD231397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54C32B-DA8D-BC3C-B7E0-C1A50479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5B324-652C-BDD6-F6AA-34BAFDA88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92E5BA-37CD-4A24-9189-D1717DBE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65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228C7-9E9A-61FF-9ABC-0589E23E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31E64F-1507-3D65-6AE0-E630AE05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82A65F-5E69-2B17-19BE-29035E79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A716F-59B8-6266-1708-6C08952D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824A98-F9F7-F352-5408-AB9E232D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09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1215CB-107C-D8C6-E45B-3AD83B8BC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188AFE-0671-E773-01F0-704EFB946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A2303-9776-FCDC-FA7C-ED7971E0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B69B0-904E-1980-73A6-4B8C7BE3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9B0D5A-C26D-BC59-90D6-56A26D90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30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8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5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 userDrawn="1"/>
        </p:nvSpPr>
        <p:spPr>
          <a:xfrm>
            <a:off x="562708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3470031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 userDrawn="1"/>
        </p:nvSpPr>
        <p:spPr>
          <a:xfrm>
            <a:off x="9190892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6283569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2964"/>
            <a:ext cx="75184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62" b="1" i="1" baseline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Style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378463" y="2362201"/>
            <a:ext cx="2352118" cy="30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657601" y="2362201"/>
            <a:ext cx="2352118" cy="3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6471140" y="2362201"/>
            <a:ext cx="2352118" cy="30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750278" y="2362201"/>
            <a:ext cx="2352118" cy="3035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9378463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750278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6471140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57601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844062" y="3962402"/>
            <a:ext cx="2157046" cy="13716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3751385" y="3962401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6564923" y="3962401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6" hasCustomPrompt="1"/>
          </p:nvPr>
        </p:nvSpPr>
        <p:spPr>
          <a:xfrm>
            <a:off x="9472246" y="3962402"/>
            <a:ext cx="2157046" cy="129163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 animBg="1"/>
      <p:bldP spid="23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 userDrawn="1"/>
        </p:nvSpPr>
        <p:spPr>
          <a:xfrm>
            <a:off x="562708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 userDrawn="1"/>
        </p:nvSpPr>
        <p:spPr>
          <a:xfrm>
            <a:off x="4501663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8346832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602964"/>
            <a:ext cx="75184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662" b="1" i="1" baseline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Style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4689232" y="2362201"/>
            <a:ext cx="2352118" cy="3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534401" y="2362201"/>
            <a:ext cx="2352118" cy="30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750278" y="2362201"/>
            <a:ext cx="2352118" cy="3035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750278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8534401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689232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844062" y="3962402"/>
            <a:ext cx="2157046" cy="13716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4783015" y="3962401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8628185" y="3962401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33" grpId="0" animBg="1"/>
      <p:bldP spid="34" grpId="0" animBg="1"/>
      <p:bldP spid="36" grpId="0"/>
      <p:bldP spid="37" grpId="0"/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 userDrawn="1"/>
        </p:nvSpPr>
        <p:spPr>
          <a:xfrm>
            <a:off x="1406770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" name="Скругленный прямоугольник 2"/>
          <p:cNvSpPr/>
          <p:nvPr userDrawn="1"/>
        </p:nvSpPr>
        <p:spPr>
          <a:xfrm>
            <a:off x="5158155" y="2133601"/>
            <a:ext cx="2719754" cy="35052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1594340" y="2362201"/>
            <a:ext cx="2352118" cy="30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5345725" y="2362201"/>
            <a:ext cx="2352118" cy="3035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5345725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1594340" y="2362201"/>
            <a:ext cx="2352118" cy="1527048"/>
          </a:xfrm>
          <a:prstGeom prst="flowChartDocument">
            <a:avLst/>
          </a:prstGeom>
          <a:ln>
            <a:noFill/>
          </a:ln>
        </p:spPr>
        <p:txBody>
          <a:bodyPr tIns="1188720" bIns="1463040" anchor="b"/>
          <a:lstStyle>
            <a:lvl1pPr algn="ctr">
              <a:buNone/>
              <a:defRPr sz="1292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1688123" y="3962401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5439507" y="4038602"/>
            <a:ext cx="2157046" cy="129540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ctr" defTabSz="8440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7" b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2031" indent="0">
              <a:buNone/>
              <a:defRPr sz="1107"/>
            </a:lvl2pPr>
            <a:lvl3pPr marL="844061" indent="0">
              <a:buNone/>
              <a:defRPr sz="923"/>
            </a:lvl3pPr>
            <a:lvl4pPr marL="1266092" indent="0">
              <a:buNone/>
              <a:defRPr sz="831"/>
            </a:lvl4pPr>
            <a:lvl5pPr marL="1688123" indent="0">
              <a:buNone/>
              <a:defRPr sz="831"/>
            </a:lvl5pPr>
            <a:lvl6pPr marL="2110153" indent="0">
              <a:buNone/>
              <a:defRPr sz="831"/>
            </a:lvl6pPr>
            <a:lvl7pPr marL="2532183" indent="0">
              <a:buNone/>
              <a:defRPr sz="831"/>
            </a:lvl7pPr>
            <a:lvl8pPr marL="2954214" indent="0">
              <a:buNone/>
              <a:defRPr sz="831"/>
            </a:lvl8pPr>
            <a:lvl9pPr marL="3376244" indent="0">
              <a:buNone/>
              <a:defRPr sz="831"/>
            </a:lvl9pPr>
          </a:lstStyle>
          <a:p>
            <a:pPr algn="ctr"/>
            <a:r>
              <a:rPr lang="en-US" sz="1107" dirty="0">
                <a:solidFill>
                  <a:schemeClr val="bg1"/>
                </a:solidFill>
              </a:rPr>
              <a:t>Click to add text</a:t>
            </a:r>
          </a:p>
          <a:p>
            <a:pPr algn="ctr"/>
            <a:endParaRPr lang="en-US" sz="923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3" grpId="0" animBg="1"/>
      <p:bldP spid="37" grpId="0"/>
      <p:bldP spid="38" grpId="0"/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1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1">
          <p15:clr>
            <a:srgbClr val="FBAE40"/>
          </p15:clr>
        </p15:guide>
        <p15:guide id="2" pos="453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fld id="{A5C4F57B-AE7D-499F-BE55-13C487592EA3}" type="slidenum">
              <a:rPr lang="ru-RU" sz="146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4347">
                <a:defRPr/>
              </a:pPr>
              <a:t>‹#›</a:t>
            </a:fld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D9F7D-B96E-39E3-A12C-78059F0C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60F6F-56A7-6317-A181-8AC4C6130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F1BF37-B5E9-6BB1-8C97-D83D92B7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2C67CA-E60F-FD59-436F-0A5E1AC9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0C974A-3931-148E-CD20-C4456644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216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6"/>
            </a:lvl1pPr>
            <a:lvl2pPr marL="422031" indent="0" algn="ctr">
              <a:buNone/>
              <a:defRPr sz="1846"/>
            </a:lvl2pPr>
            <a:lvl3pPr marL="844061" indent="0" algn="ctr">
              <a:buNone/>
              <a:defRPr sz="1662"/>
            </a:lvl3pPr>
            <a:lvl4pPr marL="1266092" indent="0" algn="ctr">
              <a:buNone/>
              <a:defRPr sz="1477"/>
            </a:lvl4pPr>
            <a:lvl5pPr marL="1688123" indent="0" algn="ctr">
              <a:buNone/>
              <a:defRPr sz="1477"/>
            </a:lvl5pPr>
            <a:lvl6pPr marL="2110153" indent="0" algn="ctr">
              <a:buNone/>
              <a:defRPr sz="1477"/>
            </a:lvl6pPr>
            <a:lvl7pPr marL="2532183" indent="0" algn="ctr">
              <a:buNone/>
              <a:defRPr sz="1477"/>
            </a:lvl7pPr>
            <a:lvl8pPr marL="2954214" indent="0" algn="ctr">
              <a:buNone/>
              <a:defRPr sz="1477"/>
            </a:lvl8pPr>
            <a:lvl9pPr marL="3376244" indent="0" algn="ctr">
              <a:buNone/>
              <a:defRPr sz="147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4347">
              <a:defRPr/>
            </a:pPr>
            <a:fld id="{1EAD93E5-01C6-41C5-93DD-BE33479B7EE6}" type="slidenum">
              <a:rPr lang="ru-RU" sz="1461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4347">
                <a:defRPr/>
              </a:pPr>
              <a:t>‹#›</a:t>
            </a:fld>
            <a:endParaRPr lang="ru-RU" sz="146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alphaModFix amt="8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2ABF1F-DA08-0E8A-E63A-530D3F4B5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5222"/>
            <a:ext cx="12192001" cy="61277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9468D4-8784-2BF5-6628-9A0D07F2587F}"/>
              </a:ext>
            </a:extLst>
          </p:cNvPr>
          <p:cNvSpPr/>
          <p:nvPr userDrawn="1"/>
        </p:nvSpPr>
        <p:spPr>
          <a:xfrm>
            <a:off x="0" y="25400"/>
            <a:ext cx="12192000" cy="612779"/>
          </a:xfrm>
          <a:prstGeom prst="rect">
            <a:avLst/>
          </a:prstGeom>
          <a:gradFill flip="none" rotWithShape="1">
            <a:gsLst>
              <a:gs pos="39000">
                <a:srgbClr val="006A95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C06D757-888E-FC2F-C2B7-4ED98B45311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68729421"/>
              </p:ext>
            </p:extLst>
          </p:nvPr>
        </p:nvGraphicFramePr>
        <p:xfrm>
          <a:off x="115074" y="0"/>
          <a:ext cx="581402" cy="73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593961" imgH="2009496" progId="CorelDraw.Graphic.18">
                  <p:embed/>
                </p:oleObj>
              </mc:Choice>
              <mc:Fallback>
                <p:oleObj name="CorelDRAW" r:id="rId4" imgW="1593961" imgH="2009496" progId="CorelDraw.Graphic.18">
                  <p:embed/>
                  <p:pic>
                    <p:nvPicPr>
                      <p:cNvPr id="11" name="Объект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074" y="0"/>
                        <a:ext cx="581402" cy="73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92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2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82"/>
              <a:t>28.11.2023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2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2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782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01">
          <p15:clr>
            <a:srgbClr val="FBAE40"/>
          </p15:clr>
        </p15:guide>
        <p15:guide id="2" pos="453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1B142-6342-6D70-2648-B121438E5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486D3-DBDE-60E5-34E8-BF1F61653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253418-8178-1D70-FAB8-DE16BF48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445621-B1DE-F322-2BBE-61365959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ED4629-700C-3FA9-6CA9-69C06FB3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74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FEB32-44A6-C3E4-B539-318A0D5D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77833C-F124-F139-E185-EDD4653EA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15D1EE-8ADE-4175-6BBD-ABCDC77B2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10133C-4523-1231-139E-CB869C26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A81EB5-33D6-7419-C5E2-5F237617E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98F853-6575-C46C-43D8-2184DAB0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4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BE6C1-A7B4-EA8D-EEE8-342E1A700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4AC49-B6D9-B5E6-0382-33965E9FD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73EBE1-7CB8-3C4F-EC3A-5BB97FBDE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2E7193-8340-6225-A6D3-D390E0316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3FC76A-056C-08A9-8D45-56F121EECA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BD423D-4F97-99BA-ED13-5E56E186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4D7C42-F226-16D8-FEE0-A0E3F45A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55EB476-7F0C-78A1-E422-C211A32F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9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44A0E-F221-39C9-57C2-26429EA7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4EAD9F0-F839-579F-238F-2CCB898C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3C7EBE-C307-438E-9ED9-40D1C9E4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E637B7-3ECA-16F1-F36C-1B6A35F7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84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EA27C2-7AF4-70D9-0C3B-887DDA5AE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1655DC-D50A-A87A-662A-9CFBBBD5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F4560D-FED2-8003-278B-C8BDECFE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42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0FC26-ADA7-FCCB-586F-465C6D4E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5C30E-F941-27EE-1630-24FDD9B46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0C5500-CA2E-7B6E-84E2-EC3D86718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DEED76-7F5F-5CAB-7025-03ABB67C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B4AE0E-E703-4DB3-B6D5-BD4D458B1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F4B9D4-3326-8EF5-8706-3BD25FD1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8FCDB-CB68-CE8C-ACD7-4755207D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FF3A74-B2E5-C84E-3C93-4DBD7B70F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5E4A43-33CB-57C8-1139-1014A8ACBF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54DB81-FD5C-7C9E-7CCB-B463BBAE2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11A9CB-72C1-E133-1652-4C9A071C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7ED8C-45C2-B1E4-6DF3-57B0DB82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61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37F52-2B92-B67A-46EC-504A99A3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0CD739-E225-AE39-83A0-3B884C075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DA554-FABF-5CE4-B38E-3E4FA3943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D2C4-7990-4C1E-A6E3-6C44A5866F1A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AB206-48A3-F47D-5A26-7FC94DB92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67A390-60E7-2CC2-E3A0-DF570C8F3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FB02-237D-4A42-AA4C-7C1F1F7C8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844061" rtl="0" eaLnBrk="1" latinLnBrk="0" hangingPunct="1">
        <a:spcBef>
          <a:spcPct val="0"/>
        </a:spcBef>
        <a:buNone/>
        <a:defRPr sz="40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23" indent="-316523" algn="l" defTabSz="844061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799" indent="-263769" algn="l" defTabSz="844061" rtl="0" eaLnBrk="1" latinLnBrk="0" hangingPunct="1">
        <a:spcBef>
          <a:spcPct val="20000"/>
        </a:spcBef>
        <a:buFont typeface="Arial" pitchFamily="34" charset="0"/>
        <a:buChar char="–"/>
        <a:defRPr sz="2584" kern="1200">
          <a:solidFill>
            <a:schemeClr val="tx1"/>
          </a:solidFill>
          <a:latin typeface="+mn-lt"/>
          <a:ea typeface="+mn-ea"/>
          <a:cs typeface="+mn-cs"/>
        </a:defRPr>
      </a:lvl2pPr>
      <a:lvl3pPr marL="1055076" indent="-211016" algn="l" defTabSz="844061" rtl="0" eaLnBrk="1" latinLnBrk="0" hangingPunct="1">
        <a:spcBef>
          <a:spcPct val="20000"/>
        </a:spcBef>
        <a:buFont typeface="Arial" pitchFamily="34" charset="0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7" indent="-211016" algn="l" defTabSz="844061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38" indent="-211016" algn="l" defTabSz="844061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168" indent="-211016" algn="l" defTabSz="844061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9" indent="-211016" algn="l" defTabSz="844061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229" indent="-211016" algn="l" defTabSz="844061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260" indent="-211016" algn="l" defTabSz="844061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1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61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092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23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53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183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14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244" algn="l" defTabSz="84406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chart" Target="../charts/chart1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microsoft.com/office/2007/relationships/hdphoto" Target="../media/hdphoto5.wdp"/><Relationship Id="rId7" Type="http://schemas.openxmlformats.org/officeDocument/2006/relationships/chart" Target="../charts/chart1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4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7.xml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chart" Target="../charts/chart19.xml"/><Relationship Id="rId10" Type="http://schemas.openxmlformats.org/officeDocument/2006/relationships/chart" Target="../charts/chart20.xml"/><Relationship Id="rId4" Type="http://schemas.openxmlformats.org/officeDocument/2006/relationships/chart" Target="../charts/chart18.xml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11" Type="http://schemas.openxmlformats.org/officeDocument/2006/relationships/image" Target="../media/image60.jpeg"/><Relationship Id="rId5" Type="http://schemas.openxmlformats.org/officeDocument/2006/relationships/image" Target="../media/image55.png"/><Relationship Id="rId10" Type="http://schemas.openxmlformats.org/officeDocument/2006/relationships/image" Target="../media/image59.jpeg"/><Relationship Id="rId4" Type="http://schemas.openxmlformats.org/officeDocument/2006/relationships/image" Target="../media/image54.jpeg"/><Relationship Id="rId9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5.wdp"/><Relationship Id="rId5" Type="http://schemas.openxmlformats.org/officeDocument/2006/relationships/image" Target="../media/image63.png"/><Relationship Id="rId10" Type="http://schemas.microsoft.com/office/2007/relationships/hdphoto" Target="../media/hdphoto17.wdp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B58ABC-57E5-597F-3611-851C3F71CB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105" y="71513"/>
            <a:ext cx="3905789" cy="153497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4229E55-528F-9397-9D22-42E8F67AC8BA}"/>
              </a:ext>
            </a:extLst>
          </p:cNvPr>
          <p:cNvSpPr txBox="1">
            <a:spLocks/>
          </p:cNvSpPr>
          <p:nvPr/>
        </p:nvSpPr>
        <p:spPr>
          <a:xfrm>
            <a:off x="-1" y="1314451"/>
            <a:ext cx="12192000" cy="322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14399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439961">
              <a:defRPr/>
            </a:pP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</a:t>
            </a:r>
          </a:p>
          <a:p>
            <a:pPr algn="ctr" defTabSz="1439961">
              <a:defRPr/>
            </a:pP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ДУМЫ ГОРОДА МЕГИОНА</a:t>
            </a:r>
            <a:b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ОКРУГА </a:t>
            </a:r>
            <a:b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МЕГИОН ХМАО-ЮГРЫ </a:t>
            </a:r>
            <a:b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ПЛАНОВЫЙ </a:t>
            </a:r>
            <a:b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rgbClr val="0D03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 И 2026 ГОДОВ»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AE1DF6-4E05-CA84-C6FC-B8789EED55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91149"/>
            <a:ext cx="3078770" cy="1466851"/>
          </a:xfrm>
          <a:custGeom>
            <a:avLst/>
            <a:gdLst>
              <a:gd name="connsiteX0" fmla="*/ 0 w 4598506"/>
              <a:gd name="connsiteY0" fmla="*/ 0 h 2190915"/>
              <a:gd name="connsiteX1" fmla="*/ 2468619 w 4598506"/>
              <a:gd name="connsiteY1" fmla="*/ 0 h 2190915"/>
              <a:gd name="connsiteX2" fmla="*/ 4598506 w 4598506"/>
              <a:gd name="connsiteY2" fmla="*/ 2190915 h 2190915"/>
              <a:gd name="connsiteX3" fmla="*/ 0 w 4598506"/>
              <a:gd name="connsiteY3" fmla="*/ 2190915 h 219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506" h="2190915">
                <a:moveTo>
                  <a:pt x="0" y="0"/>
                </a:moveTo>
                <a:lnTo>
                  <a:pt x="2468619" y="0"/>
                </a:lnTo>
                <a:lnTo>
                  <a:pt x="4598506" y="2190915"/>
                </a:lnTo>
                <a:lnTo>
                  <a:pt x="0" y="2190915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E731E-EA02-2394-7F2F-9368B9945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3709485"/>
            <a:ext cx="1635456" cy="1681663"/>
          </a:xfrm>
          <a:custGeom>
            <a:avLst/>
            <a:gdLst>
              <a:gd name="connsiteX0" fmla="*/ 0 w 2531787"/>
              <a:gd name="connsiteY0" fmla="*/ 2603319 h 2603319"/>
              <a:gd name="connsiteX1" fmla="*/ 28262 w 2531787"/>
              <a:gd name="connsiteY1" fmla="*/ 2590957 h 2603319"/>
              <a:gd name="connsiteX2" fmla="*/ 13244 w 2531787"/>
              <a:gd name="connsiteY2" fmla="*/ 2595020 h 2603319"/>
              <a:gd name="connsiteX3" fmla="*/ 2531787 w 2531787"/>
              <a:gd name="connsiteY3" fmla="*/ 0 h 2603319"/>
              <a:gd name="connsiteX4" fmla="*/ 0 w 2531787"/>
              <a:gd name="connsiteY4" fmla="*/ 0 h 260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1787" h="2603319">
                <a:moveTo>
                  <a:pt x="0" y="2603319"/>
                </a:moveTo>
                <a:lnTo>
                  <a:pt x="28262" y="2590957"/>
                </a:lnTo>
                <a:lnTo>
                  <a:pt x="13244" y="2595020"/>
                </a:lnTo>
                <a:lnTo>
                  <a:pt x="253178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687271-8B28-2FAA-6DCF-7C8EAA720C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7" t="1" r="1256" b="9852"/>
          <a:stretch/>
        </p:blipFill>
        <p:spPr>
          <a:xfrm>
            <a:off x="-127000" y="3662686"/>
            <a:ext cx="7124700" cy="3195314"/>
          </a:xfrm>
          <a:custGeom>
            <a:avLst/>
            <a:gdLst>
              <a:gd name="connsiteX0" fmla="*/ 0 w 10024430"/>
              <a:gd name="connsiteY0" fmla="*/ 0 h 4832593"/>
              <a:gd name="connsiteX1" fmla="*/ 10024430 w 10024430"/>
              <a:gd name="connsiteY1" fmla="*/ 2781468 h 4832593"/>
              <a:gd name="connsiteX2" fmla="*/ 10024430 w 10024430"/>
              <a:gd name="connsiteY2" fmla="*/ 2949969 h 4832593"/>
              <a:gd name="connsiteX3" fmla="*/ 8059383 w 10024430"/>
              <a:gd name="connsiteY3" fmla="*/ 4832593 h 4832593"/>
              <a:gd name="connsiteX4" fmla="*/ 4608520 w 10024430"/>
              <a:gd name="connsiteY4" fmla="*/ 4810287 h 483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4430" h="4832593">
                <a:moveTo>
                  <a:pt x="0" y="0"/>
                </a:moveTo>
                <a:lnTo>
                  <a:pt x="10024430" y="2781468"/>
                </a:lnTo>
                <a:lnTo>
                  <a:pt x="10024430" y="2949969"/>
                </a:lnTo>
                <a:lnTo>
                  <a:pt x="8059383" y="4832593"/>
                </a:lnTo>
                <a:lnTo>
                  <a:pt x="4608520" y="4810287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A935E-E268-F8EA-118A-A57D5926A4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401" y="2681074"/>
            <a:ext cx="7721600" cy="4176926"/>
          </a:xfrm>
          <a:custGeom>
            <a:avLst/>
            <a:gdLst>
              <a:gd name="connsiteX0" fmla="*/ 9640858 w 9640858"/>
              <a:gd name="connsiteY0" fmla="*/ 0 h 5927512"/>
              <a:gd name="connsiteX1" fmla="*/ 9640858 w 9640858"/>
              <a:gd name="connsiteY1" fmla="*/ 5927512 h 5927512"/>
              <a:gd name="connsiteX2" fmla="*/ 0 w 9640858"/>
              <a:gd name="connsiteY2" fmla="*/ 5927512 h 5927512"/>
              <a:gd name="connsiteX3" fmla="*/ 0 w 9640858"/>
              <a:gd name="connsiteY3" fmla="*/ 5926390 h 592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0858" h="5927512">
                <a:moveTo>
                  <a:pt x="9640858" y="0"/>
                </a:moveTo>
                <a:lnTo>
                  <a:pt x="9640858" y="5927512"/>
                </a:lnTo>
                <a:lnTo>
                  <a:pt x="0" y="5927512"/>
                </a:lnTo>
                <a:lnTo>
                  <a:pt x="0" y="5926390"/>
                </a:ln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5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73151753"/>
              </p:ext>
            </p:extLst>
          </p:nvPr>
        </p:nvGraphicFramePr>
        <p:xfrm>
          <a:off x="283029" y="0"/>
          <a:ext cx="6009679" cy="622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92782" y="5372938"/>
            <a:ext cx="3310585" cy="817245"/>
          </a:xfrm>
          <a:prstGeom prst="roundRect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4360" tIns="0" rIns="84360" bIns="0" rtlCol="0">
            <a:spAutoFit/>
          </a:bodyPr>
          <a:lstStyle/>
          <a:p>
            <a:pPr algn="ctr" defTabSz="844061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 defTabSz="844061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245 229,0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" y="0"/>
            <a:ext cx="1219135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города </a:t>
            </a:r>
            <a:r>
              <a:rPr lang="ru-RU" b="1" cap="all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Мегиона</a:t>
            </a: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по неналоговым доходам, тыс. рублей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CE4586A-D360-6890-04B5-F2406B9D9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56919"/>
              </p:ext>
            </p:extLst>
          </p:nvPr>
        </p:nvGraphicFramePr>
        <p:xfrm>
          <a:off x="6292708" y="736441"/>
          <a:ext cx="5693228" cy="5486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7457">
                  <a:extLst>
                    <a:ext uri="{9D8B030D-6E8A-4147-A177-3AD203B41FA5}">
                      <a16:colId xmlns:a16="http://schemas.microsoft.com/office/drawing/2014/main" val="2026198680"/>
                    </a:ext>
                  </a:extLst>
                </a:gridCol>
                <a:gridCol w="5355771">
                  <a:extLst>
                    <a:ext uri="{9D8B030D-6E8A-4147-A177-3AD203B41FA5}">
                      <a16:colId xmlns:a16="http://schemas.microsoft.com/office/drawing/2014/main" val="3306232711"/>
                    </a:ext>
                  </a:extLst>
                </a:gridCol>
              </a:tblGrid>
              <a:tr h="241308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672530"/>
                  </a:ext>
                </a:extLst>
              </a:tr>
              <a:tr h="241308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416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22461"/>
                  </a:ext>
                </a:extLst>
              </a:tr>
              <a:tr h="241308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2CCA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028218"/>
                  </a:ext>
                </a:extLst>
              </a:tr>
              <a:tr h="241308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E30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36078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432A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240265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2B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65306"/>
                  </a:ext>
                </a:extLst>
              </a:tr>
              <a:tr h="563052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48669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в части основных средств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829639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F35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бюджетов городских округов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284209"/>
                  </a:ext>
                </a:extLst>
              </a:tr>
              <a:tr h="40218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квартир, находящихся в собственности городских округов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3286"/>
                  </a:ext>
                </a:extLst>
              </a:tr>
              <a:tr h="563052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 (за исключением имущества МБУ и АУ, в том числе казенных)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37472"/>
                  </a:ext>
                </a:extLst>
              </a:tr>
              <a:tr h="723924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1DA7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поступив. в рамках договора за предоставление права на размещение и эксплуатацию </a:t>
                      </a:r>
                      <a:r>
                        <a:rPr lang="ru-RU" sz="1200" b="1" i="0" u="none" strike="noStrike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нестац.торгового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объекта, установку и эксплуатацию </a:t>
                      </a:r>
                      <a:r>
                        <a:rPr lang="ru-RU" sz="1200" b="1" i="0" u="none" strike="noStrike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реклам.конструкций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землях или ЗУ, </a:t>
                      </a:r>
                      <a:r>
                        <a:rPr lang="ru-RU" sz="1200" b="1" i="0" u="none" strike="noStrike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 </a:t>
                      </a:r>
                      <a:r>
                        <a:rPr lang="ru-RU" sz="1200" b="1" i="0" u="none" strike="noStrike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собств-ти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ГО, и на землях или ЗУ, </a:t>
                      </a:r>
                      <a:r>
                        <a:rPr lang="ru-RU" sz="1200" b="1" i="0" u="none" strike="noStrike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гос.собст-ть</a:t>
                      </a:r>
                      <a:r>
                        <a:rPr lang="ru-RU" sz="12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кот. не разграничена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310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5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8468563" y="434731"/>
            <a:ext cx="2901185" cy="2643303"/>
            <a:chOff x="9772983" y="661858"/>
            <a:chExt cx="4568695" cy="416259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9772983" y="661858"/>
              <a:ext cx="4568695" cy="4162591"/>
              <a:chOff x="10024771" y="661858"/>
              <a:chExt cx="4568695" cy="4162591"/>
            </a:xfrm>
          </p:grpSpPr>
          <p:pic>
            <p:nvPicPr>
              <p:cNvPr id="33" name="Picture 2" descr="https://img2.freepng.ru/20180224/ise/kisspng-money-bag-royalty-free-clip-art-vector-material-texture-purse-5a90fa2a4bf286.2433475915194506663111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634" l="0" r="995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4771" y="661858"/>
                <a:ext cx="4568695" cy="4162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Box 1"/>
              <p:cNvSpPr txBox="1"/>
              <p:nvPr/>
            </p:nvSpPr>
            <p:spPr>
              <a:xfrm>
                <a:off x="11203629" y="2548061"/>
                <a:ext cx="2210975" cy="736992"/>
              </a:xfrm>
              <a:prstGeom prst="roundRect">
                <a:avLst/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5">
                  <a:defRPr/>
                </a:pPr>
                <a:r>
                  <a:rPr lang="ru-RU" sz="2400" b="1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209 698,5</a:t>
                </a:r>
              </a:p>
            </p:txBody>
          </p:sp>
        </p:grpSp>
        <p:sp>
          <p:nvSpPr>
            <p:cNvPr id="70" name="TextBox 1"/>
            <p:cNvSpPr txBox="1"/>
            <p:nvPr/>
          </p:nvSpPr>
          <p:spPr>
            <a:xfrm>
              <a:off x="10085099" y="3938527"/>
              <a:ext cx="3902106" cy="72393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5"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2026 год (проект)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49014" y="434731"/>
            <a:ext cx="2901185" cy="2643303"/>
            <a:chOff x="5235493" y="661858"/>
            <a:chExt cx="4568695" cy="4162591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5235493" y="661858"/>
              <a:ext cx="4568695" cy="4162591"/>
              <a:chOff x="5235493" y="661858"/>
              <a:chExt cx="4568695" cy="4162591"/>
            </a:xfrm>
          </p:grpSpPr>
          <p:pic>
            <p:nvPicPr>
              <p:cNvPr id="32" name="Picture 2" descr="https://img2.freepng.ru/20180224/ise/kisspng-money-bag-royalty-free-clip-art-vector-material-texture-purse-5a90fa2a4bf286.2433475915194506663111.jp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634" l="0" r="995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5493" y="661858"/>
                <a:ext cx="4568695" cy="4162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TextBox 1"/>
              <p:cNvSpPr txBox="1"/>
              <p:nvPr/>
            </p:nvSpPr>
            <p:spPr>
              <a:xfrm>
                <a:off x="6408673" y="2614571"/>
                <a:ext cx="2210975" cy="736992"/>
              </a:xfrm>
              <a:prstGeom prst="roundRect">
                <a:avLst/>
              </a:prstGeom>
              <a:solidFill>
                <a:schemeClr val="bg1">
                  <a:alpha val="47000"/>
                </a:schemeClr>
              </a:solidFill>
              <a:ln>
                <a:noFill/>
              </a:ln>
              <a:effectLst/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5">
                  <a:defRPr/>
                </a:pPr>
                <a:r>
                  <a:rPr lang="ru-RU" sz="2400" b="1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218 963,9</a:t>
                </a:r>
              </a:p>
            </p:txBody>
          </p:sp>
        </p:grpSp>
        <p:sp>
          <p:nvSpPr>
            <p:cNvPr id="50" name="TextBox 1"/>
            <p:cNvSpPr txBox="1"/>
            <p:nvPr/>
          </p:nvSpPr>
          <p:spPr>
            <a:xfrm>
              <a:off x="5516407" y="3971783"/>
              <a:ext cx="3926512" cy="65742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5"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год (проект)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0" y="8628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неналоговые доходы бюджета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в 2024-2026 годах, тыс.</a:t>
            </a:r>
            <a:r>
              <a:rPr lang="en-US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2146262356"/>
              </p:ext>
            </p:extLst>
          </p:nvPr>
        </p:nvGraphicFramePr>
        <p:xfrm>
          <a:off x="7550199" y="3256605"/>
          <a:ext cx="4428000" cy="221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2006471" y="4121052"/>
            <a:ext cx="547174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5">
              <a:defRPr/>
            </a:pPr>
            <a:r>
              <a:rPr lang="ru-RU" sz="2126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1622" y="5342289"/>
            <a:ext cx="3975224" cy="919401"/>
          </a:xfrm>
          <a:prstGeom prst="roundRect">
            <a:avLst/>
          </a:prstGeo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50185" y="5303792"/>
            <a:ext cx="2664021" cy="919401"/>
          </a:xfrm>
          <a:prstGeom prst="roundRect">
            <a:avLst/>
          </a:prstGeo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81008" y="5478497"/>
            <a:ext cx="2237215" cy="646986"/>
          </a:xfrm>
          <a:prstGeom prst="roundRect">
            <a:avLst/>
          </a:prstGeo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86407" y="5344083"/>
            <a:ext cx="1633528" cy="919401"/>
          </a:xfrm>
          <a:prstGeom prst="roundRect">
            <a:avLst/>
          </a:prstGeom>
          <a:noFill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57802" y="5687689"/>
            <a:ext cx="228605" cy="228605"/>
          </a:xfrm>
          <a:prstGeom prst="roundRect">
            <a:avLst/>
          </a:prstGeom>
          <a:solidFill>
            <a:srgbClr val="FF0000">
              <a:alpha val="9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endParaRPr lang="ru-RU" sz="2032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9557109" y="5687688"/>
            <a:ext cx="228605" cy="228605"/>
          </a:xfrm>
          <a:prstGeom prst="roundRect">
            <a:avLst/>
          </a:prstGeom>
          <a:solidFill>
            <a:srgbClr val="FFC000">
              <a:alpha val="9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endParaRPr lang="ru-RU" sz="2032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4519280" y="5687690"/>
            <a:ext cx="228605" cy="228605"/>
          </a:xfrm>
          <a:prstGeom prst="roundRect">
            <a:avLst/>
          </a:prstGeom>
          <a:solidFill>
            <a:srgbClr val="19B961">
              <a:alpha val="9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endParaRPr lang="ru-RU" sz="2032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98461" y="5649191"/>
            <a:ext cx="228605" cy="228605"/>
          </a:xfrm>
          <a:prstGeom prst="roundRect">
            <a:avLst/>
          </a:prstGeom>
          <a:solidFill>
            <a:srgbClr val="5F76CE">
              <a:alpha val="9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endParaRPr lang="ru-RU" sz="2032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476965579"/>
              </p:ext>
            </p:extLst>
          </p:nvPr>
        </p:nvGraphicFramePr>
        <p:xfrm>
          <a:off x="25272" y="2954051"/>
          <a:ext cx="4428000" cy="251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829465" y="434731"/>
            <a:ext cx="2901185" cy="2643303"/>
            <a:chOff x="214055" y="661858"/>
            <a:chExt cx="4568695" cy="4162591"/>
          </a:xfrm>
        </p:grpSpPr>
        <p:pic>
          <p:nvPicPr>
            <p:cNvPr id="66" name="Picture 2" descr="https://img2.freepng.ru/20180224/ise/kisspng-money-bag-royalty-free-clip-art-vector-material-texture-purse-5a90fa2a4bf286.2433475915194506663111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634" l="0" r="995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5" y="661858"/>
              <a:ext cx="4568695" cy="4162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1"/>
            <p:cNvSpPr txBox="1"/>
            <p:nvPr/>
          </p:nvSpPr>
          <p:spPr>
            <a:xfrm>
              <a:off x="1277148" y="2625858"/>
              <a:ext cx="2210975" cy="736992"/>
            </a:xfrm>
            <a:prstGeom prst="roundRect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  <a:effectLst/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5">
                <a:defRPr/>
              </a:pPr>
              <a:r>
                <a:rPr lang="ru-RU" sz="24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245 229,0</a:t>
              </a:r>
            </a:p>
          </p:txBody>
        </p:sp>
        <p:sp>
          <p:nvSpPr>
            <p:cNvPr id="49" name="TextBox 1"/>
            <p:cNvSpPr txBox="1"/>
            <p:nvPr/>
          </p:nvSpPr>
          <p:spPr>
            <a:xfrm>
              <a:off x="323966" y="3936273"/>
              <a:ext cx="4115105" cy="65742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75"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 (проект)</a:t>
              </a:r>
            </a:p>
          </p:txBody>
        </p:sp>
      </p:grp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34309895"/>
              </p:ext>
            </p:extLst>
          </p:nvPr>
        </p:nvGraphicFramePr>
        <p:xfrm>
          <a:off x="3787735" y="3256605"/>
          <a:ext cx="4428000" cy="221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9465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0800"/>
            <a:ext cx="12192000" cy="553998"/>
          </a:xfrm>
          <a:prstGeom prst="rect">
            <a:avLst/>
          </a:prstGeom>
          <a:ln>
            <a:noFill/>
          </a:ln>
          <a:effectLst/>
        </p:spPr>
        <p:txBody>
          <a:bodyPr wrap="square" tIns="0" bIns="0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города Мегиона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плановый период 2025-2026 годов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26209"/>
              </p:ext>
            </p:extLst>
          </p:nvPr>
        </p:nvGraphicFramePr>
        <p:xfrm>
          <a:off x="444000" y="1224126"/>
          <a:ext cx="11304000" cy="4041020"/>
        </p:xfrm>
        <a:graphic>
          <a:graphicData uri="http://schemas.openxmlformats.org/drawingml/2006/table">
            <a:tbl>
              <a:tblPr>
                <a:effectLst>
                  <a:outerShdw blurRad="177800" dist="63500" dir="5400000" algn="t" rotWithShape="0">
                    <a:prstClr val="black">
                      <a:alpha val="14000"/>
                    </a:prstClr>
                  </a:outerShdw>
                </a:effectLst>
                <a:tableStyleId>{16D9F66E-5EB9-4882-86FB-DCBF35E3C3E4}</a:tableStyleId>
              </a:tblPr>
              <a:tblGrid>
                <a:gridCol w="3312000">
                  <a:extLst>
                    <a:ext uri="{9D8B030D-6E8A-4147-A177-3AD203B41FA5}">
                      <a16:colId xmlns:a16="http://schemas.microsoft.com/office/drawing/2014/main" val="348546075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71108062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7431928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10940848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233611818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2771093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3189206560"/>
                    </a:ext>
                  </a:extLst>
                </a:gridCol>
              </a:tblGrid>
              <a:tr h="41632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230936"/>
                  </a:ext>
                </a:extLst>
              </a:tr>
              <a:tr h="82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уд.вес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уд.вес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уд.вес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b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924928"/>
                  </a:ext>
                </a:extLst>
              </a:tr>
              <a:tr h="44566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3 761 410,9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3 454 485,2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3 355 557,4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28057"/>
                  </a:ext>
                </a:extLst>
              </a:tr>
              <a:tr h="165012">
                <a:tc gridSpan="7"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903732"/>
                  </a:ext>
                </a:extLst>
              </a:tr>
              <a:tr h="416328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869 809,5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509 252,8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598 637,0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733429"/>
                  </a:ext>
                </a:extLst>
              </a:tr>
              <a:tr h="416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488 783,8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422 572,5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233 656,0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701968"/>
                  </a:ext>
                </a:extLst>
              </a:tr>
              <a:tr h="416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2 344 955,7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2 464 798,0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2 465 352,5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18742"/>
                  </a:ext>
                </a:extLst>
              </a:tr>
              <a:tr h="8254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4839" marT="4839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57 861,9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57 861,9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57 911,9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lnL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CD8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7418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01232"/>
              </p:ext>
            </p:extLst>
          </p:nvPr>
        </p:nvGraphicFramePr>
        <p:xfrm>
          <a:off x="342965" y="795857"/>
          <a:ext cx="11506070" cy="54491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228100932"/>
                    </a:ext>
                  </a:extLst>
                </a:gridCol>
                <a:gridCol w="1862891">
                  <a:extLst>
                    <a:ext uri="{9D8B030D-6E8A-4147-A177-3AD203B41FA5}">
                      <a16:colId xmlns:a16="http://schemas.microsoft.com/office/drawing/2014/main" val="3960631995"/>
                    </a:ext>
                  </a:extLst>
                </a:gridCol>
                <a:gridCol w="1824348">
                  <a:extLst>
                    <a:ext uri="{9D8B030D-6E8A-4147-A177-3AD203B41FA5}">
                      <a16:colId xmlns:a16="http://schemas.microsoft.com/office/drawing/2014/main" val="306754686"/>
                    </a:ext>
                  </a:extLst>
                </a:gridCol>
                <a:gridCol w="2058831">
                  <a:extLst>
                    <a:ext uri="{9D8B030D-6E8A-4147-A177-3AD203B41FA5}">
                      <a16:colId xmlns:a16="http://schemas.microsoft.com/office/drawing/2014/main" val="2402188646"/>
                    </a:ext>
                  </a:extLst>
                </a:gridCol>
              </a:tblGrid>
              <a:tr h="253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2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2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2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6474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559 689,5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582 440,3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662 198,2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617318"/>
                  </a:ext>
                </a:extLst>
              </a:tr>
              <a:tr h="1853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55 174,5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48 306,2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49 283,0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406100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521 253,6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424 835,9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361 713,7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720131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465 893,2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149 081,9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154 421,2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133902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2 559,9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160,1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160,1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875039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3 334 329,2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3 443 488,1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3 367 120,8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638240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360 918,1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336 491,6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343 083,4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03214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888,5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888,5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888,5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455628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51 008,6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41 731,8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42 156,8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845994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323 040,8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325 083,9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331 439,9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257551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26 818,0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26 234,0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26 414,0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248348"/>
                  </a:ext>
                </a:extLst>
              </a:tr>
              <a:tr h="1766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900,0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416649"/>
                  </a:ext>
                </a:extLst>
              </a:tr>
              <a:tr h="94097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049" marT="604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5 702 473,9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5 379 441,9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5 339 779,6</a:t>
                      </a:r>
                    </a:p>
                  </a:txBody>
                  <a:tcPr marL="4839" marR="4839" marT="4839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741424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47700" y="0"/>
            <a:ext cx="115443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города Мегиона на 2024 год и плановый период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и 2026 годов в функциональном разрезе, тыс.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1141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510" y="894861"/>
            <a:ext cx="1731677" cy="1660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" b="98481" l="0" r="99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15" y="1067243"/>
            <a:ext cx="2048850" cy="891913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99438079"/>
              </p:ext>
            </p:extLst>
          </p:nvPr>
        </p:nvGraphicFramePr>
        <p:xfrm>
          <a:off x="3650661" y="598257"/>
          <a:ext cx="4149838" cy="2217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62" name="Группа 61"/>
          <p:cNvGrpSpPr/>
          <p:nvPr/>
        </p:nvGrpSpPr>
        <p:grpSpPr>
          <a:xfrm>
            <a:off x="311925" y="2666793"/>
            <a:ext cx="3845837" cy="3317564"/>
            <a:chOff x="291990" y="4437301"/>
            <a:chExt cx="3488400" cy="45828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3" name="Соединительная линия уступом 42"/>
            <p:cNvCxnSpPr>
              <a:endCxn id="12" idx="1"/>
            </p:cNvCxnSpPr>
            <p:nvPr/>
          </p:nvCxnSpPr>
          <p:spPr>
            <a:xfrm rot="16200000" flipH="1">
              <a:off x="-1166321" y="6942738"/>
              <a:ext cx="3367393" cy="240430"/>
            </a:xfrm>
            <a:prstGeom prst="bentConnector2">
              <a:avLst/>
            </a:prstGeom>
            <a:ln w="57150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Скругленный прямоугольник 8"/>
            <p:cNvSpPr/>
            <p:nvPr/>
          </p:nvSpPr>
          <p:spPr>
            <a:xfrm>
              <a:off x="291990" y="4437301"/>
              <a:ext cx="3488400" cy="899857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3F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Социально-культурная сфера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637590" y="5450835"/>
              <a:ext cx="3142800" cy="547032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7F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образование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637590" y="6206410"/>
              <a:ext cx="3142800" cy="547032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3F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культура и кинематография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637590" y="8473134"/>
              <a:ext cx="3142800" cy="547032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3F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физическая культура и спорт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37590" y="7717559"/>
              <a:ext cx="3142800" cy="547032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3F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социальная политика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637590" y="6961985"/>
              <a:ext cx="3142800" cy="547032"/>
            </a:xfrm>
            <a:prstGeom prst="roundRect">
              <a:avLst/>
            </a:prstGeom>
            <a:gradFill flip="none" rotWithShape="1">
              <a:gsLst>
                <a:gs pos="67000">
                  <a:srgbClr val="FFCCFF"/>
                </a:gs>
                <a:gs pos="100000">
                  <a:srgbClr val="FFF3F3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5"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здравоохранение</a:t>
              </a:r>
            </a:p>
          </p:txBody>
        </p:sp>
        <p:cxnSp>
          <p:nvCxnSpPr>
            <p:cNvPr id="46" name="Прямая соединительная линия 45"/>
            <p:cNvCxnSpPr>
              <a:stCxn id="13" idx="1"/>
              <a:endCxn id="13" idx="1"/>
            </p:cNvCxnSpPr>
            <p:nvPr/>
          </p:nvCxnSpPr>
          <p:spPr>
            <a:xfrm>
              <a:off x="637590" y="7991075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407303" y="7254067"/>
              <a:ext cx="240430" cy="8125"/>
            </a:xfrm>
            <a:prstGeom prst="line">
              <a:avLst/>
            </a:prstGeom>
            <a:ln w="57150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407303" y="6514429"/>
              <a:ext cx="240430" cy="8125"/>
            </a:xfrm>
            <a:prstGeom prst="line">
              <a:avLst/>
            </a:prstGeom>
            <a:ln w="57150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404110" y="5826090"/>
              <a:ext cx="240430" cy="8126"/>
            </a:xfrm>
            <a:prstGeom prst="line">
              <a:avLst/>
            </a:prstGeom>
            <a:ln w="57150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748891589"/>
              </p:ext>
            </p:extLst>
          </p:nvPr>
        </p:nvGraphicFramePr>
        <p:xfrm>
          <a:off x="3668848" y="2503434"/>
          <a:ext cx="4149838" cy="2217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77411764"/>
              </p:ext>
            </p:extLst>
          </p:nvPr>
        </p:nvGraphicFramePr>
        <p:xfrm>
          <a:off x="3722590" y="4276323"/>
          <a:ext cx="4005980" cy="2217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1" name="Прямая соединительная линия 40"/>
          <p:cNvCxnSpPr>
            <a:cxnSpLocks/>
            <a:endCxn id="13" idx="1"/>
          </p:cNvCxnSpPr>
          <p:nvPr/>
        </p:nvCxnSpPr>
        <p:spPr>
          <a:xfrm>
            <a:off x="417890" y="5235706"/>
            <a:ext cx="275047" cy="3685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0" y="104522"/>
            <a:ext cx="12192000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sz="20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ГОРОДА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6C1EBED-98F5-4726-60D4-58B9A4AA0387}"/>
              </a:ext>
            </a:extLst>
          </p:cNvPr>
          <p:cNvGrpSpPr/>
          <p:nvPr/>
        </p:nvGrpSpPr>
        <p:grpSpPr>
          <a:xfrm>
            <a:off x="7178040" y="2266507"/>
            <a:ext cx="4876800" cy="3725718"/>
            <a:chOff x="7178040" y="2266507"/>
            <a:chExt cx="4876800" cy="372571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7178040" y="2266507"/>
              <a:ext cx="4876800" cy="3725718"/>
              <a:chOff x="10402469" y="3334914"/>
              <a:chExt cx="3487054" cy="559111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4" name="Соединительная линия уступом 53"/>
              <p:cNvCxnSpPr>
                <a:cxnSpLocks/>
              </p:cNvCxnSpPr>
              <p:nvPr/>
            </p:nvCxnSpPr>
            <p:spPr>
              <a:xfrm rot="16200000" flipH="1">
                <a:off x="8317593" y="6194492"/>
                <a:ext cx="4652909" cy="307147"/>
              </a:xfrm>
              <a:prstGeom prst="bentConnector2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Скругленный прямоугольник 20"/>
              <p:cNvSpPr/>
              <p:nvPr/>
            </p:nvSpPr>
            <p:spPr>
              <a:xfrm>
                <a:off x="10746934" y="6092414"/>
                <a:ext cx="3142379" cy="594270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средства массовой информации</a:t>
                </a:r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10746723" y="4129846"/>
                <a:ext cx="3142800" cy="594270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общегосударственные вопросы</a:t>
                </a: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10746934" y="4894220"/>
                <a:ext cx="3142379" cy="1028090"/>
              </a:xfrm>
              <a:prstGeom prst="roundRect">
                <a:avLst>
                  <a:gd name="adj" fmla="val 9196"/>
                </a:avLst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национальная безопасность и правоохранительная деятельность</a:t>
                </a: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10402469" y="3334914"/>
                <a:ext cx="3487054" cy="648000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Прочие расходы</a:t>
                </a:r>
              </a:p>
            </p:txBody>
          </p:sp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10746935" y="6856788"/>
                <a:ext cx="3142377" cy="594270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обслуживание муниципального долга</a:t>
                </a: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10746723" y="7621162"/>
                <a:ext cx="3142800" cy="540495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национальная экономика</a:t>
                </a: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10746723" y="8331762"/>
                <a:ext cx="3142800" cy="594270"/>
              </a:xfrm>
              <a:prstGeom prst="roundRect">
                <a:avLst/>
              </a:prstGeom>
              <a:gradFill flip="none" rotWithShape="1">
                <a:gsLst>
                  <a:gs pos="54000">
                    <a:srgbClr val="FFFF99"/>
                  </a:gs>
                  <a:gs pos="100000">
                    <a:schemeClr val="bg1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891">
                  <a:defRPr/>
                </a:pPr>
                <a:r>
                  <a:rPr lang="ru-RU" b="1" kern="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жилищно-коммунальное хозяйство</a:t>
                </a:r>
              </a:p>
            </p:txBody>
          </p:sp>
          <p:cxnSp>
            <p:nvCxnSpPr>
              <p:cNvPr id="55" name="Прямая соединительная линия 54"/>
              <p:cNvCxnSpPr/>
              <p:nvPr/>
            </p:nvCxnSpPr>
            <p:spPr>
              <a:xfrm flipH="1">
                <a:off x="10506399" y="7938067"/>
                <a:ext cx="240430" cy="812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flipH="1">
                <a:off x="10497424" y="7169092"/>
                <a:ext cx="240430" cy="812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flipH="1">
                <a:off x="10506399" y="5458241"/>
                <a:ext cx="240430" cy="812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flipH="1">
                <a:off x="10506399" y="4426487"/>
                <a:ext cx="240430" cy="812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9F076ACB-8FDE-6B3C-E3F5-9325569626C2}"/>
                </a:ext>
              </a:extLst>
            </p:cNvPr>
            <p:cNvCxnSpPr/>
            <p:nvPr/>
          </p:nvCxnSpPr>
          <p:spPr>
            <a:xfrm flipH="1">
              <a:off x="7323391" y="4291015"/>
              <a:ext cx="336252" cy="5415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773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2" b="96867" l="1043" r="97565">
                        <a14:foregroundMark x1="5638" y1="61342" x2="8348" y2="68407"/>
                        <a14:foregroundMark x1="8348" y1="68407" x2="6906" y2="72892"/>
                        <a14:foregroundMark x1="7938" y1="77637" x2="17391" y2="85379"/>
                        <a14:foregroundMark x1="17391" y1="85379" x2="21088" y2="92618"/>
                        <a14:foregroundMark x1="21391" y1="93211" x2="28348" y2="95300"/>
                        <a14:foregroundMark x1="28348" y1="95300" x2="52870" y2="82507"/>
                        <a14:foregroundMark x1="55401" y1="82782" x2="88870" y2="86423"/>
                        <a14:foregroundMark x1="52870" y1="82507" x2="55341" y2="82776"/>
                        <a14:foregroundMark x1="88870" y1="86423" x2="97565" y2="86162"/>
                        <a14:foregroundMark x1="97565" y1="86162" x2="97217" y2="54830"/>
                        <a14:foregroundMark x1="97217" y1="54830" x2="93043" y2="46997"/>
                        <a14:foregroundMark x1="91071" y1="36252" x2="88348" y2="21410"/>
                        <a14:foregroundMark x1="93043" y1="46997" x2="91082" y2="36309"/>
                        <a14:foregroundMark x1="88348" y1="21410" x2="75652" y2="18538"/>
                        <a14:foregroundMark x1="75652" y1="18538" x2="49739" y2="29504"/>
                        <a14:foregroundMark x1="49739" y1="29504" x2="47652" y2="21410"/>
                        <a14:foregroundMark x1="47652" y1="21410" x2="47478" y2="12794"/>
                        <a14:foregroundMark x1="47478" y1="12794" x2="43652" y2="4178"/>
                        <a14:foregroundMark x1="43652" y1="4178" x2="38435" y2="7572"/>
                        <a14:foregroundMark x1="38435" y1="7572" x2="35652" y2="15144"/>
                        <a14:foregroundMark x1="35652" y1="15144" x2="9391" y2="46736"/>
                        <a14:foregroundMark x1="9391" y1="46736" x2="4753" y2="48892"/>
                        <a14:foregroundMark x1="92348" y1="85901" x2="98609" y2="85117"/>
                        <a14:foregroundMark x1="98609" y1="85117" x2="93739" y2="48825"/>
                        <a14:foregroundMark x1="93739" y1="48825" x2="92696" y2="46214"/>
                        <a14:foregroundMark x1="97043" y1="72846" x2="97739" y2="86684"/>
                        <a14:foregroundMark x1="23508" y1="95117" x2="28522" y2="96867"/>
                        <a14:foregroundMark x1="28522" y1="96867" x2="31826" y2="93734"/>
                        <a14:backgroundMark x1="1913" y1="56397" x2="2087" y2="58486"/>
                        <a14:backgroundMark x1="696" y1="44125" x2="2609" y2="71018"/>
                        <a14:backgroundMark x1="2609" y1="71018" x2="5391" y2="83812"/>
                        <a14:backgroundMark x1="5391" y1="83812" x2="12870" y2="96867"/>
                        <a14:backgroundMark x1="14087" y1="98695" x2="14783" y2="98956"/>
                        <a14:backgroundMark x1="16522" y1="95822" x2="21739" y2="98433"/>
                        <a14:backgroundMark x1="21739" y1="98433" x2="21739" y2="98433"/>
                        <a14:backgroundMark x1="34783" y1="98172" x2="51826" y2="90078"/>
                        <a14:backgroundMark x1="51826" y1="90078" x2="53913" y2="87728"/>
                        <a14:backgroundMark x1="56174" y1="91645" x2="62957" y2="90862"/>
                        <a14:backgroundMark x1="62957" y1="90862" x2="77739" y2="94778"/>
                        <a14:backgroundMark x1="77043" y1="90601" x2="92696" y2="94517"/>
                        <a14:backgroundMark x1="94261" y1="25326" x2="98609" y2="32898"/>
                        <a14:backgroundMark x1="98609" y1="32898" x2="98609" y2="32898"/>
                        <a14:backgroundMark x1="94435" y1="33943" x2="99826" y2="4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8" y="4466531"/>
            <a:ext cx="2382257" cy="158896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380609" y="4644348"/>
            <a:ext cx="5431762" cy="612000"/>
          </a:xfrm>
          <a:prstGeom prst="roundRect">
            <a:avLst/>
          </a:prstGeom>
          <a:solidFill>
            <a:srgbClr val="B4E2FF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муниципальных программ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80609" y="5350284"/>
            <a:ext cx="5431762" cy="612000"/>
          </a:xfrm>
          <a:prstGeom prst="roundRect">
            <a:avLst/>
          </a:prstGeom>
          <a:solidFill>
            <a:srgbClr val="FF050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46" b="94159" l="654" r="98693">
                        <a14:foregroundMark x1="9150" y1="58645" x2="9150" y2="58645"/>
                        <a14:foregroundMark x1="4357" y1="58411" x2="4357" y2="58411"/>
                        <a14:foregroundMark x1="1525" y1="57944" x2="42048" y2="92991"/>
                        <a14:foregroundMark x1="42048" y1="92991" x2="50763" y2="93458"/>
                        <a14:foregroundMark x1="50763" y1="93458" x2="98693" y2="54439"/>
                        <a14:foregroundMark x1="98693" y1="54439" x2="65359" y2="40187"/>
                        <a14:foregroundMark x1="65359" y1="40187" x2="66885" y2="21028"/>
                        <a14:foregroundMark x1="66885" y1="21028" x2="63617" y2="15888"/>
                        <a14:foregroundMark x1="63617" y1="15888" x2="54248" y2="11449"/>
                        <a14:foregroundMark x1="54248" y1="11449" x2="49673" y2="10981"/>
                        <a14:foregroundMark x1="49673" y1="10981" x2="45098" y2="14953"/>
                        <a14:foregroundMark x1="45098" y1="14953" x2="42702" y2="19626"/>
                        <a14:foregroundMark x1="42702" y1="19626" x2="42484" y2="28505"/>
                        <a14:foregroundMark x1="44880" y1="28271" x2="41394" y2="33178"/>
                        <a14:foregroundMark x1="41394" y1="33178" x2="35512" y2="31542"/>
                        <a14:foregroundMark x1="35512" y1="31542" x2="28540" y2="32243"/>
                        <a14:foregroundMark x1="28540" y1="32243" x2="25708" y2="37617"/>
                        <a14:foregroundMark x1="25708" y1="37617" x2="24183" y2="44393"/>
                        <a14:foregroundMark x1="24183" y1="44393" x2="18954" y2="46729"/>
                        <a14:foregroundMark x1="18954" y1="46729" x2="15904" y2="50935"/>
                        <a14:foregroundMark x1="15904" y1="50935" x2="3486" y2="55607"/>
                        <a14:foregroundMark x1="3486" y1="55607" x2="654" y2="58411"/>
                        <a14:foregroundMark x1="40959" y1="93925" x2="45316" y2="96963"/>
                        <a14:foregroundMark x1="45316" y1="96963" x2="51852" y2="94159"/>
                        <a14:foregroundMark x1="51852" y1="94159" x2="52505" y2="92290"/>
                        <a14:foregroundMark x1="45752" y1="14252" x2="49237" y2="10514"/>
                        <a14:foregroundMark x1="49237" y1="10514" x2="55338" y2="10514"/>
                        <a14:foregroundMark x1="55338" y1="10514" x2="58388" y2="13318"/>
                        <a14:foregroundMark x1="43573" y1="15187" x2="47712" y2="10748"/>
                        <a14:foregroundMark x1="47712" y1="10748" x2="47712" y2="10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787" y="4271836"/>
            <a:ext cx="2112041" cy="1969023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74444902"/>
              </p:ext>
            </p:extLst>
          </p:nvPr>
        </p:nvGraphicFramePr>
        <p:xfrm>
          <a:off x="7853919" y="899160"/>
          <a:ext cx="3716394" cy="372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9294411" y="2303135"/>
            <a:ext cx="835411" cy="920407"/>
          </a:xfrm>
          <a:prstGeom prst="rect">
            <a:avLst/>
          </a:prstGeom>
          <a:noFill/>
        </p:spPr>
        <p:txBody>
          <a:bodyPr wrap="none" lIns="58066" tIns="29033" rIns="58066" bIns="29033">
            <a:spAutoFit/>
          </a:bodyPr>
          <a:lstStyle/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</a:p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73100" y="0"/>
            <a:ext cx="115189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в 2024-2026 годах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расходов бюджета ГОРОДА </a:t>
            </a:r>
            <a:r>
              <a:rPr lang="ru-RU" b="1" cap="all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МегионА</a:t>
            </a: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6758E924-23C7-FCCD-E979-4598692AA8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160072"/>
              </p:ext>
            </p:extLst>
          </p:nvPr>
        </p:nvGraphicFramePr>
        <p:xfrm>
          <a:off x="4338082" y="899162"/>
          <a:ext cx="3716394" cy="372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FF795D-2D02-CF77-836C-673F9F8CA9D7}"/>
              </a:ext>
            </a:extLst>
          </p:cNvPr>
          <p:cNvSpPr/>
          <p:nvPr/>
        </p:nvSpPr>
        <p:spPr>
          <a:xfrm>
            <a:off x="5778573" y="2303137"/>
            <a:ext cx="835411" cy="920407"/>
          </a:xfrm>
          <a:prstGeom prst="rect">
            <a:avLst/>
          </a:prstGeom>
          <a:noFill/>
        </p:spPr>
        <p:txBody>
          <a:bodyPr wrap="none" lIns="58066" tIns="29033" rIns="58066" bIns="29033">
            <a:spAutoFit/>
          </a:bodyPr>
          <a:lstStyle/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913C3B4-FE6F-BF84-BA4E-489AACED4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014343"/>
              </p:ext>
            </p:extLst>
          </p:nvPr>
        </p:nvGraphicFramePr>
        <p:xfrm>
          <a:off x="621687" y="899160"/>
          <a:ext cx="3716394" cy="3728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FD013C-C291-249C-C25C-BCE17EB894F1}"/>
              </a:ext>
            </a:extLst>
          </p:cNvPr>
          <p:cNvSpPr/>
          <p:nvPr/>
        </p:nvSpPr>
        <p:spPr>
          <a:xfrm>
            <a:off x="2062178" y="2303135"/>
            <a:ext cx="835411" cy="920407"/>
          </a:xfrm>
          <a:prstGeom prst="rect">
            <a:avLst/>
          </a:prstGeom>
          <a:noFill/>
        </p:spPr>
        <p:txBody>
          <a:bodyPr wrap="none" lIns="58066" tIns="29033" rIns="58066" bIns="29033">
            <a:spAutoFit/>
          </a:bodyPr>
          <a:lstStyle/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 defTabSz="914375">
              <a:defRPr/>
            </a:pPr>
            <a:r>
              <a:rPr lang="ru-RU" sz="2800" b="1" dirty="0">
                <a:ln w="12700" cmpd="sng">
                  <a:noFill/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1898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660400" y="0"/>
            <a:ext cx="115316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отдельных категорий работников,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определенных указами президента РФ за 2015-2024 годы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161600766"/>
              </p:ext>
            </p:extLst>
          </p:nvPr>
        </p:nvGraphicFramePr>
        <p:xfrm>
          <a:off x="495582" y="778066"/>
          <a:ext cx="5285361" cy="249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004905359"/>
              </p:ext>
            </p:extLst>
          </p:nvPr>
        </p:nvGraphicFramePr>
        <p:xfrm>
          <a:off x="453248" y="3586881"/>
          <a:ext cx="5328565" cy="253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27348476"/>
              </p:ext>
            </p:extLst>
          </p:nvPr>
        </p:nvGraphicFramePr>
        <p:xfrm>
          <a:off x="6411058" y="778065"/>
          <a:ext cx="5328565" cy="2493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TextBox 28"/>
          <p:cNvSpPr txBox="1"/>
          <p:nvPr/>
        </p:nvSpPr>
        <p:spPr>
          <a:xfrm rot="20282767">
            <a:off x="2235509" y="1645920"/>
            <a:ext cx="13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5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2,2 раза</a:t>
            </a:r>
          </a:p>
        </p:txBody>
      </p:sp>
      <p:sp>
        <p:nvSpPr>
          <p:cNvPr id="30" name="TextBox 29"/>
          <p:cNvSpPr txBox="1"/>
          <p:nvPr/>
        </p:nvSpPr>
        <p:spPr>
          <a:xfrm rot="20493542">
            <a:off x="8295369" y="1708833"/>
            <a:ext cx="134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5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1,8 раз</a:t>
            </a:r>
          </a:p>
        </p:txBody>
      </p:sp>
      <p:sp>
        <p:nvSpPr>
          <p:cNvPr id="31" name="TextBox 30"/>
          <p:cNvSpPr txBox="1"/>
          <p:nvPr/>
        </p:nvSpPr>
        <p:spPr>
          <a:xfrm rot="20895843">
            <a:off x="2239985" y="4556608"/>
            <a:ext cx="1335353" cy="372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5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1,8 раз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25996">
            <a:off x="1932180" y="1882217"/>
            <a:ext cx="2482528" cy="1965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92647" y1="41270" x2="92647" y2="41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63841">
            <a:off x="7899010" y="1967286"/>
            <a:ext cx="2457935" cy="19682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95722" y1="55556" x2="95722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00207">
            <a:off x="1904825" y="4804628"/>
            <a:ext cx="2466873" cy="196555"/>
          </a:xfrm>
          <a:prstGeom prst="rect">
            <a:avLst/>
          </a:prstGeom>
          <a:effectLst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E389D77-0D11-C06A-7AAC-8CA5C7F54054}"/>
              </a:ext>
            </a:extLst>
          </p:cNvPr>
          <p:cNvGrpSpPr/>
          <p:nvPr/>
        </p:nvGrpSpPr>
        <p:grpSpPr>
          <a:xfrm>
            <a:off x="6463694" y="3633321"/>
            <a:ext cx="5328565" cy="2539168"/>
            <a:chOff x="6411058" y="3586880"/>
            <a:chExt cx="5328565" cy="2539168"/>
          </a:xfrm>
        </p:grpSpPr>
        <p:graphicFrame>
          <p:nvGraphicFramePr>
            <p:cNvPr id="26" name="Диаграмма 25"/>
            <p:cNvGraphicFramePr/>
            <p:nvPr>
              <p:extLst>
                <p:ext uri="{D42A27DB-BD31-4B8C-83A1-F6EECF244321}">
                  <p14:modId xmlns:p14="http://schemas.microsoft.com/office/powerpoint/2010/main" val="2415737896"/>
                </p:ext>
              </p:extLst>
            </p:nvPr>
          </p:nvGraphicFramePr>
          <p:xfrm>
            <a:off x="6411058" y="3586880"/>
            <a:ext cx="5328565" cy="2539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 rot="20803214">
              <a:off x="8239638" y="4531337"/>
              <a:ext cx="1654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5">
                <a:defRPr/>
              </a:pPr>
              <a:r>
                <a:rPr lang="ru-RU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в 1,6 раза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95722" y1="55556" x2="95722" y2="5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13581">
              <a:off x="7818605" y="4822184"/>
              <a:ext cx="2513470" cy="192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4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67134" y="1240192"/>
            <a:ext cx="170531" cy="59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9" tIns="42205" rIns="84409" bIns="42205" numCol="1" anchor="ctr" anchorCtr="0" compatLnSpc="1">
            <a:prstTxWarp prst="textNoShape">
              <a:avLst/>
            </a:prstTxWarp>
            <a:spAutoFit/>
          </a:bodyPr>
          <a:lstStyle/>
          <a:p>
            <a:pPr defTabSz="8440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ru-RU" altLang="ru-RU" sz="1662" dirty="0">
                <a:solidFill>
                  <a:srgbClr val="262626"/>
                </a:solidFill>
                <a:latin typeface="Arial" panose="020B0604020202020204" pitchFamily="34" charset="0"/>
              </a:rPr>
            </a:br>
            <a:endParaRPr lang="ru-RU" altLang="ru-RU" sz="1662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0400" y="72777"/>
            <a:ext cx="11531600" cy="49244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wrap="square" tIns="0" bIns="0">
            <a:spAutoFit/>
          </a:bodyPr>
          <a:lstStyle/>
          <a:p>
            <a:pPr algn="ctr" defTabSz="351920"/>
            <a: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города </a:t>
            </a:r>
            <a:r>
              <a:rPr lang="ru-RU" sz="1600" b="1" cap="all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МегионА</a:t>
            </a:r>
            <a: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2024 год и на плановый период 2025 и 2026 годов </a:t>
            </a:r>
            <a:b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национальные и региональные проекты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079328" y="1591210"/>
            <a:ext cx="117331" cy="4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066" tIns="29033" rIns="58066" bIns="29033" numCol="1" anchor="ctr" anchorCtr="0" compatLnSpc="1">
            <a:prstTxWarp prst="textNoShape">
              <a:avLst/>
            </a:prstTxWarp>
            <a:spAutoFit/>
          </a:bodyPr>
          <a:lstStyle/>
          <a:p>
            <a:pPr defTabSz="580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ru-RU" altLang="ru-RU" sz="1143">
                <a:solidFill>
                  <a:srgbClr val="262626"/>
                </a:solidFill>
                <a:latin typeface="Arial" panose="020B0604020202020204" pitchFamily="34" charset="0"/>
              </a:rPr>
            </a:br>
            <a:endParaRPr lang="ru-RU" altLang="ru-RU" sz="1143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1AB3597-9EE8-5A4C-1534-00C3E7A40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504002"/>
              </p:ext>
            </p:extLst>
          </p:nvPr>
        </p:nvGraphicFramePr>
        <p:xfrm>
          <a:off x="330200" y="715261"/>
          <a:ext cx="11531599" cy="5617436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7561705">
                  <a:extLst>
                    <a:ext uri="{9D8B030D-6E8A-4147-A177-3AD203B41FA5}">
                      <a16:colId xmlns:a16="http://schemas.microsoft.com/office/drawing/2014/main" val="3369579704"/>
                    </a:ext>
                  </a:extLst>
                </a:gridCol>
                <a:gridCol w="1323298">
                  <a:extLst>
                    <a:ext uri="{9D8B030D-6E8A-4147-A177-3AD203B41FA5}">
                      <a16:colId xmlns:a16="http://schemas.microsoft.com/office/drawing/2014/main" val="2588534380"/>
                    </a:ext>
                  </a:extLst>
                </a:gridCol>
                <a:gridCol w="1323298">
                  <a:extLst>
                    <a:ext uri="{9D8B030D-6E8A-4147-A177-3AD203B41FA5}">
                      <a16:colId xmlns:a16="http://schemas.microsoft.com/office/drawing/2014/main" val="40076837"/>
                    </a:ext>
                  </a:extLst>
                </a:gridCol>
                <a:gridCol w="1323298">
                  <a:extLst>
                    <a:ext uri="{9D8B030D-6E8A-4147-A177-3AD203B41FA5}">
                      <a16:colId xmlns:a16="http://schemas.microsoft.com/office/drawing/2014/main" val="1395766470"/>
                    </a:ext>
                  </a:extLst>
                </a:gridCol>
              </a:tblGrid>
              <a:tr h="3186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национального проекта, регионального проекта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006326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94558"/>
                  </a:ext>
                </a:extLst>
              </a:tr>
              <a:tr h="66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 реализацию региональных проектов, направленных на достижение целей, показателей и решение задач национальных проектов, в том числе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39 205,1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5 111,4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275578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"Культура"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16 734,1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323737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"Культурная среда"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16 734,1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733197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"Образование"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1 767,7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1 767,7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2 135,2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10864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"Патриотическое воспитание граждан Российской Федерации"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1 767,7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1 767,7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2 135,2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869832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"Жилье и городская среда"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16 162,9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93819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"Формирование комфортной городской среды"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16 162,9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421613"/>
                  </a:ext>
                </a:extLst>
              </a:tr>
              <a:tr h="66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"Малое и среднее предпринимательство и поддержка индивидуальной предпринимательской инициативы"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4 540,4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4 540,4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2 976,2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16769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"Создание условий для легкого старта и комфортного ведения бизнеса"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259669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"Акселерация субъектов малого и среднего предпринимательства"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4 197,0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4 197,0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2 670,9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743971"/>
                  </a:ext>
                </a:extLst>
              </a:tr>
              <a:tr h="66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 реализацию региональных проектов, направленных на достижение показателей федеральных проектов, не входящих в состав национальных проектов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51 726,8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145 077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9 064,7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43512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«Сохранение культурного и исторического наследия»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329690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«Развитие искусства и творчества»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746,5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268526"/>
                  </a:ext>
                </a:extLst>
              </a:tr>
              <a:tr h="3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«Создание условий для обучения, отдыха и оздоровления детей и молодежи»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49 301,5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141 916,1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E8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9908"/>
                  </a:ext>
                </a:extLst>
              </a:tr>
              <a:tr h="66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«Содействие субъектам Российской Федерации в реализации полномочий по оказанию государственной поддержки гражданам в обеспечении жильем и оплате жилищно-коммунальных услуг»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CEEB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1 096,2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1 551,7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1 697,2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7" marR="41547" marT="0" marB="0" anchor="ctr">
                    <a:solidFill>
                      <a:srgbClr val="F8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504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3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Группа 60"/>
          <p:cNvGrpSpPr/>
          <p:nvPr/>
        </p:nvGrpSpPr>
        <p:grpSpPr>
          <a:xfrm>
            <a:off x="8434704" y="743655"/>
            <a:ext cx="3037998" cy="5024958"/>
            <a:chOff x="9628789" y="1369276"/>
            <a:chExt cx="3844147" cy="6380116"/>
          </a:xfrm>
        </p:grpSpPr>
        <p:grpSp>
          <p:nvGrpSpPr>
            <p:cNvPr id="21" name="组合 211"/>
            <p:cNvGrpSpPr/>
            <p:nvPr/>
          </p:nvGrpSpPr>
          <p:grpSpPr>
            <a:xfrm>
              <a:off x="9638644" y="2501557"/>
              <a:ext cx="3834292" cy="5247835"/>
              <a:chOff x="655065" y="2560946"/>
              <a:chExt cx="2276258" cy="4443103"/>
            </a:xfrm>
          </p:grpSpPr>
          <p:sp>
            <p:nvSpPr>
              <p:cNvPr id="24" name="矩形 214"/>
              <p:cNvSpPr/>
              <p:nvPr/>
            </p:nvSpPr>
            <p:spPr>
              <a:xfrm>
                <a:off x="658526" y="2572162"/>
                <a:ext cx="2272797" cy="443188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25" name="矩形 215"/>
              <p:cNvSpPr/>
              <p:nvPr/>
            </p:nvSpPr>
            <p:spPr>
              <a:xfrm>
                <a:off x="655065" y="2560946"/>
                <a:ext cx="2276258" cy="877734"/>
              </a:xfrm>
              <a:prstGeom prst="rect">
                <a:avLst/>
              </a:prstGeom>
              <a:gradFill>
                <a:gsLst>
                  <a:gs pos="0">
                    <a:srgbClr val="7B64A9"/>
                  </a:gs>
                  <a:gs pos="100000">
                    <a:srgbClr val="473F8E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26" name="组合 216"/>
            <p:cNvGrpSpPr/>
            <p:nvPr/>
          </p:nvGrpSpPr>
          <p:grpSpPr>
            <a:xfrm>
              <a:off x="10985443" y="1369276"/>
              <a:ext cx="1342853" cy="1517126"/>
              <a:chOff x="6587557" y="1934736"/>
              <a:chExt cx="830580" cy="938372"/>
            </a:xfrm>
          </p:grpSpPr>
          <p:sp>
            <p:nvSpPr>
              <p:cNvPr id="27" name="任意多边形 217"/>
              <p:cNvSpPr/>
              <p:nvPr/>
            </p:nvSpPr>
            <p:spPr>
              <a:xfrm>
                <a:off x="6587557" y="2415692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28" name="任意多边形 218"/>
              <p:cNvSpPr/>
              <p:nvPr/>
            </p:nvSpPr>
            <p:spPr>
              <a:xfrm>
                <a:off x="6790111" y="1934736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 dirty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35" name="组合 226"/>
            <p:cNvGrpSpPr/>
            <p:nvPr/>
          </p:nvGrpSpPr>
          <p:grpSpPr>
            <a:xfrm>
              <a:off x="9628789" y="2999826"/>
              <a:ext cx="3844146" cy="4478288"/>
              <a:chOff x="8147887" y="3650064"/>
              <a:chExt cx="2931662" cy="2933630"/>
            </a:xfrm>
          </p:grpSpPr>
          <p:sp>
            <p:nvSpPr>
              <p:cNvPr id="36" name="圆角矩形 227"/>
              <p:cNvSpPr/>
              <p:nvPr/>
            </p:nvSpPr>
            <p:spPr>
              <a:xfrm>
                <a:off x="8469402" y="5753245"/>
                <a:ext cx="2288630" cy="830449"/>
              </a:xfrm>
              <a:prstGeom prst="roundRect">
                <a:avLst>
                  <a:gd name="adj" fmla="val 27473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 год – 240 982,5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 год – 239 673,4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год – 239 671,4</a:t>
                </a:r>
                <a:endParaRPr lang="zh-CN" alt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  <p:cNvSpPr txBox="1"/>
              <p:nvPr/>
            </p:nvSpPr>
            <p:spPr>
              <a:xfrm>
                <a:off x="8147887" y="3650064"/>
                <a:ext cx="2931662" cy="28159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685782">
                  <a:defRPr/>
                </a:pPr>
                <a:r>
                  <a:rPr lang="ru-RU" altLang="zh-CN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ПОДДЕРЖИВАЕМ СЕМЬИ</a:t>
                </a:r>
                <a:endParaRPr lang="en-US" altLang="zh-CN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Box 26"/>
            <p:cNvSpPr txBox="1"/>
            <p:nvPr/>
          </p:nvSpPr>
          <p:spPr bwMode="auto">
            <a:xfrm>
              <a:off x="9735520" y="3674767"/>
              <a:ext cx="3669765" cy="28365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7736" indent="-217736" defTabSz="914375">
                <a:spcBef>
                  <a:spcPts val="762"/>
                </a:spcBef>
                <a:buFontTx/>
                <a:buAutoNum type="arabicParenR"/>
                <a:defRPr/>
              </a:pPr>
              <a:r>
                <a:rPr lang="ru-RU" altLang="zh-CN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ПИТАНИЕ УЧАЩИХСЯ ОБРАЗОВАТЕЛЬНЫХ УЧРЕЖДЕНИЙ</a:t>
              </a:r>
              <a:endParaRPr lang="en-US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17736" indent="-217736" defTabSz="914375">
                <a:spcBef>
                  <a:spcPts val="762"/>
                </a:spcBef>
                <a:buFontTx/>
                <a:buAutoNum type="arabicParenR"/>
                <a:defRPr/>
              </a:pPr>
              <a:r>
                <a:rPr lang="ru-RU" altLang="zh-CN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КОМПЕНСАЦИЯ ЧАСТИ РОДИТЕЛЬСКОЙ ПЛАТЫ ЗА ДЕТСКИЙ САД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545814" y="743655"/>
            <a:ext cx="3100371" cy="3523545"/>
            <a:chOff x="5626077" y="1329599"/>
            <a:chExt cx="3415615" cy="4837307"/>
          </a:xfrm>
        </p:grpSpPr>
        <p:grpSp>
          <p:nvGrpSpPr>
            <p:cNvPr id="13" name="组合 160"/>
            <p:cNvGrpSpPr/>
            <p:nvPr/>
          </p:nvGrpSpPr>
          <p:grpSpPr>
            <a:xfrm>
              <a:off x="5626077" y="2440833"/>
              <a:ext cx="3415615" cy="3726073"/>
              <a:chOff x="903617" y="2527288"/>
              <a:chExt cx="2027707" cy="3154695"/>
            </a:xfrm>
          </p:grpSpPr>
          <p:sp>
            <p:nvSpPr>
              <p:cNvPr id="16" name="矩形 163"/>
              <p:cNvSpPr/>
              <p:nvPr/>
            </p:nvSpPr>
            <p:spPr>
              <a:xfrm>
                <a:off x="903617" y="2527699"/>
                <a:ext cx="2020425" cy="3154284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矩形 164"/>
              <p:cNvSpPr/>
              <p:nvPr/>
            </p:nvSpPr>
            <p:spPr>
              <a:xfrm>
                <a:off x="903617" y="2527288"/>
                <a:ext cx="2027707" cy="1024520"/>
              </a:xfrm>
              <a:prstGeom prst="rect">
                <a:avLst/>
              </a:prstGeom>
              <a:gradFill>
                <a:gsLst>
                  <a:gs pos="0">
                    <a:srgbClr val="01B3C5"/>
                  </a:gs>
                  <a:gs pos="100000">
                    <a:srgbClr val="009F9B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8" name="组合 165"/>
            <p:cNvGrpSpPr/>
            <p:nvPr/>
          </p:nvGrpSpPr>
          <p:grpSpPr>
            <a:xfrm>
              <a:off x="6674278" y="1329599"/>
              <a:ext cx="1342853" cy="1576416"/>
              <a:chOff x="6591300" y="1910197"/>
              <a:chExt cx="830580" cy="975044"/>
            </a:xfrm>
          </p:grpSpPr>
          <p:sp>
            <p:nvSpPr>
              <p:cNvPr id="19" name="任意多边形 166"/>
              <p:cNvSpPr/>
              <p:nvPr/>
            </p:nvSpPr>
            <p:spPr>
              <a:xfrm>
                <a:off x="6591300" y="2428041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任意多边形 167"/>
              <p:cNvSpPr/>
              <p:nvPr/>
            </p:nvSpPr>
            <p:spPr>
              <a:xfrm>
                <a:off x="6790111" y="1910197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 dirty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32" name="组合 223"/>
            <p:cNvGrpSpPr/>
            <p:nvPr/>
          </p:nvGrpSpPr>
          <p:grpSpPr>
            <a:xfrm>
              <a:off x="5748849" y="3094259"/>
              <a:ext cx="3171157" cy="2845522"/>
              <a:chOff x="4705489" y="1811497"/>
              <a:chExt cx="2684873" cy="2409173"/>
            </a:xfrm>
          </p:grpSpPr>
          <p:sp>
            <p:nvSpPr>
              <p:cNvPr id="33" name="圆角矩形 224"/>
              <p:cNvSpPr/>
              <p:nvPr/>
            </p:nvSpPr>
            <p:spPr>
              <a:xfrm>
                <a:off x="4876817" y="3229411"/>
                <a:ext cx="2330911" cy="991259"/>
              </a:xfrm>
              <a:prstGeom prst="roundRect">
                <a:avLst>
                  <a:gd name="adj" fmla="val 26036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 год – 42 981,5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 год – 35 052,5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год – 42 981,5</a:t>
                </a:r>
                <a:endParaRPr lang="zh-CN" alt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268"/>
              <p:cNvSpPr txBox="1"/>
              <p:nvPr/>
            </p:nvSpPr>
            <p:spPr>
              <a:xfrm>
                <a:off x="4705489" y="1811497"/>
                <a:ext cx="2684873" cy="39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2">
                  <a:defRPr/>
                </a:pPr>
                <a:r>
                  <a:rPr lang="ru-RU" altLang="zh-CN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ОЗДОРАВЛИВАЕМ</a:t>
                </a:r>
                <a:endParaRPr lang="en-US" altLang="zh-CN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26"/>
            <p:cNvSpPr txBox="1"/>
            <p:nvPr/>
          </p:nvSpPr>
          <p:spPr bwMode="auto">
            <a:xfrm>
              <a:off x="5787839" y="3803350"/>
              <a:ext cx="3171157" cy="920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7736" indent="-217736" defTabSz="914375">
                <a:buFontTx/>
                <a:buAutoNum type="arabicParenR"/>
                <a:defRPr/>
              </a:pPr>
              <a:r>
                <a:rPr lang="ru-RU" altLang="zh-CN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ЛЕТНИЙ ОТДЫХ И ОЗДОРОВЛЕНИЕ</a:t>
              </a:r>
              <a:endParaRPr lang="ru-RU" altLang="zh-CN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656924" y="748854"/>
            <a:ext cx="3100371" cy="5049602"/>
            <a:chOff x="1066198" y="1368867"/>
            <a:chExt cx="3592081" cy="6588461"/>
          </a:xfrm>
        </p:grpSpPr>
        <p:grpSp>
          <p:nvGrpSpPr>
            <p:cNvPr id="4" name="组合 151"/>
            <p:cNvGrpSpPr/>
            <p:nvPr/>
          </p:nvGrpSpPr>
          <p:grpSpPr>
            <a:xfrm>
              <a:off x="1066198" y="2573939"/>
              <a:ext cx="3592081" cy="5383389"/>
              <a:chOff x="798858" y="2622229"/>
              <a:chExt cx="2132467" cy="4557871"/>
            </a:xfrm>
          </p:grpSpPr>
          <p:sp>
            <p:nvSpPr>
              <p:cNvPr id="7" name="矩形 154"/>
              <p:cNvSpPr/>
              <p:nvPr/>
            </p:nvSpPr>
            <p:spPr>
              <a:xfrm>
                <a:off x="798858" y="2625824"/>
                <a:ext cx="2132466" cy="455427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8" name="矩形 155"/>
              <p:cNvSpPr/>
              <p:nvPr/>
            </p:nvSpPr>
            <p:spPr>
              <a:xfrm>
                <a:off x="798858" y="2622229"/>
                <a:ext cx="2132467" cy="930000"/>
              </a:xfrm>
              <a:prstGeom prst="rect">
                <a:avLst/>
              </a:prstGeom>
              <a:gradFill>
                <a:gsLst>
                  <a:gs pos="0">
                    <a:srgbClr val="ED492C"/>
                  </a:gs>
                  <a:gs pos="100000">
                    <a:srgbClr val="DE163D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50800" dir="2700000" algn="tl" rotWithShape="0">
                  <a:schemeClr val="tx1">
                    <a:lumMod val="75000"/>
                    <a:lumOff val="25000"/>
                    <a:alpha val="35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9" name="组合 156"/>
            <p:cNvGrpSpPr/>
            <p:nvPr/>
          </p:nvGrpSpPr>
          <p:grpSpPr>
            <a:xfrm>
              <a:off x="2182221" y="1368867"/>
              <a:ext cx="1342853" cy="1576416"/>
              <a:chOff x="6591300" y="1921508"/>
              <a:chExt cx="830580" cy="975044"/>
            </a:xfrm>
          </p:grpSpPr>
          <p:sp>
            <p:nvSpPr>
              <p:cNvPr id="10" name="任意多边形 157"/>
              <p:cNvSpPr/>
              <p:nvPr/>
            </p:nvSpPr>
            <p:spPr>
              <a:xfrm>
                <a:off x="6591300" y="2439352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11" name="任意多边形 158"/>
              <p:cNvSpPr/>
              <p:nvPr/>
            </p:nvSpPr>
            <p:spPr>
              <a:xfrm>
                <a:off x="6790111" y="1921508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 dirty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29" name="组合 220"/>
            <p:cNvGrpSpPr/>
            <p:nvPr/>
          </p:nvGrpSpPr>
          <p:grpSpPr>
            <a:xfrm>
              <a:off x="1275777" y="3120536"/>
              <a:ext cx="3155738" cy="4836789"/>
              <a:chOff x="868404" y="3144457"/>
              <a:chExt cx="2671819" cy="4095089"/>
            </a:xfrm>
          </p:grpSpPr>
          <p:sp>
            <p:nvSpPr>
              <p:cNvPr id="30" name="圆角矩形 221"/>
              <p:cNvSpPr/>
              <p:nvPr/>
            </p:nvSpPr>
            <p:spPr>
              <a:xfrm>
                <a:off x="868404" y="5967785"/>
                <a:ext cx="2671819" cy="1271761"/>
              </a:xfrm>
              <a:prstGeom prst="roundRect">
                <a:avLst>
                  <a:gd name="adj" fmla="val 26541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 год – 3 217 379,2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 год – 3 280 949,4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год – 3 337 332,3</a:t>
                </a:r>
                <a:endParaRPr lang="zh-CN" altLang="en-US" b="1" kern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268"/>
              <p:cNvSpPr txBox="1"/>
              <p:nvPr/>
            </p:nvSpPr>
            <p:spPr>
              <a:xfrm>
                <a:off x="1059209" y="3144457"/>
                <a:ext cx="2304757" cy="373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2">
                  <a:defRPr/>
                </a:pPr>
                <a:r>
                  <a:rPr lang="ru-RU" altLang="zh-CN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УЧИМ, РАЗВИВАЕМ</a:t>
                </a:r>
                <a:endParaRPr lang="en-US" altLang="zh-CN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" name="TextBox 26"/>
            <p:cNvSpPr txBox="1"/>
            <p:nvPr/>
          </p:nvSpPr>
          <p:spPr bwMode="auto">
            <a:xfrm>
              <a:off x="1118861" y="3811613"/>
              <a:ext cx="3486751" cy="3015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342" indent="-168342" defTabSz="914375">
                <a:spcBef>
                  <a:spcPts val="762"/>
                </a:spcBef>
                <a:buFontTx/>
                <a:buAutoNum type="arabicParenR"/>
                <a:tabLst>
                  <a:tab pos="226809" algn="l"/>
                </a:tabLst>
                <a:defRPr/>
              </a:pPr>
              <a:r>
                <a:rPr lang="ru-RU" altLang="zh-CN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ДОШКОЛЬНОЕ ОБРАЗОВАНИЕ, ОБЩЕЕ ОБРАЗОВАНИЕ, ДОПОЛНИТЕЛЬНОЕ ОБРАЗОВАНИЕ</a:t>
              </a:r>
            </a:p>
            <a:p>
              <a:pPr marL="168342" indent="-168342" defTabSz="914375">
                <a:spcBef>
                  <a:spcPts val="762"/>
                </a:spcBef>
                <a:buFontTx/>
                <a:buAutoNum type="arabicParenR"/>
                <a:tabLst>
                  <a:tab pos="226809" algn="l"/>
                </a:tabLst>
                <a:defRPr/>
              </a:pPr>
              <a:r>
                <a:rPr lang="ru-RU" altLang="zh-CN" sz="16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УЧРЕЖДЕНИЯ КУЛЬТУРЫ И СПОРТА</a:t>
              </a:r>
              <a:endParaRPr lang="ru-RU" altLang="zh-CN" sz="1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044302" y="4556512"/>
            <a:ext cx="4153254" cy="1496089"/>
            <a:chOff x="5571129" y="2440831"/>
            <a:chExt cx="3599989" cy="2387586"/>
          </a:xfrm>
        </p:grpSpPr>
        <p:grpSp>
          <p:nvGrpSpPr>
            <p:cNvPr id="67" name="组合 160"/>
            <p:cNvGrpSpPr/>
            <p:nvPr/>
          </p:nvGrpSpPr>
          <p:grpSpPr>
            <a:xfrm>
              <a:off x="5626076" y="2440831"/>
              <a:ext cx="3492803" cy="2387586"/>
              <a:chOff x="903616" y="2527285"/>
              <a:chExt cx="2073530" cy="2021459"/>
            </a:xfrm>
          </p:grpSpPr>
          <p:sp>
            <p:nvSpPr>
              <p:cNvPr id="75" name="矩形 163"/>
              <p:cNvSpPr/>
              <p:nvPr/>
            </p:nvSpPr>
            <p:spPr>
              <a:xfrm>
                <a:off x="903616" y="2854622"/>
                <a:ext cx="2073530" cy="169412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tIns="548652" rtlCol="0" anchor="ctr"/>
              <a:lstStyle/>
              <a:p>
                <a:pPr algn="ctr" defTabSz="685782">
                  <a:defRPr/>
                </a:pPr>
                <a:r>
                  <a:rPr lang="ru-RU" altLang="zh-CN" b="1" kern="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 год – 3 501 343,2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2025 год – 3 555 675,3</a:t>
                </a:r>
              </a:p>
              <a:p>
                <a:pPr algn="ctr" defTabSz="685782">
                  <a:defRPr/>
                </a:pPr>
                <a:r>
                  <a:rPr lang="ru-RU" altLang="zh-CN" b="1" kern="0" dirty="0">
                    <a:solidFill>
                      <a:srgbClr val="26262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2026 год – 3 619 985,2</a:t>
                </a:r>
                <a:endParaRPr lang="zh-CN" altLang="en-US" b="1" kern="0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782">
                  <a:defRPr/>
                </a:pPr>
                <a:endParaRPr lang="zh-CN" altLang="en-US" sz="165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矩形 164"/>
              <p:cNvSpPr/>
              <p:nvPr/>
            </p:nvSpPr>
            <p:spPr>
              <a:xfrm>
                <a:off x="903617" y="2527285"/>
                <a:ext cx="2073529" cy="721122"/>
              </a:xfrm>
              <a:prstGeom prst="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rgbClr val="F6BB00"/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90500" dist="25400" dir="2700000" algn="tl" rotWithShape="0">
                  <a:prstClr val="black">
                    <a:alpha val="35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685782">
                  <a:defRPr/>
                </a:pPr>
                <a:endParaRPr lang="zh-CN" altLang="en-US" sz="135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</p:grpSp>
        <p:sp>
          <p:nvSpPr>
            <p:cNvPr id="70" name="TextBox 26"/>
            <p:cNvSpPr txBox="1"/>
            <p:nvPr/>
          </p:nvSpPr>
          <p:spPr bwMode="auto">
            <a:xfrm>
              <a:off x="5571129" y="2596549"/>
              <a:ext cx="3599989" cy="540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5">
                <a:defRPr/>
              </a:pPr>
              <a:r>
                <a:rPr lang="ru-RU" altLang="zh-CN" sz="16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ПЛАНИРУЕТСЯ НАПРАВИТЬ ВСЕГО:</a:t>
              </a:r>
              <a:endParaRPr lang="ru-RU" altLang="zh-CN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0" y="132637"/>
            <a:ext cx="1219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sz="20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«детский» бюджет на 2024-2026 годы,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8075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6">
            <a:extLst>
              <a:ext uri="{FF2B5EF4-FFF2-40B4-BE49-F238E27FC236}">
                <a16:creationId xmlns:a16="http://schemas.microsoft.com/office/drawing/2014/main" id="{E7CE8066-2C50-4BDD-97C8-BBE761066BBC}"/>
              </a:ext>
            </a:extLst>
          </p:cNvPr>
          <p:cNvSpPr/>
          <p:nvPr/>
        </p:nvSpPr>
        <p:spPr>
          <a:xfrm rot="3600000" flipV="1">
            <a:off x="5827039" y="2102078"/>
            <a:ext cx="161725" cy="99852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5" name="Isosceles Triangle 6">
            <a:extLst>
              <a:ext uri="{FF2B5EF4-FFF2-40B4-BE49-F238E27FC236}">
                <a16:creationId xmlns:a16="http://schemas.microsoft.com/office/drawing/2014/main" id="{5AD76CAE-C774-491B-B466-ABE0E72B40BA}"/>
              </a:ext>
            </a:extLst>
          </p:cNvPr>
          <p:cNvSpPr/>
          <p:nvPr/>
        </p:nvSpPr>
        <p:spPr>
          <a:xfrm rot="18000000">
            <a:off x="5831267" y="4035060"/>
            <a:ext cx="161725" cy="99852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191D03-53A3-45E7-A6BF-D36C2FEAB066}"/>
              </a:ext>
            </a:extLst>
          </p:cNvPr>
          <p:cNvSpPr/>
          <p:nvPr/>
        </p:nvSpPr>
        <p:spPr>
          <a:xfrm>
            <a:off x="383461" y="3354809"/>
            <a:ext cx="5516104" cy="26615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b="1" dirty="0">
              <a:solidFill>
                <a:prstClr val="white"/>
              </a:solidFill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" name="Isosceles Triangle 6">
            <a:extLst>
              <a:ext uri="{FF2B5EF4-FFF2-40B4-BE49-F238E27FC236}">
                <a16:creationId xmlns:a16="http://schemas.microsoft.com/office/drawing/2014/main" id="{8704D2E6-C029-41C0-AF86-31C444879ECF}"/>
              </a:ext>
            </a:extLst>
          </p:cNvPr>
          <p:cNvSpPr/>
          <p:nvPr/>
        </p:nvSpPr>
        <p:spPr>
          <a:xfrm rot="14400000" flipV="1">
            <a:off x="6198968" y="4035062"/>
            <a:ext cx="161725" cy="99852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FA824E4-74AA-4295-BC78-1AFE4A132058}"/>
              </a:ext>
            </a:extLst>
          </p:cNvPr>
          <p:cNvSpPr/>
          <p:nvPr/>
        </p:nvSpPr>
        <p:spPr>
          <a:xfrm flipV="1">
            <a:off x="6285046" y="3354805"/>
            <a:ext cx="5580000" cy="26615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E682433-501A-4A36-960D-23DE6CBB5DEA}"/>
              </a:ext>
            </a:extLst>
          </p:cNvPr>
          <p:cNvSpPr/>
          <p:nvPr/>
        </p:nvSpPr>
        <p:spPr>
          <a:xfrm flipV="1">
            <a:off x="383460" y="949713"/>
            <a:ext cx="5527725" cy="21085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2" name="Isosceles Triangle 6">
            <a:extLst>
              <a:ext uri="{FF2B5EF4-FFF2-40B4-BE49-F238E27FC236}">
                <a16:creationId xmlns:a16="http://schemas.microsoft.com/office/drawing/2014/main" id="{EB044BAF-A56B-41F6-9EF1-C7FD6F1F8476}"/>
              </a:ext>
            </a:extLst>
          </p:cNvPr>
          <p:cNvSpPr/>
          <p:nvPr/>
        </p:nvSpPr>
        <p:spPr>
          <a:xfrm rot="7200000">
            <a:off x="6194738" y="2110872"/>
            <a:ext cx="161725" cy="99852"/>
          </a:xfrm>
          <a:custGeom>
            <a:avLst/>
            <a:gdLst/>
            <a:ahLst/>
            <a:cxnLst/>
            <a:rect l="l" t="t" r="r" b="b"/>
            <a:pathLst>
              <a:path w="431252" h="266261">
                <a:moveTo>
                  <a:pt x="261032" y="0"/>
                </a:moveTo>
                <a:lnTo>
                  <a:pt x="431252" y="266261"/>
                </a:lnTo>
                <a:lnTo>
                  <a:pt x="0" y="15070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980189F1-9A3F-4534-B530-010EBFA915E4}"/>
              </a:ext>
            </a:extLst>
          </p:cNvPr>
          <p:cNvSpPr/>
          <p:nvPr/>
        </p:nvSpPr>
        <p:spPr>
          <a:xfrm>
            <a:off x="6280816" y="949719"/>
            <a:ext cx="5580000" cy="21085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80" y="1948425"/>
            <a:ext cx="1392252" cy="1043319"/>
          </a:xfrm>
          <a:prstGeom prst="rect">
            <a:avLst/>
          </a:prstGeom>
        </p:spPr>
      </p:pic>
      <p:sp>
        <p:nvSpPr>
          <p:cNvPr id="14" name="Pentagon 41">
            <a:extLst>
              <a:ext uri="{FF2B5EF4-FFF2-40B4-BE49-F238E27FC236}">
                <a16:creationId xmlns:a16="http://schemas.microsoft.com/office/drawing/2014/main" id="{E7F90C88-688C-48E0-9AE4-EB94B6AB5936}"/>
              </a:ext>
            </a:extLst>
          </p:cNvPr>
          <p:cNvSpPr/>
          <p:nvPr/>
        </p:nvSpPr>
        <p:spPr>
          <a:xfrm rot="10800000" flipV="1">
            <a:off x="2304330" y="2121470"/>
            <a:ext cx="3672000" cy="972000"/>
          </a:xfrm>
          <a:prstGeom prst="homePlate">
            <a:avLst/>
          </a:prstGeom>
          <a:solidFill>
            <a:srgbClr val="B3DE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2024 год – 7 947,0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2025 год – 0,0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2026 год – 7 900,0 тыс. руб.</a:t>
            </a:r>
          </a:p>
        </p:txBody>
      </p:sp>
      <p:sp>
        <p:nvSpPr>
          <p:cNvPr id="15" name="Pentagon 42">
            <a:extLst>
              <a:ext uri="{FF2B5EF4-FFF2-40B4-BE49-F238E27FC236}">
                <a16:creationId xmlns:a16="http://schemas.microsoft.com/office/drawing/2014/main" id="{F0A45BF4-890D-4CBD-B601-20A4AD98193E}"/>
              </a:ext>
            </a:extLst>
          </p:cNvPr>
          <p:cNvSpPr/>
          <p:nvPr/>
        </p:nvSpPr>
        <p:spPr>
          <a:xfrm>
            <a:off x="6215670" y="2121470"/>
            <a:ext cx="3672000" cy="972000"/>
          </a:xfrm>
          <a:prstGeom prst="homePlate">
            <a:avLst/>
          </a:prstGeom>
          <a:solidFill>
            <a:srgbClr val="7DFFB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2024 год – 15 099,8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2025 год – 15 099,8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2026 год – 15 149,8 тыс. руб.</a:t>
            </a:r>
          </a:p>
        </p:txBody>
      </p:sp>
      <p:sp>
        <p:nvSpPr>
          <p:cNvPr id="32" name="Right Triangle 30">
            <a:extLst>
              <a:ext uri="{FF2B5EF4-FFF2-40B4-BE49-F238E27FC236}">
                <a16:creationId xmlns:a16="http://schemas.microsoft.com/office/drawing/2014/main" id="{F0BE880E-A1B2-441A-B69E-48CC871BCB90}"/>
              </a:ext>
            </a:extLst>
          </p:cNvPr>
          <p:cNvSpPr/>
          <p:nvPr/>
        </p:nvSpPr>
        <p:spPr>
          <a:xfrm rot="5400000">
            <a:off x="337739" y="899535"/>
            <a:ext cx="685825" cy="685825"/>
          </a:xfrm>
          <a:prstGeom prst="rtTriangle">
            <a:avLst/>
          </a:prstGeom>
          <a:solidFill>
            <a:srgbClr val="B3DE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33" name="Right Triangle 31">
            <a:extLst>
              <a:ext uri="{FF2B5EF4-FFF2-40B4-BE49-F238E27FC236}">
                <a16:creationId xmlns:a16="http://schemas.microsoft.com/office/drawing/2014/main" id="{76427FF4-F2E1-480A-9AF0-9115C3ADAC7A}"/>
              </a:ext>
            </a:extLst>
          </p:cNvPr>
          <p:cNvSpPr/>
          <p:nvPr/>
        </p:nvSpPr>
        <p:spPr>
          <a:xfrm rot="16200000">
            <a:off x="11209923" y="5380392"/>
            <a:ext cx="685825" cy="685825"/>
          </a:xfrm>
          <a:prstGeom prst="rtTriangle">
            <a:avLst/>
          </a:prstGeom>
          <a:solidFill>
            <a:srgbClr val="DCC5ED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34" name="Right Triangle 32">
            <a:extLst>
              <a:ext uri="{FF2B5EF4-FFF2-40B4-BE49-F238E27FC236}">
                <a16:creationId xmlns:a16="http://schemas.microsoft.com/office/drawing/2014/main" id="{EFEF72E6-193C-46B3-9D28-EA9EB62AA287}"/>
              </a:ext>
            </a:extLst>
          </p:cNvPr>
          <p:cNvSpPr/>
          <p:nvPr/>
        </p:nvSpPr>
        <p:spPr>
          <a:xfrm rot="10800000">
            <a:off x="11209923" y="899535"/>
            <a:ext cx="685825" cy="685825"/>
          </a:xfrm>
          <a:prstGeom prst="rtTriangle">
            <a:avLst/>
          </a:prstGeom>
          <a:solidFill>
            <a:srgbClr val="7DFFB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35" name="Right Triangle 33">
            <a:extLst>
              <a:ext uri="{FF2B5EF4-FFF2-40B4-BE49-F238E27FC236}">
                <a16:creationId xmlns:a16="http://schemas.microsoft.com/office/drawing/2014/main" id="{06D22737-AF20-4D5D-B682-834C1B4205BC}"/>
              </a:ext>
            </a:extLst>
          </p:cNvPr>
          <p:cNvSpPr/>
          <p:nvPr/>
        </p:nvSpPr>
        <p:spPr>
          <a:xfrm>
            <a:off x="332727" y="5380393"/>
            <a:ext cx="685825" cy="685825"/>
          </a:xfrm>
          <a:prstGeom prst="rtTriangle">
            <a:avLst/>
          </a:prstGeom>
          <a:solidFill>
            <a:srgbClr val="ABE7F3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2">
              <a:defRPr/>
            </a:pPr>
            <a:endParaRPr lang="ko-KR" altLang="en-US" sz="2025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72060" y="4889251"/>
            <a:ext cx="4707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организацию и обеспечение отдыха и оздоровления детей, в том числе в этнической среде (выездной отдых)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60400" y="13335"/>
            <a:ext cx="11540854" cy="58477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отдыха, оздоровления детей жителей города Мегиона и поселка Высокий, </a:t>
            </a:r>
            <a:r>
              <a:rPr lang="ru-RU" sz="1600" b="1" cap="all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трудозанятость</a:t>
            </a:r>
            <a:r>
              <a:rPr lang="ru-RU" sz="16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молодежи в свободное от учебы время в 2024-2026 годах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96" y="3415244"/>
            <a:ext cx="1100420" cy="866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5980" y="1083611"/>
            <a:ext cx="5232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5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организации </a:t>
            </a:r>
          </a:p>
          <a:p>
            <a:pPr algn="r" defTabSz="914375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и оздоровления детей (внутригородской отдых)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47922" y="4252948"/>
            <a:ext cx="52383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5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организацию питания детей в возрасте от 6 до 17 лет (</a:t>
            </a:r>
            <a:r>
              <a:rPr lang="ru-RU" b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в лагерях с дневным пребыванием детей, в возрасте от 8 до 17 лет (</a:t>
            </a:r>
            <a:r>
              <a:rPr lang="ru-RU" b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в палаточных лагерях, в возрасте от 14 до 17 лет (</a:t>
            </a:r>
            <a:r>
              <a:rPr lang="ru-RU" b="1" dirty="0" err="1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</a:t>
            </a: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в лагерях труда и отдыха с дневным пребыванием детей</a:t>
            </a:r>
          </a:p>
        </p:txBody>
      </p:sp>
      <p:sp>
        <p:nvSpPr>
          <p:cNvPr id="40" name="Pentagon 41">
            <a:extLst>
              <a:ext uri="{FF2B5EF4-FFF2-40B4-BE49-F238E27FC236}">
                <a16:creationId xmlns:a16="http://schemas.microsoft.com/office/drawing/2014/main" id="{E7F90C88-688C-48E0-9AE4-EB94B6AB5936}"/>
              </a:ext>
            </a:extLst>
          </p:cNvPr>
          <p:cNvSpPr/>
          <p:nvPr/>
        </p:nvSpPr>
        <p:spPr>
          <a:xfrm rot="10800000" flipV="1">
            <a:off x="2319570" y="3304969"/>
            <a:ext cx="3672000" cy="972000"/>
          </a:xfrm>
          <a:prstGeom prst="homePlate">
            <a:avLst/>
          </a:prstGeom>
          <a:solidFill>
            <a:srgbClr val="ABE7F3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2024 год – 17 659,5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2025 год – 17 659,5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2026 год – 17 659,5 тыс. руб.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460164" y="1147023"/>
            <a:ext cx="4596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5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временного трудоустройства несовершеннолетних граждан</a:t>
            </a:r>
          </a:p>
        </p:txBody>
      </p:sp>
      <p:sp>
        <p:nvSpPr>
          <p:cNvPr id="42" name="Pentagon 42">
            <a:extLst>
              <a:ext uri="{FF2B5EF4-FFF2-40B4-BE49-F238E27FC236}">
                <a16:creationId xmlns:a16="http://schemas.microsoft.com/office/drawing/2014/main" id="{F0A45BF4-890D-4CBD-B601-20A4AD98193E}"/>
              </a:ext>
            </a:extLst>
          </p:cNvPr>
          <p:cNvSpPr/>
          <p:nvPr/>
        </p:nvSpPr>
        <p:spPr>
          <a:xfrm>
            <a:off x="6214074" y="3317590"/>
            <a:ext cx="3672000" cy="972000"/>
          </a:xfrm>
          <a:prstGeom prst="homePlate">
            <a:avLst/>
          </a:prstGeom>
          <a:solidFill>
            <a:srgbClr val="DCC5ED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2024 год – 17 393,0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2025 год – 17 393,0 тыс. руб.</a:t>
            </a:r>
          </a:p>
          <a:p>
            <a:pPr marL="172375" defTabSz="685782">
              <a:defRPr/>
            </a:pPr>
            <a:r>
              <a:rPr lang="ru-RU" altLang="ko-KR" b="1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2026 год – 17 393,0 тыс. руб.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337" l="685" r="99315">
                        <a14:foregroundMark x1="20890" y1="47150" x2="20890" y2="47150"/>
                        <a14:foregroundMark x1="23288" y1="41969" x2="23288" y2="41969"/>
                        <a14:foregroundMark x1="27055" y1="33679" x2="27055" y2="33679"/>
                        <a14:foregroundMark x1="30137" y1="29016" x2="30137" y2="29016"/>
                        <a14:foregroundMark x1="31164" y1="26425" x2="31164" y2="26425"/>
                        <a14:foregroundMark x1="29452" y1="23834" x2="29452" y2="23834"/>
                        <a14:foregroundMark x1="27055" y1="20725" x2="27055" y2="20725"/>
                        <a14:foregroundMark x1="27397" y1="13990" x2="27397" y2="13990"/>
                        <a14:foregroundMark x1="30137" y1="8290" x2="30137" y2="8290"/>
                        <a14:foregroundMark x1="32877" y1="3627" x2="32877" y2="3627"/>
                        <a14:foregroundMark x1="36644" y1="1554" x2="36644" y2="1554"/>
                        <a14:foregroundMark x1="43151" y1="518" x2="43151" y2="518"/>
                        <a14:foregroundMark x1="44178" y1="4663" x2="44178" y2="4663"/>
                        <a14:foregroundMark x1="47603" y1="9326" x2="47603" y2="9326"/>
                        <a14:foregroundMark x1="49315" y1="11917" x2="49315" y2="11917"/>
                        <a14:foregroundMark x1="50342" y1="19171" x2="50342" y2="19171"/>
                        <a14:foregroundMark x1="53082" y1="20207" x2="53082" y2="20207"/>
                        <a14:foregroundMark x1="52740" y1="28497" x2="52740" y2="28497"/>
                        <a14:foregroundMark x1="53082" y1="32642" x2="53082" y2="32642"/>
                        <a14:foregroundMark x1="55137" y1="29534" x2="55137" y2="29534"/>
                        <a14:foregroundMark x1="59589" y1="26425" x2="59589" y2="26425"/>
                        <a14:foregroundMark x1="64726" y1="27461" x2="64726" y2="27461"/>
                        <a14:foregroundMark x1="66438" y1="24352" x2="66438" y2="24352"/>
                        <a14:foregroundMark x1="10616" y1="74093" x2="10616" y2="74093"/>
                        <a14:foregroundMark x1="6507" y1="79275" x2="6507" y2="79275"/>
                        <a14:foregroundMark x1="4452" y1="81865" x2="4452" y2="81865"/>
                        <a14:foregroundMark x1="5822" y1="86010" x2="5822" y2="86010"/>
                        <a14:foregroundMark x1="10959" y1="84456" x2="10959" y2="84456"/>
                        <a14:foregroundMark x1="16096" y1="84456" x2="16096" y2="84456"/>
                        <a14:foregroundMark x1="20205" y1="84456" x2="20205" y2="84456"/>
                        <a14:foregroundMark x1="22260" y1="84974" x2="22260" y2="84974"/>
                        <a14:foregroundMark x1="23630" y1="89119" x2="23630" y2="89119"/>
                        <a14:foregroundMark x1="27397" y1="89119" x2="27397" y2="89119"/>
                        <a14:foregroundMark x1="30137" y1="87047" x2="30137" y2="87047"/>
                        <a14:foregroundMark x1="33562" y1="84974" x2="33562" y2="84974"/>
                        <a14:foregroundMark x1="35959" y1="84974" x2="35959" y2="84974"/>
                        <a14:foregroundMark x1="36986" y1="86010" x2="36986" y2="86010"/>
                        <a14:foregroundMark x1="38699" y1="86010" x2="38699" y2="86010"/>
                        <a14:foregroundMark x1="41438" y1="86010" x2="41438" y2="86010"/>
                        <a14:foregroundMark x1="43836" y1="86010" x2="43836" y2="86010"/>
                        <a14:foregroundMark x1="45205" y1="88083" x2="45205" y2="88083"/>
                        <a14:foregroundMark x1="47603" y1="88083" x2="47603" y2="88083"/>
                        <a14:foregroundMark x1="49315" y1="89119" x2="49315" y2="89119"/>
                        <a14:foregroundMark x1="51712" y1="90674" x2="51712" y2="90674"/>
                        <a14:foregroundMark x1="58562" y1="89637" x2="58562" y2="89637"/>
                        <a14:foregroundMark x1="62671" y1="89119" x2="62671" y2="89119"/>
                        <a14:foregroundMark x1="66438" y1="86528" x2="66438" y2="86528"/>
                        <a14:foregroundMark x1="67808" y1="87565" x2="67808" y2="87565"/>
                        <a14:foregroundMark x1="71575" y1="87047" x2="71575" y2="87047"/>
                        <a14:foregroundMark x1="73973" y1="83420" x2="73973" y2="83420"/>
                        <a14:foregroundMark x1="78425" y1="82383" x2="78425" y2="82383"/>
                        <a14:foregroundMark x1="81849" y1="81865" x2="81849" y2="81865"/>
                        <a14:foregroundMark x1="85616" y1="81865" x2="85616" y2="81865"/>
                        <a14:foregroundMark x1="90753" y1="80829" x2="90753" y2="80829"/>
                        <a14:foregroundMark x1="93493" y1="80829" x2="93493" y2="80829"/>
                        <a14:foregroundMark x1="98288" y1="75648" x2="98288" y2="75648"/>
                        <a14:foregroundMark x1="96233" y1="78238" x2="96233" y2="78238"/>
                        <a14:foregroundMark x1="93836" y1="70984" x2="93836" y2="70984"/>
                        <a14:foregroundMark x1="94521" y1="69948" x2="94521" y2="69948"/>
                        <a14:foregroundMark x1="92466" y1="65803" x2="92466" y2="65803"/>
                        <a14:foregroundMark x1="92466" y1="60104" x2="92466" y2="60104"/>
                        <a14:foregroundMark x1="90068" y1="51813" x2="90068" y2="51813"/>
                        <a14:foregroundMark x1="89726" y1="48187" x2="89726" y2="48187"/>
                        <a14:foregroundMark x1="90068" y1="44560" x2="90068" y2="44560"/>
                        <a14:foregroundMark x1="89384" y1="36788" x2="89384" y2="36788"/>
                        <a14:foregroundMark x1="87329" y1="24870" x2="87329" y2="24870"/>
                        <a14:foregroundMark x1="83904" y1="18135" x2="83904" y2="18135"/>
                        <a14:foregroundMark x1="79795" y1="15026" x2="79795" y2="15026"/>
                        <a14:foregroundMark x1="73973" y1="15026" x2="73973" y2="15026"/>
                        <a14:foregroundMark x1="37329" y1="54404" x2="37329" y2="54404"/>
                        <a14:foregroundMark x1="68493" y1="42487" x2="68493" y2="42487"/>
                        <a14:foregroundMark x1="78767" y1="61140" x2="78767" y2="61140"/>
                        <a14:foregroundMark x1="18151" y1="61658" x2="18151" y2="61658"/>
                        <a14:foregroundMark x1="17808" y1="67358" x2="17808" y2="67358"/>
                        <a14:foregroundMark x1="19178" y1="73057" x2="19178" y2="73057"/>
                        <a14:foregroundMark x1="18836" y1="51813" x2="18836" y2="51813"/>
                        <a14:foregroundMark x1="7192" y1="76166" x2="7192" y2="76166"/>
                        <a14:foregroundMark x1="27397" y1="10363" x2="27397" y2="10363"/>
                        <a14:foregroundMark x1="26027" y1="17098" x2="26027" y2="17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195" y="3437189"/>
            <a:ext cx="1625344" cy="108895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826" y="1932350"/>
            <a:ext cx="1467226" cy="10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98513"/>
            <a:ext cx="12192000" cy="7889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b="1" dirty="0">
                <a:effectLst>
                  <a:reflection stA="45000" endPos="1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города Мегиона на 2024 год и плановый </a:t>
            </a:r>
            <a:br>
              <a:rPr lang="ru-RU" sz="2000" b="1" dirty="0">
                <a:effectLst>
                  <a:reflection stA="45000" endPos="1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effectLst>
                  <a:reflection stA="45000" endPos="1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 и 2026 годов осуществлялось в соответствии с:</a:t>
            </a: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8196283"/>
              </p:ext>
            </p:extLst>
          </p:nvPr>
        </p:nvGraphicFramePr>
        <p:xfrm>
          <a:off x="787400" y="1485900"/>
          <a:ext cx="10617199" cy="4695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8B64E4-7B15-17D4-2C65-4ED7B737E7E7}"/>
              </a:ext>
            </a:extLst>
          </p:cNvPr>
          <p:cNvSpPr/>
          <p:nvPr/>
        </p:nvSpPr>
        <p:spPr>
          <a:xfrm>
            <a:off x="0" y="92730"/>
            <a:ext cx="12192000" cy="46166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554204">
              <a:defRPr/>
            </a:pPr>
            <a:r>
              <a:rPr lang="ru-RU" sz="24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основа </a:t>
            </a:r>
          </a:p>
        </p:txBody>
      </p:sp>
    </p:spTree>
    <p:extLst>
      <p:ext uri="{BB962C8B-B14F-4D97-AF65-F5344CB8AC3E}">
        <p14:creationId xmlns:p14="http://schemas.microsoft.com/office/powerpoint/2010/main" val="32767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 rot="20885339">
            <a:off x="277018" y="976203"/>
            <a:ext cx="1310017" cy="987211"/>
            <a:chOff x="8071595" y="7234519"/>
            <a:chExt cx="3855946" cy="2715774"/>
          </a:xfrm>
          <a:effectLst>
            <a:glow rad="711200">
              <a:schemeClr val="bg1">
                <a:alpha val="40000"/>
              </a:schemeClr>
            </a:glow>
          </a:effectLst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1595" y="7234519"/>
              <a:ext cx="3855946" cy="1196788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241" y="8321749"/>
              <a:ext cx="1933146" cy="1628544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735" y="931085"/>
            <a:ext cx="1592495" cy="1261940"/>
          </a:xfrm>
          <a:prstGeom prst="rect">
            <a:avLst/>
          </a:prstGeom>
          <a:effectLst>
            <a:glow rad="812800">
              <a:schemeClr val="bg1">
                <a:alpha val="40000"/>
              </a:schemeClr>
            </a:glo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0" y="0"/>
            <a:ext cx="12191999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муниципальная программа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образования»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gray">
          <a:xfrm>
            <a:off x="6418063" y="642528"/>
            <a:ext cx="48853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в сфере образования</a:t>
            </a:r>
          </a:p>
          <a:p>
            <a:pPr marL="800381" algn="ctr" defTabSz="844061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77 047,7 тыс. руб.</a:t>
            </a:r>
          </a:p>
          <a:p>
            <a:pPr marL="800381" algn="ctr" defTabSz="844061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год – 141 916,1 тыс. руб.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gray">
          <a:xfrm>
            <a:off x="305901" y="642528"/>
            <a:ext cx="56147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и дополнительное образование детей</a:t>
            </a:r>
          </a:p>
          <a:p>
            <a:pPr algn="ctr" defTabSz="84406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2 993 870,9 тыс. руб.</a:t>
            </a:r>
          </a:p>
          <a:p>
            <a:pPr algn="ctr" defTabSz="84406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3 048 869,8 тыс. руб.</a:t>
            </a:r>
          </a:p>
          <a:p>
            <a:pPr algn="ctr" defTabSz="844061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3 112 468,0 тыс. руб.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455985"/>
              </p:ext>
            </p:extLst>
          </p:nvPr>
        </p:nvGraphicFramePr>
        <p:xfrm>
          <a:off x="250331" y="2098764"/>
          <a:ext cx="5740166" cy="4040694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626979">
                  <a:extLst>
                    <a:ext uri="{9D8B030D-6E8A-4147-A177-3AD203B41FA5}">
                      <a16:colId xmlns:a16="http://schemas.microsoft.com/office/drawing/2014/main" val="3388932636"/>
                    </a:ext>
                  </a:extLst>
                </a:gridCol>
                <a:gridCol w="1113187">
                  <a:extLst>
                    <a:ext uri="{9D8B030D-6E8A-4147-A177-3AD203B41FA5}">
                      <a16:colId xmlns:a16="http://schemas.microsoft.com/office/drawing/2014/main" val="3358774008"/>
                    </a:ext>
                  </a:extLst>
                </a:gridCol>
              </a:tblGrid>
              <a:tr h="141813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мероприятия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649760"/>
                  </a:ext>
                </a:extLst>
              </a:tr>
              <a:tr h="567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функций органов местного самоуправления (управление) и обеспечения деятельности департамента образования администрации города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43 384,8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333812"/>
                  </a:ext>
                </a:extLst>
              </a:tr>
              <a:tr h="28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дошкольного и общего образования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2 645 067,8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57841"/>
                  </a:ext>
                </a:extLst>
              </a:tr>
              <a:tr h="567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 за присмотр и уход за детьми в образовательных организациях, реализующих образовательные программы дошкольного образования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33 153,0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329782"/>
                  </a:ext>
                </a:extLst>
              </a:tr>
              <a:tr h="4254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персонифицированного финансирования дополнительного образования детей   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11 714,6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173249"/>
                  </a:ext>
                </a:extLst>
              </a:tr>
              <a:tr h="5672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системы, методического и информационного сопровождения традиционных, муниципальных и региональных мероприятий дошкольного и общего образования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3 197,7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058145"/>
                  </a:ext>
                </a:extLst>
              </a:tr>
              <a:tr h="28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организационное обеспечение деятельности в муниципальных организациях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19 061,0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010824"/>
                  </a:ext>
                </a:extLst>
              </a:tr>
              <a:tr h="28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Ре</a:t>
                      </a:r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гиональный проект «Патриотическое воспитание граждан   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5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</a:t>
                      </a:r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Российской Федерации»</a:t>
                      </a:r>
                    </a:p>
                  </a:txBody>
                  <a:tcPr marL="68582" marR="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1 767,7</a:t>
                      </a: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872028"/>
                  </a:ext>
                </a:extLst>
              </a:tr>
              <a:tr h="28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в муниципальных общеобразовательных организациях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193 524,8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057289"/>
                  </a:ext>
                </a:extLst>
              </a:tr>
              <a:tr h="28362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отдыха и оздоровления детей и подростков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42 999,5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77066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67450"/>
              </p:ext>
            </p:extLst>
          </p:nvPr>
        </p:nvGraphicFramePr>
        <p:xfrm>
          <a:off x="6354047" y="2268506"/>
          <a:ext cx="5594781" cy="2315034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812045">
                  <a:extLst>
                    <a:ext uri="{9D8B030D-6E8A-4147-A177-3AD203B41FA5}">
                      <a16:colId xmlns:a16="http://schemas.microsoft.com/office/drawing/2014/main" val="742221546"/>
                    </a:ext>
                  </a:extLst>
                </a:gridCol>
                <a:gridCol w="782736">
                  <a:extLst>
                    <a:ext uri="{9D8B030D-6E8A-4147-A177-3AD203B41FA5}">
                      <a16:colId xmlns:a16="http://schemas.microsoft.com/office/drawing/2014/main" val="3801998403"/>
                    </a:ext>
                  </a:extLst>
                </a:gridCol>
              </a:tblGrid>
              <a:tr h="559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мероприятия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4839" marT="4839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267375"/>
                  </a:ext>
                </a:extLst>
              </a:tr>
              <a:tr h="93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комплексной безопасности образовательных организаций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4839" marT="48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22 441,8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805953"/>
                  </a:ext>
                </a:extLst>
              </a:tr>
              <a:tr h="1105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организаций  к осенне-зимнему периоду, к новому учебному году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4839" marT="48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3 217,2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24081"/>
                  </a:ext>
                </a:extLst>
              </a:tr>
              <a:tr h="165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приведению в нормативное состояние антитеррористической защищенности объектов (территорий) образовательных организаций</a:t>
                      </a:r>
                      <a:endParaRPr lang="ru-RU" sz="1250" b="0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4839" marT="483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5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739,3</a:t>
                      </a:r>
                      <a:endParaRPr lang="ru-RU" sz="12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9" marR="4839" marT="483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74045"/>
                  </a:ext>
                </a:extLst>
              </a:tr>
              <a:tr h="110509">
                <a:tc>
                  <a:txBody>
                    <a:bodyPr/>
                    <a:lstStyle/>
                    <a:p>
                      <a:pPr marL="0" algn="l" defTabSz="1329263" rtl="0" eaLnBrk="1" fontAlgn="b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Оснащение и модернизация технического оборудования для пищеблоков образовательных организаций</a:t>
                      </a:r>
                    </a:p>
                  </a:txBody>
                  <a:tcPr marL="68582" marR="4839" marT="483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29263" rtl="0" eaLnBrk="1" fontAlgn="b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347,9</a:t>
                      </a:r>
                    </a:p>
                  </a:txBody>
                  <a:tcPr marL="4839" marR="4839" marT="483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844307"/>
                  </a:ext>
                </a:extLst>
              </a:tr>
              <a:tr h="110509">
                <a:tc>
                  <a:txBody>
                    <a:bodyPr/>
                    <a:lstStyle/>
                    <a:p>
                      <a:pPr marL="0" algn="l" defTabSz="1329263" rtl="0" eaLnBrk="1" fontAlgn="b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Реализация мероприятий по модернизации школьных систем образования (МАОУ СОШ №4)</a:t>
                      </a:r>
                    </a:p>
                  </a:txBody>
                  <a:tcPr marL="68582" marR="4839" marT="483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29263" rtl="0" eaLnBrk="1" fontAlgn="b" latinLnBrk="0" hangingPunct="1"/>
                      <a:r>
                        <a:rPr lang="ru-RU" sz="125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49 301,5</a:t>
                      </a:r>
                    </a:p>
                  </a:txBody>
                  <a:tcPr marL="4839" marR="4839" marT="483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167134"/>
                  </a:ext>
                </a:extLst>
              </a:tr>
            </a:tbl>
          </a:graphicData>
        </a:graphic>
      </p:graphicFrame>
      <p:sp>
        <p:nvSpPr>
          <p:cNvPr id="43" name="Text Box 15"/>
          <p:cNvSpPr txBox="1">
            <a:spLocks noChangeArrowheads="1"/>
          </p:cNvSpPr>
          <p:nvPr/>
        </p:nvSpPr>
        <p:spPr bwMode="gray">
          <a:xfrm>
            <a:off x="4929346" y="1735732"/>
            <a:ext cx="10157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47" name="Picture 8" descr="http://79.rospotrebnadzor.ru/fbuzeao/images/i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84870">
            <a:off x="4773831" y="924114"/>
            <a:ext cx="1252637" cy="8148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216B7A5-8BA4-B39F-50ED-FFC384B91760}"/>
              </a:ext>
            </a:extLst>
          </p:cNvPr>
          <p:cNvSpPr/>
          <p:nvPr/>
        </p:nvSpPr>
        <p:spPr>
          <a:xfrm>
            <a:off x="7255636" y="4883655"/>
            <a:ext cx="3791601" cy="9053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57328" tIns="0" bIns="0"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3 070 918,6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3 190 785,9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3 112 468,0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D3B77-2560-448F-DABE-B5A2C1B74725}"/>
              </a:ext>
            </a:extLst>
          </p:cNvPr>
          <p:cNvSpPr txBox="1"/>
          <p:nvPr/>
        </p:nvSpPr>
        <p:spPr>
          <a:xfrm>
            <a:off x="7454650" y="5151649"/>
            <a:ext cx="105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ВСЕГО:</a:t>
            </a: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55E8FA13-984F-5442-D492-30BC7970EF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047237" y="1877059"/>
            <a:ext cx="10157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0090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DFD77134-0BC6-437E-F98D-ED55C2BAA26C}"/>
              </a:ext>
            </a:extLst>
          </p:cNvPr>
          <p:cNvSpPr/>
          <p:nvPr/>
        </p:nvSpPr>
        <p:spPr>
          <a:xfrm rot="5400000" flipV="1">
            <a:off x="5682148" y="3405602"/>
            <a:ext cx="1804748" cy="2013369"/>
          </a:xfrm>
          <a:prstGeom prst="bentArrow">
            <a:avLst>
              <a:gd name="adj1" fmla="val 16742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28E199A1-16C1-E98B-7A46-58C9C152E200}"/>
              </a:ext>
            </a:extLst>
          </p:cNvPr>
          <p:cNvSpPr/>
          <p:nvPr/>
        </p:nvSpPr>
        <p:spPr>
          <a:xfrm rot="5400000" flipV="1">
            <a:off x="4789315" y="2467693"/>
            <a:ext cx="3577421" cy="2000377"/>
          </a:xfrm>
          <a:prstGeom prst="bentArrow">
            <a:avLst>
              <a:gd name="adj1" fmla="val 15835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1570616C-6D03-CB88-0827-B846F8219518}"/>
              </a:ext>
            </a:extLst>
          </p:cNvPr>
          <p:cNvSpPr/>
          <p:nvPr/>
        </p:nvSpPr>
        <p:spPr>
          <a:xfrm rot="5400000">
            <a:off x="3826955" y="2674090"/>
            <a:ext cx="3364389" cy="2000381"/>
          </a:xfrm>
          <a:prstGeom prst="bentArrow">
            <a:avLst>
              <a:gd name="adj1" fmla="val 16197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9902" name="Text Box 14"/>
          <p:cNvSpPr txBox="1">
            <a:spLocks noChangeArrowheads="1"/>
          </p:cNvSpPr>
          <p:nvPr/>
        </p:nvSpPr>
        <p:spPr bwMode="gray">
          <a:xfrm>
            <a:off x="4316138" y="4574981"/>
            <a:ext cx="3559724" cy="1464231"/>
          </a:xfrm>
          <a:prstGeom prst="roundRect">
            <a:avLst/>
          </a:prstGeom>
          <a:ln w="635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5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Всего: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71 783,5 тыс. руб.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71 153,5 тыс. руб.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71 833,5 тыс. руб.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gray">
          <a:xfrm>
            <a:off x="562011" y="943213"/>
            <a:ext cx="3990812" cy="2485787"/>
          </a:xfrm>
          <a:prstGeom prst="roundRect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организационное обеспечение деятельности муниципальных учреждений молодежной политики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55 800,7 тыс. руб.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55 170,7 тыс. руб.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55 800,7 тыс. руб.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gray">
          <a:xfrm>
            <a:off x="7446518" y="2927495"/>
            <a:ext cx="4183693" cy="1464231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молодежной политики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- 883,0 тыс. руб.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883,0 тыс. руб.</a:t>
            </a:r>
          </a:p>
          <a:p>
            <a:pPr algn="ctr" defTabSz="914375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883,0 тыс. руб.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gray">
          <a:xfrm>
            <a:off x="7398327" y="885042"/>
            <a:ext cx="4183693" cy="1804749"/>
          </a:xfrm>
          <a:prstGeom prst="roundRect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трудовой занятости несовершеннолетних граждан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- 15 099,8 тыс. руб.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15 099,8 тыс. руб.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15 149,8 тыс. руб.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-4895"/>
            <a:ext cx="12191999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муниципальная программа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«молодежная политика города Мегиона»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74" y1="36485" x2="5519" y2="37246"/>
                        <a14:foregroundMark x1="10111" y1="38261" x2="10111" y2="38261"/>
                        <a14:foregroundMark x1="7000" y1="53744" x2="7000" y2="53744"/>
                        <a14:foregroundMark x1="7259" y1="88515" x2="7259" y2="88515"/>
                        <a14:foregroundMark x1="72593" y1="83693" x2="72593" y2="83693"/>
                        <a14:foregroundMark x1="69148" y1="81472" x2="69148" y2="81472"/>
                        <a14:foregroundMark x1="74111" y1="85216" x2="74111" y2="85216"/>
                        <a14:foregroundMark x1="58011" y1="15300" x2="58011" y2="15300"/>
                        <a14:foregroundMark x1="9392" y1="31073" x2="9392" y2="31073"/>
                        <a14:foregroundMark x1="38122" y1="75868" x2="38122" y2="75868"/>
                        <a14:foregroundMark x1="29098" y1="74763" x2="29098" y2="74763"/>
                        <a14:foregroundMark x1="75967" y1="79811" x2="75967" y2="79811"/>
                        <a14:foregroundMark x1="71547" y1="79811" x2="71547" y2="79811"/>
                        <a14:foregroundMark x1="81215" y1="88328" x2="81215" y2="88328"/>
                        <a14:foregroundMark x1="92910" y1="86593" x2="92910" y2="86593"/>
                        <a14:foregroundMark x1="58564" y1="89432" x2="58564" y2="89432"/>
                        <a14:foregroundMark x1="51934" y1="87224" x2="51934" y2="87224"/>
                        <a14:foregroundMark x1="71731" y1="85489" x2="71731" y2="85489"/>
                        <a14:foregroundMark x1="76151" y1="73975" x2="76151" y2="73975"/>
                        <a14:foregroundMark x1="82689" y1="86593" x2="82689" y2="86593"/>
                        <a14:foregroundMark x1="11694" y1="53943" x2="11694" y2="53943"/>
                        <a14:foregroundMark x1="11694" y1="76814" x2="11694" y2="76814"/>
                        <a14:foregroundMark x1="5249" y1="69716" x2="5249" y2="69716"/>
                        <a14:foregroundMark x1="11326" y1="61514" x2="11326" y2="61514"/>
                        <a14:foregroundMark x1="11510" y1="70032" x2="11510" y2="70032"/>
                        <a14:foregroundMark x1="4420" y1="61830" x2="4420" y2="61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045" y="4444309"/>
            <a:ext cx="3048532" cy="177937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одежда, челове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6B7D56-7A7A-C56A-6C27-BFA463325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34" y="3730777"/>
            <a:ext cx="3964924" cy="238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464297"/>
              </p:ext>
            </p:extLst>
          </p:nvPr>
        </p:nvGraphicFramePr>
        <p:xfrm>
          <a:off x="4790939" y="1258710"/>
          <a:ext cx="6948883" cy="7362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095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8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026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</a:p>
                  </a:txBody>
                  <a:tcPr marL="63307" marR="63307" marT="31654" marB="3165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4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337 837,7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341 014,3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347 370,3</a:t>
                      </a:r>
                    </a:p>
                  </a:txBody>
                  <a:tcPr marL="63307" marR="63307" marT="31654" marB="316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656474" y="896940"/>
            <a:ext cx="1179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61">
              <a:defRPr/>
            </a:pPr>
            <a:r>
              <a:rPr lang="ru-RU" sz="1600" b="1" cap="all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08531" y="646331"/>
            <a:ext cx="4534503" cy="5673820"/>
            <a:chOff x="17536" y="932557"/>
            <a:chExt cx="5372281" cy="816814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36" y="932557"/>
              <a:ext cx="5372281" cy="81681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9638" y="2037178"/>
              <a:ext cx="4248076" cy="625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44061">
                <a:defRPr/>
              </a:pPr>
              <a:r>
                <a:rPr lang="ru-RU" sz="1600" b="1" dirty="0">
                  <a:solidFill>
                    <a:srgbClr val="FF3F5F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Цель: </a:t>
              </a:r>
            </a:p>
            <a:p>
              <a:pPr defTabSz="844061">
                <a:spcBef>
                  <a:spcPts val="127"/>
                </a:spcBef>
                <a:defRPr/>
              </a:pPr>
              <a:r>
                <a:rPr lang="ru-RU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Создание условий населению городского округа для регулярных занятий физической культурой и спортом.</a:t>
              </a:r>
            </a:p>
            <a:p>
              <a:pPr defTabSz="844061">
                <a:spcBef>
                  <a:spcPts val="127"/>
                </a:spcBef>
                <a:defRPr/>
              </a:pPr>
              <a:r>
                <a:rPr lang="ru-RU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Развитие спортивной инфраструктуры.</a:t>
              </a:r>
            </a:p>
            <a:p>
              <a:pPr defTabSz="844061">
                <a:spcBef>
                  <a:spcPts val="127"/>
                </a:spcBef>
                <a:defRPr/>
              </a:pPr>
              <a:r>
                <a:rPr lang="ru-RU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Обеспечение подготовки спортивного резерва.</a:t>
              </a:r>
              <a:endParaRPr lang="en-US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844061">
                <a:spcBef>
                  <a:spcPts val="127"/>
                </a:spcBef>
                <a:defRPr/>
              </a:pPr>
              <a:r>
                <a:rPr lang="en-US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r>
                <a:rPr lang="ru-RU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Повышение качества оказания услуг в сфере физической культуры и спорта.</a:t>
              </a:r>
            </a:p>
            <a:p>
              <a:pPr defTabSz="844061">
                <a:spcBef>
                  <a:spcPts val="127"/>
                </a:spcBef>
                <a:defRPr/>
              </a:pPr>
              <a:r>
                <a:rPr lang="ru-RU" sz="1600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Улучшение здоровья населения, формирование культуры общественного здоровья, ответственного отношения к здоровью.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43033" y="2069398"/>
            <a:ext cx="3254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физической культуры и массового спорта»</a:t>
            </a:r>
          </a:p>
          <a:p>
            <a:pPr marL="117940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309 679,4</a:t>
            </a:r>
          </a:p>
          <a:p>
            <a:pPr marL="117940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302 289,9</a:t>
            </a:r>
          </a:p>
          <a:p>
            <a:pPr marL="117940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308 434,9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65382" y="2069398"/>
            <a:ext cx="3526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«Развитие системы подготовки спортивного резерва» </a:t>
            </a:r>
          </a:p>
          <a:p>
            <a:pPr marL="226809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28 158,3</a:t>
            </a:r>
          </a:p>
          <a:p>
            <a:pPr marL="226809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38 724,4</a:t>
            </a:r>
          </a:p>
          <a:p>
            <a:pPr marL="226809"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38 935,4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3700" y="0"/>
            <a:ext cx="117983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спорта,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ОБЩЕСТВЕННОГО ЗДОРОВЬЯ в городе Мегионе»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3" b="95524" l="684" r="99268">
                        <a14:foregroundMark x1="36523" y1="15309" x2="36523" y2="15309"/>
                        <a14:foregroundMark x1="52344" y1="19338" x2="52344" y2="19338"/>
                        <a14:foregroundMark x1="60059" y1="58550" x2="60059" y2="58550"/>
                        <a14:foregroundMark x1="54150" y1="55953" x2="54150" y2="55953"/>
                        <a14:foregroundMark x1="74219" y1="39839" x2="74219" y2="39839"/>
                        <a14:foregroundMark x1="70654" y1="38854" x2="70654" y2="38854"/>
                        <a14:foregroundMark x1="89258" y1="33751" x2="89258" y2="33751"/>
                        <a14:foregroundMark x1="87451" y1="59266" x2="87451" y2="59266"/>
                        <a14:foregroundMark x1="88281" y1="68577" x2="88281" y2="68577"/>
                        <a14:foregroundMark x1="80029" y1="80215" x2="80029" y2="80215"/>
                        <a14:foregroundMark x1="36377" y1="69382" x2="36377" y2="69382"/>
                        <a14:foregroundMark x1="40625" y1="78962" x2="40625" y2="78962"/>
                        <a14:foregroundMark x1="35791" y1="58550" x2="35791" y2="58550"/>
                        <a14:foregroundMark x1="17334" y1="71352" x2="17334" y2="71352"/>
                        <a14:foregroundMark x1="19580" y1="79946" x2="19580" y2="79946"/>
                        <a14:foregroundMark x1="67334" y1="53715" x2="67334" y2="53715"/>
                        <a14:foregroundMark x1="74951" y1="40824" x2="74951" y2="40824"/>
                        <a14:foregroundMark x1="70117" y1="48433" x2="70117" y2="48433"/>
                        <a14:foregroundMark x1="71924" y1="47180" x2="71924" y2="47180"/>
                        <a14:foregroundMark x1="71094" y1="39570" x2="71094" y2="39570"/>
                        <a14:foregroundMark x1="58105" y1="75918" x2="58105" y2="75918"/>
                        <a14:foregroundMark x1="56201" y1="64816" x2="56201" y2="64816"/>
                        <a14:foregroundMark x1="56055" y1="69382" x2="56055" y2="69382"/>
                        <a14:foregroundMark x1="61865" y1="77977" x2="61865" y2="77977"/>
                        <a14:foregroundMark x1="61719" y1="82990" x2="61719" y2="82990"/>
                        <a14:foregroundMark x1="58691" y1="83796" x2="58691" y2="83796"/>
                        <a14:foregroundMark x1="57178" y1="89346" x2="57178" y2="89346"/>
                        <a14:foregroundMark x1="62793" y1="87556" x2="62793" y2="87556"/>
                        <a14:foregroundMark x1="57568" y1="87287" x2="57568" y2="87287"/>
                        <a14:foregroundMark x1="85400" y1="88093" x2="85400" y2="88093"/>
                        <a14:foregroundMark x1="87744" y1="82274" x2="87744" y2="82274"/>
                        <a14:foregroundMark x1="87891" y1="74664" x2="87891" y2="74664"/>
                        <a14:foregroundMark x1="91602" y1="76186" x2="91602" y2="76186"/>
                        <a14:foregroundMark x1="92285" y1="68129" x2="92285" y2="68129"/>
                        <a14:foregroundMark x1="90381" y1="59266" x2="90381" y2="59266"/>
                        <a14:foregroundMark x1="94922" y1="63295" x2="94922" y2="63295"/>
                        <a14:foregroundMark x1="93115" y1="50134" x2="93115" y2="50134"/>
                        <a14:foregroundMark x1="83887" y1="50403" x2="83887" y2="50403"/>
                        <a14:foregroundMark x1="80029" y1="52193" x2="80029" y2="52193"/>
                        <a14:foregroundMark x1="90771" y1="88809" x2="90771" y2="88809"/>
                        <a14:foregroundMark x1="85693" y1="85049" x2="85693" y2="85049"/>
                        <a14:foregroundMark x1="70654" y1="43151" x2="70654" y2="43151"/>
                        <a14:foregroundMark x1="39111" y1="52193" x2="39111" y2="52193"/>
                        <a14:foregroundMark x1="38574" y1="37780" x2="38574" y2="37780"/>
                        <a14:foregroundMark x1="35693" y1="24440" x2="35693" y2="24440"/>
                        <a14:foregroundMark x1="32227" y1="22919" x2="32227" y2="22919"/>
                        <a14:foregroundMark x1="41748" y1="18621" x2="41748" y2="18621"/>
                        <a14:foregroundMark x1="44482" y1="31244" x2="44482" y2="31244"/>
                        <a14:foregroundMark x1="29053" y1="29722" x2="29053" y2="29722"/>
                        <a14:foregroundMark x1="39795" y1="55953" x2="39795" y2="55953"/>
                        <a14:foregroundMark x1="37305" y1="63026" x2="37305" y2="63026"/>
                        <a14:foregroundMark x1="31689" y1="54969" x2="31689" y2="54969"/>
                        <a14:foregroundMark x1="34570" y1="51209" x2="34570" y2="51209"/>
                        <a14:foregroundMark x1="39404" y1="78693" x2="39404" y2="78693"/>
                        <a14:foregroundMark x1="39551" y1="75201" x2="39551" y2="75201"/>
                        <a14:foregroundMark x1="35010" y1="78962" x2="35010" y2="78962"/>
                        <a14:foregroundMark x1="35791" y1="86840" x2="35791" y2="86840"/>
                        <a14:foregroundMark x1="34570" y1="89794" x2="34570" y2="89794"/>
                        <a14:foregroundMark x1="36084" y1="90331" x2="36084" y2="90331"/>
                        <a14:foregroundMark x1="36914" y1="86571" x2="36914" y2="86571"/>
                        <a14:foregroundMark x1="41455" y1="82005" x2="41455" y2="82005"/>
                        <a14:foregroundMark x1="34717" y1="88541" x2="34717" y2="88541"/>
                        <a14:foregroundMark x1="37061" y1="88272" x2="37061" y2="88272"/>
                        <a14:foregroundMark x1="20117" y1="71620" x2="20117" y2="71620"/>
                        <a14:foregroundMark x1="15723" y1="67323" x2="15723" y2="67323"/>
                        <a14:foregroundMark x1="12402" y1="63295" x2="12402" y2="63295"/>
                        <a14:foregroundMark x1="10205" y1="67860" x2="10205" y2="67860"/>
                        <a14:foregroundMark x1="22607" y1="87556" x2="22607" y2="87556"/>
                        <a14:foregroundMark x1="20361" y1="78424" x2="20361" y2="78424"/>
                        <a14:foregroundMark x1="5078" y1="58550" x2="5078" y2="58550"/>
                        <a14:foregroundMark x1="6348" y1="60251" x2="6348" y2="60251"/>
                        <a14:foregroundMark x1="4004" y1="62578" x2="4004" y2="62578"/>
                        <a14:foregroundMark x1="3564" y1="54432" x2="3564" y2="54432"/>
                        <a14:foregroundMark x1="5908" y1="70367" x2="5908" y2="70367"/>
                        <a14:foregroundMark x1="22314" y1="85049" x2="22314" y2="85049"/>
                        <a14:foregroundMark x1="22021" y1="80483" x2="22021" y2="80483"/>
                        <a14:foregroundMark x1="17773" y1="67323" x2="17773" y2="67323"/>
                        <a14:foregroundMark x1="91455" y1="16562" x2="91455" y2="16562"/>
                        <a14:foregroundMark x1="80859" y1="17637" x2="80859" y2="17637"/>
                        <a14:foregroundMark x1="86523" y1="19158" x2="86523" y2="19158"/>
                        <a14:foregroundMark x1="81689" y1="29991" x2="81689" y2="29991"/>
                        <a14:foregroundMark x1="85010" y1="49418" x2="85010" y2="49418"/>
                        <a14:foregroundMark x1="91895" y1="89794" x2="91895" y2="89794"/>
                        <a14:foregroundMark x1="58789" y1="67413" x2="58789" y2="67413"/>
                        <a14:foregroundMark x1="91455" y1="69203" x2="91455" y2="69203"/>
                        <a14:foregroundMark x1="20508" y1="67413" x2="20508" y2="67413"/>
                        <a14:foregroundMark x1="79443" y1="70457" x2="79443" y2="70457"/>
                        <a14:foregroundMark x1="59082" y1="53984" x2="59082" y2="53984"/>
                        <a14:foregroundMark x1="20898" y1="74485" x2="20898" y2="74485"/>
                        <a14:foregroundMark x1="21729" y1="72426" x2="21729" y2="72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848" y="3896857"/>
            <a:ext cx="4443067" cy="24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alphaModFix amt="4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122" y="1824653"/>
            <a:ext cx="7713534" cy="443783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884924"/>
              </p:ext>
            </p:extLst>
          </p:nvPr>
        </p:nvGraphicFramePr>
        <p:xfrm>
          <a:off x="576943" y="1040611"/>
          <a:ext cx="11266713" cy="67525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5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6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02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</a:p>
                  </a:txBody>
                  <a:tcPr marL="63307" marR="63307" marT="31654" marB="31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</a:p>
                  </a:txBody>
                  <a:tcPr marL="63307" marR="63307" marT="31654" marB="3165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568 446,4</a:t>
                      </a:r>
                    </a:p>
                  </a:txBody>
                  <a:tcPr marL="63307" marR="63307" marT="31654" marB="31654" anchor="ctr">
                    <a:solidFill>
                      <a:srgbClr val="D1E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538 352,1</a:t>
                      </a:r>
                    </a:p>
                  </a:txBody>
                  <a:tcPr marL="63307" marR="63307" marT="31654" marB="31654" anchor="ctr">
                    <a:solidFill>
                      <a:srgbClr val="D1E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547 144,0</a:t>
                      </a:r>
                    </a:p>
                  </a:txBody>
                  <a:tcPr marL="63307" marR="63307" marT="31654" marB="31654" anchor="ctr">
                    <a:solidFill>
                      <a:srgbClr val="D1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88239" y="777941"/>
            <a:ext cx="105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61">
              <a:defRPr/>
            </a:pPr>
            <a:r>
              <a:rPr lang="ru-RU" sz="1400" b="1" cap="all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84" y="1894473"/>
            <a:ext cx="4013068" cy="39715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919" y="2233625"/>
            <a:ext cx="28439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solidFill>
                  <a:srgbClr val="FF3F5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Укрепление единого культурного пространства города Мегиона</a:t>
            </a:r>
          </a:p>
          <a:p>
            <a:pPr defTabSz="844061">
              <a:defRPr/>
            </a:pPr>
            <a:endParaRPr lang="ru-RU" sz="16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44061">
              <a:defRPr/>
            </a:pPr>
            <a:r>
              <a:rPr lang="ru-RU" sz="1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комфортных условий и равных возможностей доступа населения к культурным ценностям, цифровым ресурсам, самореализации и раскрытия таланта каждого жителя города Мегион.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0451" y="2287361"/>
            <a:ext cx="2734958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исторического и культурного наследия, снижение   инфраструктурных ограничений с целью обеспечения функционирования всех видов культурной деятельности</a:t>
            </a:r>
          </a:p>
          <a:p>
            <a:pPr marL="53340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23 232,5</a:t>
            </a:r>
          </a:p>
          <a:p>
            <a:pPr marL="53340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1 175,8</a:t>
            </a:r>
          </a:p>
          <a:p>
            <a:pPr marL="53340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1 675,3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0925" y="5271584"/>
            <a:ext cx="1238576" cy="110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9264824" y="3037511"/>
            <a:ext cx="2470024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Организационные, экономические механизмы развития культуры и историко-культурного наследия</a:t>
            </a:r>
          </a:p>
          <a:p>
            <a:pPr marL="11794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541 552,2</a:t>
            </a:r>
          </a:p>
          <a:p>
            <a:pPr marL="11794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536 229,7</a:t>
            </a:r>
          </a:p>
          <a:p>
            <a:pPr marL="117940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541 552,2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408" y="3032304"/>
            <a:ext cx="2559416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творческих инициатив, </a:t>
            </a:r>
          </a:p>
          <a:p>
            <a:pPr algn="ctr" defTabSz="844061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способствующих самореализации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marL="719138" defTabSz="844061">
              <a:tabLst>
                <a:tab pos="226809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3 661,7</a:t>
            </a:r>
          </a:p>
          <a:p>
            <a:pPr marL="719138" defTabSz="844061">
              <a:tabLst>
                <a:tab pos="226809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946,6</a:t>
            </a:r>
          </a:p>
          <a:p>
            <a:pPr marL="719138" defTabSz="844061">
              <a:tabLst>
                <a:tab pos="226809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3 916,5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560" y="5261276"/>
            <a:ext cx="837670" cy="1116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923" y="2042028"/>
            <a:ext cx="1182263" cy="8866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264" y="1873696"/>
            <a:ext cx="538908" cy="71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30793" y="2146925"/>
            <a:ext cx="803025" cy="933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5518" y="1770697"/>
            <a:ext cx="1060330" cy="88645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10497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муниципальная программа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«Культурное пространство в городе Мегионе»</a:t>
            </a:r>
          </a:p>
        </p:txBody>
      </p:sp>
    </p:spTree>
    <p:extLst>
      <p:ext uri="{BB962C8B-B14F-4D97-AF65-F5344CB8AC3E}">
        <p14:creationId xmlns:p14="http://schemas.microsoft.com/office/powerpoint/2010/main" val="7703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623DF1-1D5E-58FD-6994-6ED5D1CF0FEB}"/>
              </a:ext>
            </a:extLst>
          </p:cNvPr>
          <p:cNvSpPr/>
          <p:nvPr/>
        </p:nvSpPr>
        <p:spPr>
          <a:xfrm>
            <a:off x="5359651" y="2936619"/>
            <a:ext cx="1216171" cy="15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88613" y="2160485"/>
            <a:ext cx="11397343" cy="7150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условий доступности приоритетных объектов в приоритетных сферах жизнедеятельности и других маломобильных групп населения:</a:t>
            </a:r>
            <a:endParaRPr lang="id-ID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8614" y="2961682"/>
            <a:ext cx="4871037" cy="221599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defTabSz="844061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реализацию полномочий в области строительства и жилищных отношений (мероприятия по приспособлению жилых помещений и общего имущества в многоквартирных домах с учётом потребностей инвалидов)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- 3 225,9 тыс. руб.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- 3 225,9 тыс. руб.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- 3 225,9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88613" y="832517"/>
            <a:ext cx="11397343" cy="1215866"/>
          </a:xfrm>
          <a:prstGeom prst="roundRect">
            <a:avLst>
              <a:gd name="adj" fmla="val 1164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</a:bodyPr>
          <a:lstStyle/>
          <a:p>
            <a:pPr algn="ctr" defTabSz="829408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defTabSz="829408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доступной среды для инвалидов и других маломобильных групп населения на территории города Мегиона»</a:t>
            </a:r>
          </a:p>
          <a:p>
            <a:pPr algn="ctr" defTabSz="829408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2024-2026 годы предусмотрено 21 777,7 тыс. рублей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0" y="11322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доступной среды для инвалидов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 маломобильных групп населения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4979" y="4457638"/>
            <a:ext cx="689097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44061">
              <a:defRPr/>
            </a:pPr>
            <a:r>
              <a:rPr lang="ru-RU" sz="1600" b="1" dirty="0">
                <a:solidFill>
                  <a:srgbClr val="0E4F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условий доступности приоритетных объектов, находящихся в муниципальной собственности в приоритетных сферах жизнедеятельности для инвалидов и других маломобильных групп населения (дополнительное обустройство объектов бюджетной сферы для обеспечения требований доступности для маломобильных групп населения)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- 6 000,0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14" y="5107573"/>
            <a:ext cx="3290194" cy="116594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476" y="3130397"/>
            <a:ext cx="1435641" cy="116019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63175" y="4275484"/>
            <a:ext cx="935811" cy="8195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75822" y="2958403"/>
            <a:ext cx="531013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44061"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доступности жилых помещений (в соответствии с оптимальным перечнем) и общего имущества в многоквартирном доме, в котором расположены жилые помещения для инвалидов и других маломобильных групп населения</a:t>
            </a:r>
          </a:p>
          <a:p>
            <a:pPr defTabSz="844061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- 6 100,0 тыс. руб.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B4BD00-2264-309A-36E2-F99B05DA35EB}"/>
              </a:ext>
            </a:extLst>
          </p:cNvPr>
          <p:cNvSpPr/>
          <p:nvPr/>
        </p:nvSpPr>
        <p:spPr>
          <a:xfrm>
            <a:off x="3778808" y="5170223"/>
            <a:ext cx="1216171" cy="1103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" b="96774" l="9938" r="89752">
                        <a14:foregroundMark x1="36957" y1="59274" x2="27019" y2="9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82397" y="5170223"/>
            <a:ext cx="1421079" cy="1094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6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867" y="5243305"/>
            <a:ext cx="1043499" cy="1018012"/>
          </a:xfrm>
          <a:prstGeom prst="rect">
            <a:avLst/>
          </a:prstGeom>
        </p:spPr>
      </p:pic>
      <p:grpSp>
        <p:nvGrpSpPr>
          <p:cNvPr id="40" name="Группа 39"/>
          <p:cNvGrpSpPr/>
          <p:nvPr/>
        </p:nvGrpSpPr>
        <p:grpSpPr>
          <a:xfrm>
            <a:off x="7450814" y="3152099"/>
            <a:ext cx="514363" cy="467736"/>
            <a:chOff x="9066577" y="5602496"/>
            <a:chExt cx="810003" cy="736576"/>
          </a:xfrm>
        </p:grpSpPr>
        <p:sp>
          <p:nvSpPr>
            <p:cNvPr id="31" name="Rectangle 41"/>
            <p:cNvSpPr/>
            <p:nvPr/>
          </p:nvSpPr>
          <p:spPr>
            <a:xfrm>
              <a:off x="9196409" y="5790165"/>
              <a:ext cx="548907" cy="548907"/>
            </a:xfrm>
            <a:prstGeom prst="rect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99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6577" y="5602496"/>
              <a:ext cx="810003" cy="64685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4818780" y="1585503"/>
            <a:ext cx="2301908" cy="3469326"/>
            <a:chOff x="4695824" y="2011363"/>
            <a:chExt cx="2651124" cy="423703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6110286" y="3670300"/>
              <a:ext cx="754062" cy="1103314"/>
            </a:xfrm>
            <a:custGeom>
              <a:avLst/>
              <a:gdLst>
                <a:gd name="T0" fmla="*/ 293 w 433"/>
                <a:gd name="T1" fmla="*/ 94 h 635"/>
                <a:gd name="T2" fmla="*/ 334 w 433"/>
                <a:gd name="T3" fmla="*/ 80 h 635"/>
                <a:gd name="T4" fmla="*/ 401 w 433"/>
                <a:gd name="T5" fmla="*/ 118 h 635"/>
                <a:gd name="T6" fmla="*/ 433 w 433"/>
                <a:gd name="T7" fmla="*/ 118 h 635"/>
                <a:gd name="T8" fmla="*/ 433 w 433"/>
                <a:gd name="T9" fmla="*/ 0 h 635"/>
                <a:gd name="T10" fmla="*/ 0 w 433"/>
                <a:gd name="T11" fmla="*/ 0 h 635"/>
                <a:gd name="T12" fmla="*/ 0 w 433"/>
                <a:gd name="T13" fmla="*/ 463 h 635"/>
                <a:gd name="T14" fmla="*/ 158 w 433"/>
                <a:gd name="T15" fmla="*/ 463 h 635"/>
                <a:gd name="T16" fmla="*/ 169 w 433"/>
                <a:gd name="T17" fmla="*/ 474 h 635"/>
                <a:gd name="T18" fmla="*/ 169 w 433"/>
                <a:gd name="T19" fmla="*/ 528 h 635"/>
                <a:gd name="T20" fmla="*/ 165 w 433"/>
                <a:gd name="T21" fmla="*/ 537 h 635"/>
                <a:gd name="T22" fmla="*/ 129 w 433"/>
                <a:gd name="T23" fmla="*/ 586 h 635"/>
                <a:gd name="T24" fmla="*/ 141 w 433"/>
                <a:gd name="T25" fmla="*/ 619 h 635"/>
                <a:gd name="T26" fmla="*/ 183 w 433"/>
                <a:gd name="T27" fmla="*/ 635 h 635"/>
                <a:gd name="T28" fmla="*/ 250 w 433"/>
                <a:gd name="T29" fmla="*/ 594 h 635"/>
                <a:gd name="T30" fmla="*/ 210 w 433"/>
                <a:gd name="T31" fmla="*/ 533 h 635"/>
                <a:gd name="T32" fmla="*/ 204 w 433"/>
                <a:gd name="T33" fmla="*/ 524 h 635"/>
                <a:gd name="T34" fmla="*/ 204 w 433"/>
                <a:gd name="T35" fmla="*/ 471 h 635"/>
                <a:gd name="T36" fmla="*/ 215 w 433"/>
                <a:gd name="T37" fmla="*/ 460 h 635"/>
                <a:gd name="T38" fmla="*/ 433 w 433"/>
                <a:gd name="T39" fmla="*/ 460 h 635"/>
                <a:gd name="T40" fmla="*/ 433 w 433"/>
                <a:gd name="T41" fmla="*/ 199 h 635"/>
                <a:gd name="T42" fmla="*/ 410 w 433"/>
                <a:gd name="T43" fmla="*/ 199 h 635"/>
                <a:gd name="T44" fmla="*/ 338 w 433"/>
                <a:gd name="T45" fmla="*/ 243 h 635"/>
                <a:gd name="T46" fmla="*/ 270 w 433"/>
                <a:gd name="T47" fmla="*/ 161 h 635"/>
                <a:gd name="T48" fmla="*/ 293 w 433"/>
                <a:gd name="T49" fmla="*/ 9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3" h="635">
                  <a:moveTo>
                    <a:pt x="293" y="94"/>
                  </a:moveTo>
                  <a:cubicBezTo>
                    <a:pt x="304" y="84"/>
                    <a:pt x="318" y="79"/>
                    <a:pt x="334" y="80"/>
                  </a:cubicBezTo>
                  <a:cubicBezTo>
                    <a:pt x="360" y="81"/>
                    <a:pt x="391" y="108"/>
                    <a:pt x="401" y="118"/>
                  </a:cubicBezTo>
                  <a:cubicBezTo>
                    <a:pt x="433" y="118"/>
                    <a:pt x="433" y="118"/>
                    <a:pt x="433" y="118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58" y="463"/>
                    <a:pt x="158" y="463"/>
                    <a:pt x="158" y="463"/>
                  </a:cubicBezTo>
                  <a:cubicBezTo>
                    <a:pt x="164" y="463"/>
                    <a:pt x="169" y="468"/>
                    <a:pt x="169" y="474"/>
                  </a:cubicBezTo>
                  <a:cubicBezTo>
                    <a:pt x="169" y="528"/>
                    <a:pt x="169" y="528"/>
                    <a:pt x="169" y="528"/>
                  </a:cubicBezTo>
                  <a:cubicBezTo>
                    <a:pt x="169" y="532"/>
                    <a:pt x="168" y="535"/>
                    <a:pt x="165" y="537"/>
                  </a:cubicBezTo>
                  <a:cubicBezTo>
                    <a:pt x="156" y="544"/>
                    <a:pt x="130" y="568"/>
                    <a:pt x="129" y="586"/>
                  </a:cubicBezTo>
                  <a:cubicBezTo>
                    <a:pt x="129" y="598"/>
                    <a:pt x="133" y="611"/>
                    <a:pt x="141" y="619"/>
                  </a:cubicBezTo>
                  <a:cubicBezTo>
                    <a:pt x="151" y="630"/>
                    <a:pt x="166" y="635"/>
                    <a:pt x="183" y="635"/>
                  </a:cubicBezTo>
                  <a:cubicBezTo>
                    <a:pt x="207" y="635"/>
                    <a:pt x="248" y="630"/>
                    <a:pt x="250" y="594"/>
                  </a:cubicBezTo>
                  <a:cubicBezTo>
                    <a:pt x="253" y="560"/>
                    <a:pt x="210" y="533"/>
                    <a:pt x="210" y="533"/>
                  </a:cubicBezTo>
                  <a:cubicBezTo>
                    <a:pt x="206" y="531"/>
                    <a:pt x="204" y="527"/>
                    <a:pt x="204" y="524"/>
                  </a:cubicBezTo>
                  <a:cubicBezTo>
                    <a:pt x="204" y="471"/>
                    <a:pt x="204" y="471"/>
                    <a:pt x="204" y="471"/>
                  </a:cubicBezTo>
                  <a:cubicBezTo>
                    <a:pt x="204" y="465"/>
                    <a:pt x="209" y="460"/>
                    <a:pt x="215" y="460"/>
                  </a:cubicBezTo>
                  <a:cubicBezTo>
                    <a:pt x="433" y="460"/>
                    <a:pt x="433" y="460"/>
                    <a:pt x="433" y="460"/>
                  </a:cubicBezTo>
                  <a:cubicBezTo>
                    <a:pt x="433" y="199"/>
                    <a:pt x="433" y="199"/>
                    <a:pt x="433" y="199"/>
                  </a:cubicBezTo>
                  <a:cubicBezTo>
                    <a:pt x="410" y="199"/>
                    <a:pt x="410" y="199"/>
                    <a:pt x="410" y="199"/>
                  </a:cubicBezTo>
                  <a:cubicBezTo>
                    <a:pt x="399" y="211"/>
                    <a:pt x="368" y="243"/>
                    <a:pt x="338" y="243"/>
                  </a:cubicBezTo>
                  <a:cubicBezTo>
                    <a:pt x="305" y="243"/>
                    <a:pt x="270" y="222"/>
                    <a:pt x="270" y="161"/>
                  </a:cubicBezTo>
                  <a:cubicBezTo>
                    <a:pt x="270" y="124"/>
                    <a:pt x="282" y="104"/>
                    <a:pt x="293" y="9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314948" y="3670300"/>
              <a:ext cx="757237" cy="804864"/>
            </a:xfrm>
            <a:custGeom>
              <a:avLst/>
              <a:gdLst>
                <a:gd name="T0" fmla="*/ 435 w 435"/>
                <a:gd name="T1" fmla="*/ 0 h 463"/>
                <a:gd name="T2" fmla="*/ 2 w 435"/>
                <a:gd name="T3" fmla="*/ 0 h 463"/>
                <a:gd name="T4" fmla="*/ 2 w 435"/>
                <a:gd name="T5" fmla="*/ 113 h 463"/>
                <a:gd name="T6" fmla="*/ 32 w 435"/>
                <a:gd name="T7" fmla="*/ 113 h 463"/>
                <a:gd name="T8" fmla="*/ 104 w 435"/>
                <a:gd name="T9" fmla="*/ 70 h 463"/>
                <a:gd name="T10" fmla="*/ 166 w 435"/>
                <a:gd name="T11" fmla="*/ 154 h 463"/>
                <a:gd name="T12" fmla="*/ 145 w 435"/>
                <a:gd name="T13" fmla="*/ 219 h 463"/>
                <a:gd name="T14" fmla="*/ 100 w 435"/>
                <a:gd name="T15" fmla="*/ 234 h 463"/>
                <a:gd name="T16" fmla="*/ 34 w 435"/>
                <a:gd name="T17" fmla="*/ 192 h 463"/>
                <a:gd name="T18" fmla="*/ 0 w 435"/>
                <a:gd name="T19" fmla="*/ 192 h 463"/>
                <a:gd name="T20" fmla="*/ 0 w 435"/>
                <a:gd name="T21" fmla="*/ 442 h 463"/>
                <a:gd name="T22" fmla="*/ 9 w 435"/>
                <a:gd name="T23" fmla="*/ 463 h 463"/>
                <a:gd name="T24" fmla="*/ 435 w 435"/>
                <a:gd name="T25" fmla="*/ 463 h 463"/>
                <a:gd name="T26" fmla="*/ 435 w 435"/>
                <a:gd name="T27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463">
                  <a:moveTo>
                    <a:pt x="43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32" y="113"/>
                    <a:pt x="32" y="113"/>
                    <a:pt x="32" y="113"/>
                  </a:cubicBezTo>
                  <a:cubicBezTo>
                    <a:pt x="40" y="99"/>
                    <a:pt x="61" y="69"/>
                    <a:pt x="104" y="70"/>
                  </a:cubicBezTo>
                  <a:cubicBezTo>
                    <a:pt x="166" y="72"/>
                    <a:pt x="166" y="134"/>
                    <a:pt x="166" y="154"/>
                  </a:cubicBezTo>
                  <a:cubicBezTo>
                    <a:pt x="166" y="184"/>
                    <a:pt x="159" y="205"/>
                    <a:pt x="145" y="219"/>
                  </a:cubicBezTo>
                  <a:cubicBezTo>
                    <a:pt x="134" y="229"/>
                    <a:pt x="119" y="234"/>
                    <a:pt x="100" y="234"/>
                  </a:cubicBezTo>
                  <a:cubicBezTo>
                    <a:pt x="63" y="233"/>
                    <a:pt x="42" y="209"/>
                    <a:pt x="34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442"/>
                    <a:pt x="0" y="442"/>
                    <a:pt x="0" y="442"/>
                  </a:cubicBezTo>
                  <a:cubicBezTo>
                    <a:pt x="4" y="449"/>
                    <a:pt x="7" y="456"/>
                    <a:pt x="9" y="463"/>
                  </a:cubicBezTo>
                  <a:cubicBezTo>
                    <a:pt x="435" y="463"/>
                    <a:pt x="435" y="463"/>
                    <a:pt x="435" y="463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5318123" y="2011363"/>
              <a:ext cx="1939924" cy="1071563"/>
            </a:xfrm>
            <a:custGeom>
              <a:avLst/>
              <a:gdLst>
                <a:gd name="T0" fmla="*/ 0 w 1114"/>
                <a:gd name="T1" fmla="*/ 445 h 616"/>
                <a:gd name="T2" fmla="*/ 186 w 1114"/>
                <a:gd name="T3" fmla="*/ 445 h 616"/>
                <a:gd name="T4" fmla="*/ 197 w 1114"/>
                <a:gd name="T5" fmla="*/ 456 h 616"/>
                <a:gd name="T6" fmla="*/ 197 w 1114"/>
                <a:gd name="T7" fmla="*/ 511 h 616"/>
                <a:gd name="T8" fmla="*/ 192 w 1114"/>
                <a:gd name="T9" fmla="*/ 521 h 616"/>
                <a:gd name="T10" fmla="*/ 161 w 1114"/>
                <a:gd name="T11" fmla="*/ 565 h 616"/>
                <a:gd name="T12" fmla="*/ 213 w 1114"/>
                <a:gd name="T13" fmla="*/ 616 h 616"/>
                <a:gd name="T14" fmla="*/ 279 w 1114"/>
                <a:gd name="T15" fmla="*/ 571 h 616"/>
                <a:gd name="T16" fmla="*/ 240 w 1114"/>
                <a:gd name="T17" fmla="*/ 519 h 616"/>
                <a:gd name="T18" fmla="*/ 233 w 1114"/>
                <a:gd name="T19" fmla="*/ 508 h 616"/>
                <a:gd name="T20" fmla="*/ 234 w 1114"/>
                <a:gd name="T21" fmla="*/ 458 h 616"/>
                <a:gd name="T22" fmla="*/ 245 w 1114"/>
                <a:gd name="T23" fmla="*/ 448 h 616"/>
                <a:gd name="T24" fmla="*/ 647 w 1114"/>
                <a:gd name="T25" fmla="*/ 448 h 616"/>
                <a:gd name="T26" fmla="*/ 647 w 1114"/>
                <a:gd name="T27" fmla="*/ 412 h 616"/>
                <a:gd name="T28" fmla="*/ 605 w 1114"/>
                <a:gd name="T29" fmla="*/ 339 h 616"/>
                <a:gd name="T30" fmla="*/ 683 w 1114"/>
                <a:gd name="T31" fmla="*/ 279 h 616"/>
                <a:gd name="T32" fmla="*/ 767 w 1114"/>
                <a:gd name="T33" fmla="*/ 338 h 616"/>
                <a:gd name="T34" fmla="*/ 728 w 1114"/>
                <a:gd name="T35" fmla="*/ 413 h 616"/>
                <a:gd name="T36" fmla="*/ 728 w 1114"/>
                <a:gd name="T37" fmla="*/ 446 h 616"/>
                <a:gd name="T38" fmla="*/ 1114 w 1114"/>
                <a:gd name="T39" fmla="*/ 446 h 616"/>
                <a:gd name="T40" fmla="*/ 952 w 1114"/>
                <a:gd name="T41" fmla="*/ 204 h 616"/>
                <a:gd name="T42" fmla="*/ 460 w 1114"/>
                <a:gd name="T43" fmla="*/ 2 h 616"/>
                <a:gd name="T44" fmla="*/ 0 w 1114"/>
                <a:gd name="T45" fmla="*/ 148 h 616"/>
                <a:gd name="T46" fmla="*/ 0 w 1114"/>
                <a:gd name="T47" fmla="*/ 44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14" h="616">
                  <a:moveTo>
                    <a:pt x="0" y="445"/>
                  </a:moveTo>
                  <a:cubicBezTo>
                    <a:pt x="186" y="445"/>
                    <a:pt x="186" y="445"/>
                    <a:pt x="186" y="445"/>
                  </a:cubicBezTo>
                  <a:cubicBezTo>
                    <a:pt x="192" y="445"/>
                    <a:pt x="197" y="449"/>
                    <a:pt x="197" y="456"/>
                  </a:cubicBezTo>
                  <a:cubicBezTo>
                    <a:pt x="197" y="511"/>
                    <a:pt x="197" y="511"/>
                    <a:pt x="197" y="511"/>
                  </a:cubicBezTo>
                  <a:cubicBezTo>
                    <a:pt x="197" y="515"/>
                    <a:pt x="196" y="519"/>
                    <a:pt x="192" y="521"/>
                  </a:cubicBezTo>
                  <a:cubicBezTo>
                    <a:pt x="184" y="526"/>
                    <a:pt x="161" y="546"/>
                    <a:pt x="161" y="565"/>
                  </a:cubicBezTo>
                  <a:cubicBezTo>
                    <a:pt x="161" y="591"/>
                    <a:pt x="179" y="616"/>
                    <a:pt x="213" y="616"/>
                  </a:cubicBezTo>
                  <a:cubicBezTo>
                    <a:pt x="249" y="616"/>
                    <a:pt x="278" y="597"/>
                    <a:pt x="279" y="571"/>
                  </a:cubicBezTo>
                  <a:cubicBezTo>
                    <a:pt x="280" y="534"/>
                    <a:pt x="240" y="519"/>
                    <a:pt x="240" y="519"/>
                  </a:cubicBezTo>
                  <a:cubicBezTo>
                    <a:pt x="235" y="517"/>
                    <a:pt x="232" y="513"/>
                    <a:pt x="233" y="508"/>
                  </a:cubicBezTo>
                  <a:cubicBezTo>
                    <a:pt x="234" y="458"/>
                    <a:pt x="234" y="458"/>
                    <a:pt x="234" y="458"/>
                  </a:cubicBezTo>
                  <a:cubicBezTo>
                    <a:pt x="234" y="452"/>
                    <a:pt x="239" y="448"/>
                    <a:pt x="245" y="448"/>
                  </a:cubicBezTo>
                  <a:cubicBezTo>
                    <a:pt x="647" y="448"/>
                    <a:pt x="647" y="448"/>
                    <a:pt x="647" y="448"/>
                  </a:cubicBezTo>
                  <a:cubicBezTo>
                    <a:pt x="647" y="412"/>
                    <a:pt x="647" y="412"/>
                    <a:pt x="647" y="412"/>
                  </a:cubicBezTo>
                  <a:cubicBezTo>
                    <a:pt x="634" y="404"/>
                    <a:pt x="605" y="380"/>
                    <a:pt x="605" y="339"/>
                  </a:cubicBezTo>
                  <a:cubicBezTo>
                    <a:pt x="605" y="298"/>
                    <a:pt x="646" y="279"/>
                    <a:pt x="683" y="279"/>
                  </a:cubicBezTo>
                  <a:cubicBezTo>
                    <a:pt x="722" y="279"/>
                    <a:pt x="767" y="294"/>
                    <a:pt x="767" y="338"/>
                  </a:cubicBezTo>
                  <a:cubicBezTo>
                    <a:pt x="767" y="378"/>
                    <a:pt x="739" y="404"/>
                    <a:pt x="728" y="413"/>
                  </a:cubicBezTo>
                  <a:cubicBezTo>
                    <a:pt x="728" y="446"/>
                    <a:pt x="728" y="446"/>
                    <a:pt x="728" y="446"/>
                  </a:cubicBezTo>
                  <a:cubicBezTo>
                    <a:pt x="1114" y="446"/>
                    <a:pt x="1114" y="446"/>
                    <a:pt x="1114" y="446"/>
                  </a:cubicBezTo>
                  <a:cubicBezTo>
                    <a:pt x="1078" y="356"/>
                    <a:pt x="1025" y="265"/>
                    <a:pt x="952" y="204"/>
                  </a:cubicBezTo>
                  <a:cubicBezTo>
                    <a:pt x="809" y="83"/>
                    <a:pt x="677" y="5"/>
                    <a:pt x="460" y="2"/>
                  </a:cubicBezTo>
                  <a:cubicBezTo>
                    <a:pt x="326" y="0"/>
                    <a:pt x="149" y="37"/>
                    <a:pt x="0" y="148"/>
                  </a:cubicBezTo>
                  <a:lnTo>
                    <a:pt x="0" y="445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6110286" y="2535238"/>
              <a:ext cx="1039812" cy="1096963"/>
            </a:xfrm>
            <a:custGeom>
              <a:avLst/>
              <a:gdLst>
                <a:gd name="T0" fmla="*/ 433 w 597"/>
                <a:gd name="T1" fmla="*/ 422 h 631"/>
                <a:gd name="T2" fmla="*/ 445 w 597"/>
                <a:gd name="T3" fmla="*/ 411 h 631"/>
                <a:gd name="T4" fmla="*/ 492 w 597"/>
                <a:gd name="T5" fmla="*/ 411 h 631"/>
                <a:gd name="T6" fmla="*/ 501 w 597"/>
                <a:gd name="T7" fmla="*/ 415 h 631"/>
                <a:gd name="T8" fmla="*/ 556 w 597"/>
                <a:gd name="T9" fmla="*/ 451 h 631"/>
                <a:gd name="T10" fmla="*/ 597 w 597"/>
                <a:gd name="T11" fmla="*/ 389 h 631"/>
                <a:gd name="T12" fmla="*/ 557 w 597"/>
                <a:gd name="T13" fmla="*/ 334 h 631"/>
                <a:gd name="T14" fmla="*/ 499 w 597"/>
                <a:gd name="T15" fmla="*/ 374 h 631"/>
                <a:gd name="T16" fmla="*/ 491 w 597"/>
                <a:gd name="T17" fmla="*/ 377 h 631"/>
                <a:gd name="T18" fmla="*/ 441 w 597"/>
                <a:gd name="T19" fmla="*/ 377 h 631"/>
                <a:gd name="T20" fmla="*/ 430 w 597"/>
                <a:gd name="T21" fmla="*/ 366 h 631"/>
                <a:gd name="T22" fmla="*/ 430 w 597"/>
                <a:gd name="T23" fmla="*/ 167 h 631"/>
                <a:gd name="T24" fmla="*/ 261 w 597"/>
                <a:gd name="T25" fmla="*/ 167 h 631"/>
                <a:gd name="T26" fmla="*/ 250 w 597"/>
                <a:gd name="T27" fmla="*/ 156 h 631"/>
                <a:gd name="T28" fmla="*/ 250 w 597"/>
                <a:gd name="T29" fmla="*/ 107 h 631"/>
                <a:gd name="T30" fmla="*/ 256 w 597"/>
                <a:gd name="T31" fmla="*/ 98 h 631"/>
                <a:gd name="T32" fmla="*/ 290 w 597"/>
                <a:gd name="T33" fmla="*/ 37 h 631"/>
                <a:gd name="T34" fmla="*/ 228 w 597"/>
                <a:gd name="T35" fmla="*/ 0 h 631"/>
                <a:gd name="T36" fmla="*/ 172 w 597"/>
                <a:gd name="T37" fmla="*/ 38 h 631"/>
                <a:gd name="T38" fmla="*/ 208 w 597"/>
                <a:gd name="T39" fmla="*/ 96 h 631"/>
                <a:gd name="T40" fmla="*/ 214 w 597"/>
                <a:gd name="T41" fmla="*/ 105 h 631"/>
                <a:gd name="T42" fmla="*/ 214 w 597"/>
                <a:gd name="T43" fmla="*/ 158 h 631"/>
                <a:gd name="T44" fmla="*/ 203 w 597"/>
                <a:gd name="T45" fmla="*/ 169 h 631"/>
                <a:gd name="T46" fmla="*/ 0 w 597"/>
                <a:gd name="T47" fmla="*/ 169 h 631"/>
                <a:gd name="T48" fmla="*/ 0 w 597"/>
                <a:gd name="T49" fmla="*/ 631 h 631"/>
                <a:gd name="T50" fmla="*/ 433 w 597"/>
                <a:gd name="T51" fmla="*/ 631 h 631"/>
                <a:gd name="T52" fmla="*/ 433 w 597"/>
                <a:gd name="T53" fmla="*/ 422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7" h="631">
                  <a:moveTo>
                    <a:pt x="433" y="422"/>
                  </a:moveTo>
                  <a:cubicBezTo>
                    <a:pt x="433" y="416"/>
                    <a:pt x="438" y="411"/>
                    <a:pt x="445" y="411"/>
                  </a:cubicBezTo>
                  <a:cubicBezTo>
                    <a:pt x="492" y="411"/>
                    <a:pt x="492" y="411"/>
                    <a:pt x="492" y="411"/>
                  </a:cubicBezTo>
                  <a:cubicBezTo>
                    <a:pt x="496" y="411"/>
                    <a:pt x="499" y="413"/>
                    <a:pt x="501" y="415"/>
                  </a:cubicBezTo>
                  <a:cubicBezTo>
                    <a:pt x="509" y="425"/>
                    <a:pt x="533" y="451"/>
                    <a:pt x="556" y="451"/>
                  </a:cubicBezTo>
                  <a:cubicBezTo>
                    <a:pt x="587" y="451"/>
                    <a:pt x="597" y="419"/>
                    <a:pt x="597" y="389"/>
                  </a:cubicBezTo>
                  <a:cubicBezTo>
                    <a:pt x="597" y="356"/>
                    <a:pt x="583" y="336"/>
                    <a:pt x="557" y="334"/>
                  </a:cubicBezTo>
                  <a:cubicBezTo>
                    <a:pt x="540" y="333"/>
                    <a:pt x="513" y="358"/>
                    <a:pt x="499" y="374"/>
                  </a:cubicBezTo>
                  <a:cubicBezTo>
                    <a:pt x="497" y="376"/>
                    <a:pt x="494" y="377"/>
                    <a:pt x="491" y="377"/>
                  </a:cubicBezTo>
                  <a:cubicBezTo>
                    <a:pt x="441" y="377"/>
                    <a:pt x="441" y="377"/>
                    <a:pt x="441" y="377"/>
                  </a:cubicBezTo>
                  <a:cubicBezTo>
                    <a:pt x="435" y="377"/>
                    <a:pt x="430" y="372"/>
                    <a:pt x="430" y="366"/>
                  </a:cubicBezTo>
                  <a:cubicBezTo>
                    <a:pt x="430" y="167"/>
                    <a:pt x="430" y="167"/>
                    <a:pt x="430" y="167"/>
                  </a:cubicBezTo>
                  <a:cubicBezTo>
                    <a:pt x="261" y="167"/>
                    <a:pt x="261" y="167"/>
                    <a:pt x="261" y="167"/>
                  </a:cubicBezTo>
                  <a:cubicBezTo>
                    <a:pt x="255" y="167"/>
                    <a:pt x="250" y="162"/>
                    <a:pt x="250" y="156"/>
                  </a:cubicBezTo>
                  <a:cubicBezTo>
                    <a:pt x="250" y="107"/>
                    <a:pt x="250" y="107"/>
                    <a:pt x="250" y="107"/>
                  </a:cubicBezTo>
                  <a:cubicBezTo>
                    <a:pt x="250" y="103"/>
                    <a:pt x="252" y="100"/>
                    <a:pt x="256" y="98"/>
                  </a:cubicBezTo>
                  <a:cubicBezTo>
                    <a:pt x="256" y="97"/>
                    <a:pt x="290" y="75"/>
                    <a:pt x="290" y="37"/>
                  </a:cubicBezTo>
                  <a:cubicBezTo>
                    <a:pt x="290" y="2"/>
                    <a:pt x="238" y="0"/>
                    <a:pt x="228" y="0"/>
                  </a:cubicBezTo>
                  <a:cubicBezTo>
                    <a:pt x="207" y="0"/>
                    <a:pt x="172" y="8"/>
                    <a:pt x="172" y="38"/>
                  </a:cubicBezTo>
                  <a:cubicBezTo>
                    <a:pt x="172" y="76"/>
                    <a:pt x="206" y="95"/>
                    <a:pt x="208" y="96"/>
                  </a:cubicBezTo>
                  <a:cubicBezTo>
                    <a:pt x="211" y="97"/>
                    <a:pt x="214" y="101"/>
                    <a:pt x="214" y="105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64"/>
                    <a:pt x="209" y="169"/>
                    <a:pt x="203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631"/>
                    <a:pt x="0" y="631"/>
                    <a:pt x="0" y="631"/>
                  </a:cubicBezTo>
                  <a:cubicBezTo>
                    <a:pt x="433" y="631"/>
                    <a:pt x="433" y="631"/>
                    <a:pt x="433" y="631"/>
                  </a:cubicBezTo>
                  <a:lnTo>
                    <a:pt x="433" y="42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6619873" y="2828925"/>
              <a:ext cx="727075" cy="1574801"/>
            </a:xfrm>
            <a:custGeom>
              <a:avLst/>
              <a:gdLst>
                <a:gd name="T0" fmla="*/ 160 w 418"/>
                <a:gd name="T1" fmla="*/ 0 h 906"/>
                <a:gd name="T2" fmla="*/ 160 w 418"/>
                <a:gd name="T3" fmla="*/ 186 h 906"/>
                <a:gd name="T4" fmla="*/ 194 w 418"/>
                <a:gd name="T5" fmla="*/ 186 h 906"/>
                <a:gd name="T6" fmla="*/ 266 w 418"/>
                <a:gd name="T7" fmla="*/ 143 h 906"/>
                <a:gd name="T8" fmla="*/ 328 w 418"/>
                <a:gd name="T9" fmla="*/ 220 h 906"/>
                <a:gd name="T10" fmla="*/ 264 w 418"/>
                <a:gd name="T11" fmla="*/ 304 h 906"/>
                <a:gd name="T12" fmla="*/ 195 w 418"/>
                <a:gd name="T13" fmla="*/ 264 h 906"/>
                <a:gd name="T14" fmla="*/ 164 w 418"/>
                <a:gd name="T15" fmla="*/ 264 h 906"/>
                <a:gd name="T16" fmla="*/ 164 w 418"/>
                <a:gd name="T17" fmla="*/ 613 h 906"/>
                <a:gd name="T18" fmla="*/ 153 w 418"/>
                <a:gd name="T19" fmla="*/ 624 h 906"/>
                <a:gd name="T20" fmla="*/ 105 w 418"/>
                <a:gd name="T21" fmla="*/ 624 h 906"/>
                <a:gd name="T22" fmla="*/ 97 w 418"/>
                <a:gd name="T23" fmla="*/ 621 h 906"/>
                <a:gd name="T24" fmla="*/ 40 w 418"/>
                <a:gd name="T25" fmla="*/ 586 h 906"/>
                <a:gd name="T26" fmla="*/ 16 w 418"/>
                <a:gd name="T27" fmla="*/ 594 h 906"/>
                <a:gd name="T28" fmla="*/ 0 w 418"/>
                <a:gd name="T29" fmla="*/ 645 h 906"/>
                <a:gd name="T30" fmla="*/ 46 w 418"/>
                <a:gd name="T31" fmla="*/ 705 h 906"/>
                <a:gd name="T32" fmla="*/ 104 w 418"/>
                <a:gd name="T33" fmla="*/ 665 h 906"/>
                <a:gd name="T34" fmla="*/ 113 w 418"/>
                <a:gd name="T35" fmla="*/ 661 h 906"/>
                <a:gd name="T36" fmla="*/ 153 w 418"/>
                <a:gd name="T37" fmla="*/ 661 h 906"/>
                <a:gd name="T38" fmla="*/ 164 w 418"/>
                <a:gd name="T39" fmla="*/ 672 h 906"/>
                <a:gd name="T40" fmla="*/ 164 w 418"/>
                <a:gd name="T41" fmla="*/ 906 h 906"/>
                <a:gd name="T42" fmla="*/ 318 w 418"/>
                <a:gd name="T43" fmla="*/ 573 h 906"/>
                <a:gd name="T44" fmla="*/ 418 w 418"/>
                <a:gd name="T45" fmla="*/ 210 h 906"/>
                <a:gd name="T46" fmla="*/ 376 w 418"/>
                <a:gd name="T47" fmla="*/ 0 h 906"/>
                <a:gd name="T48" fmla="*/ 160 w 418"/>
                <a:gd name="T49" fmla="*/ 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8" h="906">
                  <a:moveTo>
                    <a:pt x="160" y="0"/>
                  </a:moveTo>
                  <a:cubicBezTo>
                    <a:pt x="160" y="186"/>
                    <a:pt x="160" y="186"/>
                    <a:pt x="160" y="186"/>
                  </a:cubicBezTo>
                  <a:cubicBezTo>
                    <a:pt x="194" y="186"/>
                    <a:pt x="194" y="186"/>
                    <a:pt x="194" y="186"/>
                  </a:cubicBezTo>
                  <a:cubicBezTo>
                    <a:pt x="205" y="174"/>
                    <a:pt x="238" y="142"/>
                    <a:pt x="266" y="143"/>
                  </a:cubicBezTo>
                  <a:cubicBezTo>
                    <a:pt x="296" y="145"/>
                    <a:pt x="328" y="166"/>
                    <a:pt x="328" y="220"/>
                  </a:cubicBezTo>
                  <a:cubicBezTo>
                    <a:pt x="328" y="271"/>
                    <a:pt x="303" y="304"/>
                    <a:pt x="264" y="304"/>
                  </a:cubicBezTo>
                  <a:cubicBezTo>
                    <a:pt x="232" y="304"/>
                    <a:pt x="205" y="275"/>
                    <a:pt x="195" y="264"/>
                  </a:cubicBezTo>
                  <a:cubicBezTo>
                    <a:pt x="164" y="264"/>
                    <a:pt x="164" y="264"/>
                    <a:pt x="164" y="264"/>
                  </a:cubicBezTo>
                  <a:cubicBezTo>
                    <a:pt x="164" y="613"/>
                    <a:pt x="164" y="613"/>
                    <a:pt x="164" y="613"/>
                  </a:cubicBezTo>
                  <a:cubicBezTo>
                    <a:pt x="164" y="619"/>
                    <a:pt x="159" y="624"/>
                    <a:pt x="153" y="624"/>
                  </a:cubicBezTo>
                  <a:cubicBezTo>
                    <a:pt x="105" y="624"/>
                    <a:pt x="105" y="624"/>
                    <a:pt x="105" y="624"/>
                  </a:cubicBezTo>
                  <a:cubicBezTo>
                    <a:pt x="102" y="624"/>
                    <a:pt x="99" y="623"/>
                    <a:pt x="97" y="621"/>
                  </a:cubicBezTo>
                  <a:cubicBezTo>
                    <a:pt x="88" y="611"/>
                    <a:pt x="59" y="587"/>
                    <a:pt x="40" y="586"/>
                  </a:cubicBezTo>
                  <a:cubicBezTo>
                    <a:pt x="31" y="585"/>
                    <a:pt x="22" y="588"/>
                    <a:pt x="16" y="594"/>
                  </a:cubicBezTo>
                  <a:cubicBezTo>
                    <a:pt x="5" y="604"/>
                    <a:pt x="0" y="622"/>
                    <a:pt x="0" y="645"/>
                  </a:cubicBezTo>
                  <a:cubicBezTo>
                    <a:pt x="0" y="683"/>
                    <a:pt x="16" y="705"/>
                    <a:pt x="46" y="705"/>
                  </a:cubicBezTo>
                  <a:cubicBezTo>
                    <a:pt x="66" y="705"/>
                    <a:pt x="96" y="675"/>
                    <a:pt x="104" y="665"/>
                  </a:cubicBezTo>
                  <a:cubicBezTo>
                    <a:pt x="106" y="662"/>
                    <a:pt x="109" y="661"/>
                    <a:pt x="113" y="661"/>
                  </a:cubicBezTo>
                  <a:cubicBezTo>
                    <a:pt x="153" y="661"/>
                    <a:pt x="153" y="661"/>
                    <a:pt x="153" y="661"/>
                  </a:cubicBezTo>
                  <a:cubicBezTo>
                    <a:pt x="159" y="661"/>
                    <a:pt x="164" y="666"/>
                    <a:pt x="164" y="672"/>
                  </a:cubicBezTo>
                  <a:cubicBezTo>
                    <a:pt x="164" y="906"/>
                    <a:pt x="164" y="906"/>
                    <a:pt x="164" y="906"/>
                  </a:cubicBezTo>
                  <a:cubicBezTo>
                    <a:pt x="207" y="808"/>
                    <a:pt x="270" y="669"/>
                    <a:pt x="318" y="573"/>
                  </a:cubicBezTo>
                  <a:cubicBezTo>
                    <a:pt x="393" y="422"/>
                    <a:pt x="418" y="329"/>
                    <a:pt x="418" y="210"/>
                  </a:cubicBezTo>
                  <a:cubicBezTo>
                    <a:pt x="418" y="156"/>
                    <a:pt x="404" y="79"/>
                    <a:pt x="376" y="0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346697" y="4508500"/>
              <a:ext cx="1511299" cy="622300"/>
            </a:xfrm>
            <a:custGeom>
              <a:avLst/>
              <a:gdLst>
                <a:gd name="T0" fmla="*/ 665 w 868"/>
                <a:gd name="T1" fmla="*/ 0 h 358"/>
                <a:gd name="T2" fmla="*/ 665 w 868"/>
                <a:gd name="T3" fmla="*/ 36 h 358"/>
                <a:gd name="T4" fmla="*/ 712 w 868"/>
                <a:gd name="T5" fmla="*/ 114 h 358"/>
                <a:gd name="T6" fmla="*/ 622 w 868"/>
                <a:gd name="T7" fmla="*/ 175 h 358"/>
                <a:gd name="T8" fmla="*/ 564 w 868"/>
                <a:gd name="T9" fmla="*/ 153 h 358"/>
                <a:gd name="T10" fmla="*/ 546 w 868"/>
                <a:gd name="T11" fmla="*/ 103 h 358"/>
                <a:gd name="T12" fmla="*/ 586 w 868"/>
                <a:gd name="T13" fmla="*/ 41 h 358"/>
                <a:gd name="T14" fmla="*/ 586 w 868"/>
                <a:gd name="T15" fmla="*/ 3 h 358"/>
                <a:gd name="T16" fmla="*/ 0 w 868"/>
                <a:gd name="T17" fmla="*/ 3 h 358"/>
                <a:gd name="T18" fmla="*/ 26 w 868"/>
                <a:gd name="T19" fmla="*/ 104 h 358"/>
                <a:gd name="T20" fmla="*/ 167 w 868"/>
                <a:gd name="T21" fmla="*/ 358 h 358"/>
                <a:gd name="T22" fmla="*/ 700 w 868"/>
                <a:gd name="T23" fmla="*/ 358 h 358"/>
                <a:gd name="T24" fmla="*/ 821 w 868"/>
                <a:gd name="T25" fmla="*/ 241 h 358"/>
                <a:gd name="T26" fmla="*/ 845 w 868"/>
                <a:gd name="T27" fmla="*/ 51 h 358"/>
                <a:gd name="T28" fmla="*/ 868 w 868"/>
                <a:gd name="T29" fmla="*/ 0 h 358"/>
                <a:gd name="T30" fmla="*/ 665 w 868"/>
                <a:gd name="T31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8" h="358">
                  <a:moveTo>
                    <a:pt x="665" y="0"/>
                  </a:moveTo>
                  <a:cubicBezTo>
                    <a:pt x="665" y="36"/>
                    <a:pt x="665" y="36"/>
                    <a:pt x="665" y="36"/>
                  </a:cubicBezTo>
                  <a:cubicBezTo>
                    <a:pt x="679" y="46"/>
                    <a:pt x="715" y="75"/>
                    <a:pt x="712" y="114"/>
                  </a:cubicBezTo>
                  <a:cubicBezTo>
                    <a:pt x="709" y="152"/>
                    <a:pt x="675" y="175"/>
                    <a:pt x="622" y="175"/>
                  </a:cubicBezTo>
                  <a:cubicBezTo>
                    <a:pt x="592" y="175"/>
                    <a:pt x="574" y="163"/>
                    <a:pt x="564" y="153"/>
                  </a:cubicBezTo>
                  <a:cubicBezTo>
                    <a:pt x="552" y="139"/>
                    <a:pt x="545" y="121"/>
                    <a:pt x="546" y="103"/>
                  </a:cubicBezTo>
                  <a:cubicBezTo>
                    <a:pt x="548" y="77"/>
                    <a:pt x="575" y="51"/>
                    <a:pt x="586" y="41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6" y="45"/>
                    <a:pt x="26" y="81"/>
                    <a:pt x="26" y="104"/>
                  </a:cubicBezTo>
                  <a:cubicBezTo>
                    <a:pt x="18" y="303"/>
                    <a:pt x="126" y="358"/>
                    <a:pt x="167" y="358"/>
                  </a:cubicBezTo>
                  <a:cubicBezTo>
                    <a:pt x="315" y="358"/>
                    <a:pt x="651" y="358"/>
                    <a:pt x="700" y="358"/>
                  </a:cubicBezTo>
                  <a:cubicBezTo>
                    <a:pt x="750" y="358"/>
                    <a:pt x="799" y="291"/>
                    <a:pt x="821" y="241"/>
                  </a:cubicBezTo>
                  <a:cubicBezTo>
                    <a:pt x="844" y="190"/>
                    <a:pt x="829" y="88"/>
                    <a:pt x="845" y="51"/>
                  </a:cubicBezTo>
                  <a:cubicBezTo>
                    <a:pt x="849" y="43"/>
                    <a:pt x="857" y="25"/>
                    <a:pt x="868" y="0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695824" y="2298700"/>
              <a:ext cx="869950" cy="2054225"/>
            </a:xfrm>
            <a:custGeom>
              <a:avLst/>
              <a:gdLst>
                <a:gd name="T0" fmla="*/ 334 w 500"/>
                <a:gd name="T1" fmla="*/ 970 h 1182"/>
                <a:gd name="T2" fmla="*/ 345 w 500"/>
                <a:gd name="T3" fmla="*/ 959 h 1182"/>
                <a:gd name="T4" fmla="*/ 398 w 500"/>
                <a:gd name="T5" fmla="*/ 959 h 1182"/>
                <a:gd name="T6" fmla="*/ 409 w 500"/>
                <a:gd name="T7" fmla="*/ 967 h 1182"/>
                <a:gd name="T8" fmla="*/ 457 w 500"/>
                <a:gd name="T9" fmla="*/ 1001 h 1182"/>
                <a:gd name="T10" fmla="*/ 486 w 500"/>
                <a:gd name="T11" fmla="*/ 992 h 1182"/>
                <a:gd name="T12" fmla="*/ 500 w 500"/>
                <a:gd name="T13" fmla="*/ 943 h 1182"/>
                <a:gd name="T14" fmla="*/ 460 w 500"/>
                <a:gd name="T15" fmla="*/ 881 h 1182"/>
                <a:gd name="T16" fmla="*/ 405 w 500"/>
                <a:gd name="T17" fmla="*/ 917 h 1182"/>
                <a:gd name="T18" fmla="*/ 395 w 500"/>
                <a:gd name="T19" fmla="*/ 924 h 1182"/>
                <a:gd name="T20" fmla="*/ 347 w 500"/>
                <a:gd name="T21" fmla="*/ 924 h 1182"/>
                <a:gd name="T22" fmla="*/ 336 w 500"/>
                <a:gd name="T23" fmla="*/ 913 h 1182"/>
                <a:gd name="T24" fmla="*/ 336 w 500"/>
                <a:gd name="T25" fmla="*/ 783 h 1182"/>
                <a:gd name="T26" fmla="*/ 334 w 500"/>
                <a:gd name="T27" fmla="*/ 778 h 1182"/>
                <a:gd name="T28" fmla="*/ 336 w 500"/>
                <a:gd name="T29" fmla="*/ 772 h 1182"/>
                <a:gd name="T30" fmla="*/ 336 w 500"/>
                <a:gd name="T31" fmla="*/ 0 h 1182"/>
                <a:gd name="T32" fmla="*/ 134 w 500"/>
                <a:gd name="T33" fmla="*/ 281 h 1182"/>
                <a:gd name="T34" fmla="*/ 221 w 500"/>
                <a:gd name="T35" fmla="*/ 959 h 1182"/>
                <a:gd name="T36" fmla="*/ 334 w 500"/>
                <a:gd name="T37" fmla="*/ 1182 h 1182"/>
                <a:gd name="T38" fmla="*/ 334 w 500"/>
                <a:gd name="T39" fmla="*/ 97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0" h="1182">
                  <a:moveTo>
                    <a:pt x="334" y="970"/>
                  </a:moveTo>
                  <a:cubicBezTo>
                    <a:pt x="334" y="964"/>
                    <a:pt x="339" y="959"/>
                    <a:pt x="345" y="959"/>
                  </a:cubicBezTo>
                  <a:cubicBezTo>
                    <a:pt x="398" y="959"/>
                    <a:pt x="398" y="959"/>
                    <a:pt x="398" y="959"/>
                  </a:cubicBezTo>
                  <a:cubicBezTo>
                    <a:pt x="403" y="959"/>
                    <a:pt x="407" y="963"/>
                    <a:pt x="409" y="967"/>
                  </a:cubicBezTo>
                  <a:cubicBezTo>
                    <a:pt x="409" y="969"/>
                    <a:pt x="418" y="999"/>
                    <a:pt x="457" y="1001"/>
                  </a:cubicBezTo>
                  <a:cubicBezTo>
                    <a:pt x="470" y="1001"/>
                    <a:pt x="479" y="998"/>
                    <a:pt x="486" y="992"/>
                  </a:cubicBezTo>
                  <a:cubicBezTo>
                    <a:pt x="495" y="983"/>
                    <a:pt x="500" y="966"/>
                    <a:pt x="500" y="943"/>
                  </a:cubicBezTo>
                  <a:cubicBezTo>
                    <a:pt x="500" y="907"/>
                    <a:pt x="493" y="882"/>
                    <a:pt x="460" y="881"/>
                  </a:cubicBezTo>
                  <a:cubicBezTo>
                    <a:pt x="420" y="880"/>
                    <a:pt x="406" y="916"/>
                    <a:pt x="405" y="917"/>
                  </a:cubicBezTo>
                  <a:cubicBezTo>
                    <a:pt x="403" y="921"/>
                    <a:pt x="399" y="924"/>
                    <a:pt x="395" y="924"/>
                  </a:cubicBezTo>
                  <a:cubicBezTo>
                    <a:pt x="347" y="924"/>
                    <a:pt x="347" y="924"/>
                    <a:pt x="347" y="924"/>
                  </a:cubicBezTo>
                  <a:cubicBezTo>
                    <a:pt x="341" y="924"/>
                    <a:pt x="336" y="919"/>
                    <a:pt x="336" y="913"/>
                  </a:cubicBezTo>
                  <a:cubicBezTo>
                    <a:pt x="336" y="783"/>
                    <a:pt x="336" y="783"/>
                    <a:pt x="336" y="783"/>
                  </a:cubicBezTo>
                  <a:cubicBezTo>
                    <a:pt x="335" y="782"/>
                    <a:pt x="334" y="780"/>
                    <a:pt x="334" y="778"/>
                  </a:cubicBezTo>
                  <a:cubicBezTo>
                    <a:pt x="334" y="776"/>
                    <a:pt x="335" y="774"/>
                    <a:pt x="336" y="772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254" y="67"/>
                    <a:pt x="182" y="159"/>
                    <a:pt x="134" y="281"/>
                  </a:cubicBezTo>
                  <a:cubicBezTo>
                    <a:pt x="0" y="619"/>
                    <a:pt x="191" y="899"/>
                    <a:pt x="221" y="959"/>
                  </a:cubicBezTo>
                  <a:cubicBezTo>
                    <a:pt x="238" y="992"/>
                    <a:pt x="290" y="1088"/>
                    <a:pt x="334" y="1182"/>
                  </a:cubicBezTo>
                  <a:lnTo>
                    <a:pt x="334" y="97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5318124" y="2822575"/>
              <a:ext cx="754062" cy="809625"/>
            </a:xfrm>
            <a:custGeom>
              <a:avLst/>
              <a:gdLst>
                <a:gd name="T0" fmla="*/ 433 w 433"/>
                <a:gd name="T1" fmla="*/ 3 h 465"/>
                <a:gd name="T2" fmla="*/ 256 w 433"/>
                <a:gd name="T3" fmla="*/ 3 h 465"/>
                <a:gd name="T4" fmla="*/ 255 w 433"/>
                <a:gd name="T5" fmla="*/ 34 h 465"/>
                <a:gd name="T6" fmla="*/ 301 w 433"/>
                <a:gd name="T7" fmla="*/ 105 h 465"/>
                <a:gd name="T8" fmla="*/ 213 w 433"/>
                <a:gd name="T9" fmla="*/ 172 h 465"/>
                <a:gd name="T10" fmla="*/ 139 w 433"/>
                <a:gd name="T11" fmla="*/ 98 h 465"/>
                <a:gd name="T12" fmla="*/ 175 w 433"/>
                <a:gd name="T13" fmla="*/ 39 h 465"/>
                <a:gd name="T14" fmla="*/ 175 w 433"/>
                <a:gd name="T15" fmla="*/ 0 h 465"/>
                <a:gd name="T16" fmla="*/ 0 w 433"/>
                <a:gd name="T17" fmla="*/ 0 h 465"/>
                <a:gd name="T18" fmla="*/ 0 w 433"/>
                <a:gd name="T19" fmla="*/ 465 h 465"/>
                <a:gd name="T20" fmla="*/ 433 w 433"/>
                <a:gd name="T21" fmla="*/ 465 h 465"/>
                <a:gd name="T22" fmla="*/ 433 w 433"/>
                <a:gd name="T23" fmla="*/ 3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3" h="465">
                  <a:moveTo>
                    <a:pt x="433" y="3"/>
                  </a:moveTo>
                  <a:cubicBezTo>
                    <a:pt x="256" y="3"/>
                    <a:pt x="256" y="3"/>
                    <a:pt x="256" y="3"/>
                  </a:cubicBezTo>
                  <a:cubicBezTo>
                    <a:pt x="255" y="34"/>
                    <a:pt x="255" y="34"/>
                    <a:pt x="255" y="34"/>
                  </a:cubicBezTo>
                  <a:cubicBezTo>
                    <a:pt x="270" y="42"/>
                    <a:pt x="302" y="63"/>
                    <a:pt x="301" y="105"/>
                  </a:cubicBezTo>
                  <a:cubicBezTo>
                    <a:pt x="300" y="142"/>
                    <a:pt x="261" y="172"/>
                    <a:pt x="213" y="172"/>
                  </a:cubicBezTo>
                  <a:cubicBezTo>
                    <a:pt x="165" y="172"/>
                    <a:pt x="139" y="134"/>
                    <a:pt x="139" y="98"/>
                  </a:cubicBezTo>
                  <a:cubicBezTo>
                    <a:pt x="139" y="70"/>
                    <a:pt x="164" y="47"/>
                    <a:pt x="175" y="39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5"/>
                    <a:pt x="0" y="465"/>
                    <a:pt x="0" y="465"/>
                  </a:cubicBezTo>
                  <a:cubicBezTo>
                    <a:pt x="433" y="465"/>
                    <a:pt x="433" y="465"/>
                    <a:pt x="433" y="465"/>
                  </a:cubicBezTo>
                  <a:lnTo>
                    <a:pt x="433" y="3"/>
                  </a:ln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5534025" y="5130801"/>
              <a:ext cx="1117600" cy="1023938"/>
            </a:xfrm>
            <a:custGeom>
              <a:avLst/>
              <a:gdLst>
                <a:gd name="T0" fmla="*/ 7 w 642"/>
                <a:gd name="T1" fmla="*/ 0 h 589"/>
                <a:gd name="T2" fmla="*/ 627 w 642"/>
                <a:gd name="T3" fmla="*/ 0 h 589"/>
                <a:gd name="T4" fmla="*/ 627 w 642"/>
                <a:gd name="T5" fmla="*/ 51 h 589"/>
                <a:gd name="T6" fmla="*/ 642 w 642"/>
                <a:gd name="T7" fmla="*/ 82 h 589"/>
                <a:gd name="T8" fmla="*/ 612 w 642"/>
                <a:gd name="T9" fmla="*/ 129 h 589"/>
                <a:gd name="T10" fmla="*/ 637 w 642"/>
                <a:gd name="T11" fmla="*/ 171 h 589"/>
                <a:gd name="T12" fmla="*/ 612 w 642"/>
                <a:gd name="T13" fmla="*/ 225 h 589"/>
                <a:gd name="T14" fmla="*/ 635 w 642"/>
                <a:gd name="T15" fmla="*/ 261 h 589"/>
                <a:gd name="T16" fmla="*/ 612 w 642"/>
                <a:gd name="T17" fmla="*/ 306 h 589"/>
                <a:gd name="T18" fmla="*/ 635 w 642"/>
                <a:gd name="T19" fmla="*/ 347 h 589"/>
                <a:gd name="T20" fmla="*/ 610 w 642"/>
                <a:gd name="T21" fmla="*/ 394 h 589"/>
                <a:gd name="T22" fmla="*/ 626 w 642"/>
                <a:gd name="T23" fmla="*/ 424 h 589"/>
                <a:gd name="T24" fmla="*/ 575 w 642"/>
                <a:gd name="T25" fmla="*/ 495 h 589"/>
                <a:gd name="T26" fmla="*/ 467 w 642"/>
                <a:gd name="T27" fmla="*/ 589 h 589"/>
                <a:gd name="T28" fmla="*/ 174 w 642"/>
                <a:gd name="T29" fmla="*/ 589 h 589"/>
                <a:gd name="T30" fmla="*/ 39 w 642"/>
                <a:gd name="T31" fmla="*/ 476 h 589"/>
                <a:gd name="T32" fmla="*/ 32 w 642"/>
                <a:gd name="T33" fmla="*/ 429 h 589"/>
                <a:gd name="T34" fmla="*/ 2 w 642"/>
                <a:gd name="T35" fmla="*/ 389 h 589"/>
                <a:gd name="T36" fmla="*/ 26 w 642"/>
                <a:gd name="T37" fmla="*/ 355 h 589"/>
                <a:gd name="T38" fmla="*/ 2 w 642"/>
                <a:gd name="T39" fmla="*/ 295 h 589"/>
                <a:gd name="T40" fmla="*/ 23 w 642"/>
                <a:gd name="T41" fmla="*/ 258 h 589"/>
                <a:gd name="T42" fmla="*/ 5 w 642"/>
                <a:gd name="T43" fmla="*/ 214 h 589"/>
                <a:gd name="T44" fmla="*/ 24 w 642"/>
                <a:gd name="T45" fmla="*/ 168 h 589"/>
                <a:gd name="T46" fmla="*/ 2 w 642"/>
                <a:gd name="T47" fmla="*/ 120 h 589"/>
                <a:gd name="T48" fmla="*/ 7 w 642"/>
                <a:gd name="T49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2" h="589">
                  <a:moveTo>
                    <a:pt x="7" y="0"/>
                  </a:moveTo>
                  <a:cubicBezTo>
                    <a:pt x="627" y="0"/>
                    <a:pt x="627" y="0"/>
                    <a:pt x="627" y="0"/>
                  </a:cubicBezTo>
                  <a:cubicBezTo>
                    <a:pt x="627" y="51"/>
                    <a:pt x="627" y="51"/>
                    <a:pt x="627" y="51"/>
                  </a:cubicBezTo>
                  <a:cubicBezTo>
                    <a:pt x="627" y="51"/>
                    <a:pt x="642" y="62"/>
                    <a:pt x="642" y="82"/>
                  </a:cubicBezTo>
                  <a:cubicBezTo>
                    <a:pt x="642" y="101"/>
                    <a:pt x="612" y="115"/>
                    <a:pt x="612" y="129"/>
                  </a:cubicBezTo>
                  <a:cubicBezTo>
                    <a:pt x="612" y="144"/>
                    <a:pt x="637" y="152"/>
                    <a:pt x="637" y="171"/>
                  </a:cubicBezTo>
                  <a:cubicBezTo>
                    <a:pt x="637" y="190"/>
                    <a:pt x="610" y="206"/>
                    <a:pt x="612" y="225"/>
                  </a:cubicBezTo>
                  <a:cubicBezTo>
                    <a:pt x="613" y="244"/>
                    <a:pt x="637" y="246"/>
                    <a:pt x="635" y="261"/>
                  </a:cubicBezTo>
                  <a:cubicBezTo>
                    <a:pt x="634" y="277"/>
                    <a:pt x="612" y="292"/>
                    <a:pt x="612" y="306"/>
                  </a:cubicBezTo>
                  <a:cubicBezTo>
                    <a:pt x="612" y="320"/>
                    <a:pt x="635" y="331"/>
                    <a:pt x="635" y="347"/>
                  </a:cubicBezTo>
                  <a:cubicBezTo>
                    <a:pt x="635" y="363"/>
                    <a:pt x="612" y="378"/>
                    <a:pt x="610" y="394"/>
                  </a:cubicBezTo>
                  <a:cubicBezTo>
                    <a:pt x="608" y="409"/>
                    <a:pt x="626" y="413"/>
                    <a:pt x="626" y="424"/>
                  </a:cubicBezTo>
                  <a:cubicBezTo>
                    <a:pt x="626" y="435"/>
                    <a:pt x="618" y="459"/>
                    <a:pt x="575" y="495"/>
                  </a:cubicBezTo>
                  <a:cubicBezTo>
                    <a:pt x="532" y="532"/>
                    <a:pt x="467" y="589"/>
                    <a:pt x="467" y="589"/>
                  </a:cubicBezTo>
                  <a:cubicBezTo>
                    <a:pt x="174" y="589"/>
                    <a:pt x="174" y="589"/>
                    <a:pt x="174" y="589"/>
                  </a:cubicBezTo>
                  <a:cubicBezTo>
                    <a:pt x="39" y="476"/>
                    <a:pt x="39" y="476"/>
                    <a:pt x="39" y="476"/>
                  </a:cubicBezTo>
                  <a:cubicBezTo>
                    <a:pt x="35" y="462"/>
                    <a:pt x="35" y="438"/>
                    <a:pt x="32" y="429"/>
                  </a:cubicBezTo>
                  <a:cubicBezTo>
                    <a:pt x="29" y="419"/>
                    <a:pt x="2" y="405"/>
                    <a:pt x="2" y="389"/>
                  </a:cubicBezTo>
                  <a:cubicBezTo>
                    <a:pt x="2" y="373"/>
                    <a:pt x="26" y="366"/>
                    <a:pt x="26" y="355"/>
                  </a:cubicBezTo>
                  <a:cubicBezTo>
                    <a:pt x="26" y="344"/>
                    <a:pt x="0" y="316"/>
                    <a:pt x="2" y="295"/>
                  </a:cubicBezTo>
                  <a:cubicBezTo>
                    <a:pt x="3" y="274"/>
                    <a:pt x="21" y="269"/>
                    <a:pt x="23" y="258"/>
                  </a:cubicBezTo>
                  <a:cubicBezTo>
                    <a:pt x="24" y="247"/>
                    <a:pt x="5" y="230"/>
                    <a:pt x="5" y="214"/>
                  </a:cubicBezTo>
                  <a:cubicBezTo>
                    <a:pt x="5" y="198"/>
                    <a:pt x="24" y="182"/>
                    <a:pt x="24" y="168"/>
                  </a:cubicBezTo>
                  <a:cubicBezTo>
                    <a:pt x="24" y="153"/>
                    <a:pt x="3" y="144"/>
                    <a:pt x="2" y="120"/>
                  </a:cubicBezTo>
                  <a:cubicBezTo>
                    <a:pt x="0" y="96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5848350" y="6186488"/>
              <a:ext cx="461963" cy="61913"/>
            </a:xfrm>
            <a:custGeom>
              <a:avLst/>
              <a:gdLst>
                <a:gd name="T0" fmla="*/ 0 w 266"/>
                <a:gd name="T1" fmla="*/ 0 h 36"/>
                <a:gd name="T2" fmla="*/ 266 w 266"/>
                <a:gd name="T3" fmla="*/ 0 h 36"/>
                <a:gd name="T4" fmla="*/ 223 w 266"/>
                <a:gd name="T5" fmla="*/ 36 h 36"/>
                <a:gd name="T6" fmla="*/ 50 w 266"/>
                <a:gd name="T7" fmla="*/ 36 h 36"/>
                <a:gd name="T8" fmla="*/ 0 w 26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36">
                  <a:moveTo>
                    <a:pt x="0" y="0"/>
                  </a:moveTo>
                  <a:cubicBezTo>
                    <a:pt x="266" y="0"/>
                    <a:pt x="266" y="0"/>
                    <a:pt x="266" y="0"/>
                  </a:cubicBezTo>
                  <a:cubicBezTo>
                    <a:pt x="266" y="0"/>
                    <a:pt x="237" y="36"/>
                    <a:pt x="223" y="36"/>
                  </a:cubicBezTo>
                  <a:cubicBezTo>
                    <a:pt x="209" y="36"/>
                    <a:pt x="62" y="36"/>
                    <a:pt x="50" y="36"/>
                  </a:cubicBezTo>
                  <a:cubicBezTo>
                    <a:pt x="37" y="3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51437" tIns="25719" rIns="51437" bIns="25719" numCol="1" anchor="t" anchorCtr="0" compatLnSpc="1">
              <a:prstTxWarp prst="textNoShape">
                <a:avLst/>
              </a:prstTxWarp>
            </a:bodyPr>
            <a:lstStyle/>
            <a:p>
              <a:pPr defTabSz="685799">
                <a:defRPr/>
              </a:pPr>
              <a:endParaRPr lang="en-US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Загнутый угол 3"/>
          <p:cNvSpPr/>
          <p:nvPr/>
        </p:nvSpPr>
        <p:spPr>
          <a:xfrm flipH="1">
            <a:off x="4920265" y="5180860"/>
            <a:ext cx="2406432" cy="1090915"/>
          </a:xfrm>
          <a:prstGeom prst="foldedCorner">
            <a:avLst>
              <a:gd name="adj" fmla="val 27363"/>
            </a:avLst>
          </a:prstGeom>
          <a:solidFill>
            <a:srgbClr val="FFFF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28605" rtlCol="0" anchor="ctr"/>
          <a:lstStyle/>
          <a:p>
            <a:pPr algn="ctr" defTabSz="685799"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программе: </a:t>
            </a:r>
          </a:p>
          <a:p>
            <a:pPr algn="ctr" defTabSz="685799"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339 864,6 тыс. руб.</a:t>
            </a:r>
          </a:p>
        </p:txBody>
      </p:sp>
      <p:cxnSp>
        <p:nvCxnSpPr>
          <p:cNvPr id="20" name="Straight Connector 33"/>
          <p:cNvCxnSpPr>
            <a:cxnSpLocks/>
            <a:stCxn id="10" idx="22"/>
            <a:endCxn id="22" idx="3"/>
          </p:cNvCxnSpPr>
          <p:nvPr/>
        </p:nvCxnSpPr>
        <p:spPr>
          <a:xfrm flipH="1" flipV="1">
            <a:off x="4839578" y="1578129"/>
            <a:ext cx="519529" cy="218179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4325215" y="1372748"/>
            <a:ext cx="514363" cy="453466"/>
            <a:chOff x="9074087" y="3827145"/>
            <a:chExt cx="810003" cy="714104"/>
          </a:xfrm>
        </p:grpSpPr>
        <p:sp>
          <p:nvSpPr>
            <p:cNvPr id="21" name="Rectangle 41"/>
            <p:cNvSpPr/>
            <p:nvPr/>
          </p:nvSpPr>
          <p:spPr>
            <a:xfrm>
              <a:off x="9203785" y="3992342"/>
              <a:ext cx="548907" cy="548907"/>
            </a:xfrm>
            <a:prstGeom prst="rect">
              <a:avLst/>
            </a:prstGeom>
            <a:solidFill>
              <a:srgbClr val="2F559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99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4087" y="3827145"/>
              <a:ext cx="810003" cy="6468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8002112" y="902596"/>
            <a:ext cx="29472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99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услуг населению (газоснабжение</a:t>
            </a:r>
            <a:r>
              <a:rPr lang="ru-RU" sz="16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685799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4 479,8 тыс. руб.</a:t>
            </a:r>
          </a:p>
        </p:txBody>
      </p:sp>
      <p:cxnSp>
        <p:nvCxnSpPr>
          <p:cNvPr id="25" name="Straight Connector 33"/>
          <p:cNvCxnSpPr>
            <a:cxnSpLocks/>
            <a:stCxn id="12" idx="23"/>
            <a:endCxn id="26" idx="1"/>
          </p:cNvCxnSpPr>
          <p:nvPr/>
        </p:nvCxnSpPr>
        <p:spPr>
          <a:xfrm flipV="1">
            <a:off x="7057256" y="1456203"/>
            <a:ext cx="411940" cy="798727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7469196" y="1250822"/>
            <a:ext cx="514363" cy="467735"/>
            <a:chOff x="9124013" y="4727927"/>
            <a:chExt cx="810003" cy="736575"/>
          </a:xfrm>
        </p:grpSpPr>
        <p:sp>
          <p:nvSpPr>
            <p:cNvPr id="24" name="Rectangle 41"/>
            <p:cNvSpPr/>
            <p:nvPr/>
          </p:nvSpPr>
          <p:spPr>
            <a:xfrm>
              <a:off x="9253845" y="4915595"/>
              <a:ext cx="548907" cy="548907"/>
            </a:xfrm>
            <a:prstGeom prst="rect">
              <a:avLst/>
            </a:prstGeom>
            <a:solidFill>
              <a:srgbClr val="FF99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99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4013" y="4727927"/>
              <a:ext cx="810003" cy="6468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TextBox 28"/>
          <p:cNvSpPr txBox="1"/>
          <p:nvPr/>
        </p:nvSpPr>
        <p:spPr>
          <a:xfrm>
            <a:off x="2138210" y="4947282"/>
            <a:ext cx="21245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799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Уличные сети и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</a:t>
            </a:r>
            <a:br>
              <a:rPr lang="ru-RU" sz="1600" b="1" dirty="0">
                <a:solidFill>
                  <a:srgbClr val="B9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22 800,0 тыс. руб.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95996" y="1820777"/>
            <a:ext cx="4051375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799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объектов внешнего благоустройства городского округа город Мегион (уход за газонами, отсыпка и содержание кладбища, противопаводковые мероприятия, ремонт детских площадок, подготовка к новогодним мероприятиям, содержание площадей и скверов, противопожарное обустройство лесов вокруг города, 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ветхих строений, обустройство площадки для выгула собак, покос травы, расчистка от кустарников и мелколесья на пойме р. Обь)</a:t>
            </a:r>
          </a:p>
          <a:p>
            <a:pPr defTabSz="685799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79 475,4 тыс. руб.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4277669" y="3649822"/>
            <a:ext cx="514363" cy="450906"/>
            <a:chOff x="5013343" y="3353411"/>
            <a:chExt cx="810003" cy="710072"/>
          </a:xfrm>
        </p:grpSpPr>
        <p:sp>
          <p:nvSpPr>
            <p:cNvPr id="36" name="Rectangle 41"/>
            <p:cNvSpPr/>
            <p:nvPr/>
          </p:nvSpPr>
          <p:spPr>
            <a:xfrm>
              <a:off x="5129924" y="3514576"/>
              <a:ext cx="548907" cy="54890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99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343" y="3353411"/>
              <a:ext cx="810003" cy="6468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140462" y="763650"/>
            <a:ext cx="420555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799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Реконструкция, расширение, модернизация, строительство и капитальный ремонт объектов коммунального комплекса и муниципального жилого фонда города Мегиона, оснащение индивидуальными приборами учет</a:t>
            </a:r>
          </a:p>
          <a:p>
            <a:pPr algn="r" defTabSz="685799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230 920,4 тыс. руб.</a:t>
            </a:r>
          </a:p>
        </p:txBody>
      </p:sp>
      <p:cxnSp>
        <p:nvCxnSpPr>
          <p:cNvPr id="39" name="Straight Connector 37"/>
          <p:cNvCxnSpPr>
            <a:cxnSpLocks/>
            <a:stCxn id="47" idx="3"/>
          </p:cNvCxnSpPr>
          <p:nvPr/>
        </p:nvCxnSpPr>
        <p:spPr>
          <a:xfrm flipV="1">
            <a:off x="4772312" y="3129963"/>
            <a:ext cx="589811" cy="1929301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74"/>
          <p:cNvGrpSpPr/>
          <p:nvPr/>
        </p:nvGrpSpPr>
        <p:grpSpPr>
          <a:xfrm>
            <a:off x="4231115" y="4853883"/>
            <a:ext cx="541197" cy="441963"/>
            <a:chOff x="4658700" y="6262371"/>
            <a:chExt cx="852260" cy="695989"/>
          </a:xfrm>
        </p:grpSpPr>
        <p:sp>
          <p:nvSpPr>
            <p:cNvPr id="45" name="Rectangle 41"/>
            <p:cNvSpPr/>
            <p:nvPr/>
          </p:nvSpPr>
          <p:spPr>
            <a:xfrm>
              <a:off x="4775343" y="6409453"/>
              <a:ext cx="555694" cy="548907"/>
            </a:xfrm>
            <a:prstGeom prst="rect">
              <a:avLst/>
            </a:prstGeom>
            <a:solidFill>
              <a:srgbClr val="660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99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8700" y="6262371"/>
              <a:ext cx="852260" cy="6468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" name="TextBox 48"/>
          <p:cNvSpPr txBox="1"/>
          <p:nvPr/>
        </p:nvSpPr>
        <p:spPr>
          <a:xfrm>
            <a:off x="515345" y="3015002"/>
            <a:ext cx="378183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685799"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стабильной благополучной эпизоотической обстановки в автономном округе и защита населения от болезней, общих для человека и животных, дезинсекция и дератизация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85799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2 189,0 тыс. руб.</a:t>
            </a:r>
          </a:p>
        </p:txBody>
      </p:sp>
      <p:cxnSp>
        <p:nvCxnSpPr>
          <p:cNvPr id="71" name="Straight Connector 37"/>
          <p:cNvCxnSpPr>
            <a:cxnSpLocks/>
            <a:stCxn id="32" idx="1"/>
            <a:endCxn id="8" idx="19"/>
          </p:cNvCxnSpPr>
          <p:nvPr/>
        </p:nvCxnSpPr>
        <p:spPr>
          <a:xfrm flipH="1">
            <a:off x="6701658" y="3357480"/>
            <a:ext cx="749156" cy="240810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37"/>
          <p:cNvCxnSpPr>
            <a:cxnSpLocks/>
            <a:stCxn id="37" idx="3"/>
          </p:cNvCxnSpPr>
          <p:nvPr/>
        </p:nvCxnSpPr>
        <p:spPr>
          <a:xfrm flipV="1">
            <a:off x="4792032" y="2597468"/>
            <a:ext cx="362708" cy="1257735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4962384" y="825508"/>
            <a:ext cx="2194047" cy="577770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</a:t>
            </a:r>
            <a:endParaRPr lang="id-ID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801" y="4675612"/>
            <a:ext cx="566867" cy="124046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111" y="5146936"/>
            <a:ext cx="750818" cy="75081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266" y="826289"/>
            <a:ext cx="811703" cy="954282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673100" y="0"/>
            <a:ext cx="11518899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жилищно-коммунального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и повышение энергетической эффективности в городе Мегионе»</a:t>
            </a: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84" y="850300"/>
            <a:ext cx="978117" cy="988864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331" y="2766339"/>
            <a:ext cx="970386" cy="807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316958" y="4721623"/>
            <a:ext cx="652178" cy="98499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245" y="5170696"/>
            <a:ext cx="839616" cy="5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5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37"/>
          <p:cNvSpPr/>
          <p:nvPr/>
        </p:nvSpPr>
        <p:spPr>
          <a:xfrm>
            <a:off x="7600225" y="4876443"/>
            <a:ext cx="3408791" cy="1323439"/>
          </a:xfrm>
          <a:prstGeom prst="rect">
            <a:avLst/>
          </a:prstGeom>
          <a:solidFill>
            <a:schemeClr val="lt1">
              <a:alpha val="84000"/>
            </a:schemeClr>
          </a:solidFill>
        </p:spPr>
        <p:txBody>
          <a:bodyPr wrap="square">
            <a:spAutoFit/>
          </a:bodyPr>
          <a:lstStyle/>
          <a:p>
            <a:pPr algn="ctr" defTabSz="684347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текущий ремонт дорог, проездов, элементов обустройства улично-дорожной сети</a:t>
            </a:r>
          </a:p>
          <a:p>
            <a:pPr algn="ctr" defTabSz="684347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184 000,0 тыс. руб.</a:t>
            </a:r>
            <a:endParaRPr lang="id-ID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31"/>
          <p:cNvSpPr/>
          <p:nvPr/>
        </p:nvSpPr>
        <p:spPr>
          <a:xfrm>
            <a:off x="1792434" y="1354176"/>
            <a:ext cx="2230726" cy="1323439"/>
          </a:xfrm>
          <a:prstGeom prst="rect">
            <a:avLst/>
          </a:prstGeom>
          <a:solidFill>
            <a:schemeClr val="lt1"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 defTabSz="684347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пассажирских перевозок в границах городского округа</a:t>
            </a:r>
          </a:p>
          <a:p>
            <a:pPr algn="ctr" defTabSz="684347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25 000,0 тыс. руб.</a:t>
            </a:r>
            <a:endParaRPr lang="id-ID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31"/>
          <p:cNvSpPr/>
          <p:nvPr/>
        </p:nvSpPr>
        <p:spPr>
          <a:xfrm>
            <a:off x="7453159" y="1755453"/>
            <a:ext cx="3046415" cy="1569660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 defTabSz="684347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Строительство, капитальный ремонт и ремонт автомобильных дорог общего пользования местного значения</a:t>
            </a:r>
          </a:p>
          <a:p>
            <a:pPr algn="ctr" defTabSz="684347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125 388,0 тыс. руб. </a:t>
            </a:r>
            <a:endParaRPr lang="id-ID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30"/>
          <p:cNvSpPr/>
          <p:nvPr/>
        </p:nvSpPr>
        <p:spPr>
          <a:xfrm>
            <a:off x="5088896" y="3483000"/>
            <a:ext cx="2283095" cy="1815882"/>
          </a:xfrm>
          <a:prstGeom prst="rect">
            <a:avLst/>
          </a:prstGeom>
          <a:solidFill>
            <a:schemeClr val="lt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 defTabSz="684347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условий движения и организации дорожного движения улично-дорожной сети города</a:t>
            </a:r>
          </a:p>
          <a:p>
            <a:pPr algn="ctr" defTabSz="684347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17 974,0 тыс. руб.</a:t>
            </a:r>
            <a:endParaRPr lang="id-ID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" y="12312"/>
            <a:ext cx="12191999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транспортной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города Мегиона»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14F3532-2150-D07D-2616-66157D3E7D7A}"/>
              </a:ext>
            </a:extLst>
          </p:cNvPr>
          <p:cNvGrpSpPr/>
          <p:nvPr/>
        </p:nvGrpSpPr>
        <p:grpSpPr>
          <a:xfrm>
            <a:off x="1317167" y="2182458"/>
            <a:ext cx="10787742" cy="3539162"/>
            <a:chOff x="3022015" y="2182458"/>
            <a:chExt cx="7079929" cy="2744402"/>
          </a:xfrm>
        </p:grpSpPr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3911736" y="2847403"/>
              <a:ext cx="1066639" cy="1151835"/>
            </a:xfrm>
            <a:custGeom>
              <a:avLst/>
              <a:gdLst>
                <a:gd name="T0" fmla="*/ 381 w 381"/>
                <a:gd name="T1" fmla="*/ 2 h 416"/>
                <a:gd name="T2" fmla="*/ 351 w 381"/>
                <a:gd name="T3" fmla="*/ 0 h 416"/>
                <a:gd name="T4" fmla="*/ 143 w 381"/>
                <a:gd name="T5" fmla="*/ 208 h 416"/>
                <a:gd name="T6" fmla="*/ 143 w 381"/>
                <a:gd name="T7" fmla="*/ 208 h 416"/>
                <a:gd name="T8" fmla="*/ 13 w 381"/>
                <a:gd name="T9" fmla="*/ 338 h 416"/>
                <a:gd name="T10" fmla="*/ 0 w 381"/>
                <a:gd name="T11" fmla="*/ 338 h 416"/>
                <a:gd name="T12" fmla="*/ 0 w 381"/>
                <a:gd name="T13" fmla="*/ 416 h 416"/>
                <a:gd name="T14" fmla="*/ 13 w 381"/>
                <a:gd name="T15" fmla="*/ 416 h 416"/>
                <a:gd name="T16" fmla="*/ 221 w 381"/>
                <a:gd name="T17" fmla="*/ 208 h 416"/>
                <a:gd name="T18" fmla="*/ 221 w 381"/>
                <a:gd name="T19" fmla="*/ 208 h 416"/>
                <a:gd name="T20" fmla="*/ 351 w 381"/>
                <a:gd name="T21" fmla="*/ 78 h 416"/>
                <a:gd name="T22" fmla="*/ 381 w 381"/>
                <a:gd name="T23" fmla="*/ 82 h 416"/>
                <a:gd name="T24" fmla="*/ 381 w 381"/>
                <a:gd name="T25" fmla="*/ 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1" h="416">
                  <a:moveTo>
                    <a:pt x="381" y="2"/>
                  </a:moveTo>
                  <a:cubicBezTo>
                    <a:pt x="372" y="1"/>
                    <a:pt x="361" y="0"/>
                    <a:pt x="351" y="0"/>
                  </a:cubicBezTo>
                  <a:cubicBezTo>
                    <a:pt x="236" y="0"/>
                    <a:pt x="143" y="93"/>
                    <a:pt x="143" y="208"/>
                  </a:cubicBezTo>
                  <a:cubicBezTo>
                    <a:pt x="143" y="208"/>
                    <a:pt x="143" y="208"/>
                    <a:pt x="143" y="208"/>
                  </a:cubicBezTo>
                  <a:cubicBezTo>
                    <a:pt x="143" y="280"/>
                    <a:pt x="85" y="338"/>
                    <a:pt x="13" y="338"/>
                  </a:cubicBezTo>
                  <a:cubicBezTo>
                    <a:pt x="9" y="338"/>
                    <a:pt x="4" y="338"/>
                    <a:pt x="0" y="338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4" y="416"/>
                    <a:pt x="9" y="416"/>
                    <a:pt x="13" y="416"/>
                  </a:cubicBezTo>
                  <a:cubicBezTo>
                    <a:pt x="128" y="416"/>
                    <a:pt x="221" y="323"/>
                    <a:pt x="221" y="208"/>
                  </a:cubicBezTo>
                  <a:cubicBezTo>
                    <a:pt x="221" y="208"/>
                    <a:pt x="221" y="208"/>
                    <a:pt x="221" y="208"/>
                  </a:cubicBezTo>
                  <a:cubicBezTo>
                    <a:pt x="221" y="136"/>
                    <a:pt x="279" y="78"/>
                    <a:pt x="351" y="78"/>
                  </a:cubicBezTo>
                  <a:cubicBezTo>
                    <a:pt x="362" y="78"/>
                    <a:pt x="372" y="79"/>
                    <a:pt x="381" y="82"/>
                  </a:cubicBezTo>
                  <a:lnTo>
                    <a:pt x="381" y="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3307" tIns="31654" rIns="63307" bIns="31654" numCol="1" anchor="t" anchorCtr="0" compatLnSpc="1">
              <a:prstTxWarp prst="textNoShape">
                <a:avLst/>
              </a:prstTxWarp>
            </a:bodyPr>
            <a:lstStyle/>
            <a:p>
              <a:pPr defTabSz="684347">
                <a:defRPr/>
              </a:pPr>
              <a:endParaRPr lang="id-ID" sz="124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4978374" y="2852897"/>
              <a:ext cx="768256" cy="2065170"/>
            </a:xfrm>
            <a:custGeom>
              <a:avLst/>
              <a:gdLst>
                <a:gd name="T0" fmla="*/ 278 w 278"/>
                <a:gd name="T1" fmla="*/ 667 h 746"/>
                <a:gd name="T2" fmla="*/ 176 w 278"/>
                <a:gd name="T3" fmla="*/ 543 h 746"/>
                <a:gd name="T4" fmla="*/ 177 w 278"/>
                <a:gd name="T5" fmla="*/ 543 h 746"/>
                <a:gd name="T6" fmla="*/ 176 w 278"/>
                <a:gd name="T7" fmla="*/ 541 h 746"/>
                <a:gd name="T8" fmla="*/ 176 w 278"/>
                <a:gd name="T9" fmla="*/ 205 h 746"/>
                <a:gd name="T10" fmla="*/ 176 w 278"/>
                <a:gd name="T11" fmla="*/ 205 h 746"/>
                <a:gd name="T12" fmla="*/ 0 w 278"/>
                <a:gd name="T13" fmla="*/ 0 h 746"/>
                <a:gd name="T14" fmla="*/ 0 w 278"/>
                <a:gd name="T15" fmla="*/ 80 h 746"/>
                <a:gd name="T16" fmla="*/ 98 w 278"/>
                <a:gd name="T17" fmla="*/ 206 h 746"/>
                <a:gd name="T18" fmla="*/ 98 w 278"/>
                <a:gd name="T19" fmla="*/ 206 h 746"/>
                <a:gd name="T20" fmla="*/ 98 w 278"/>
                <a:gd name="T21" fmla="*/ 540 h 746"/>
                <a:gd name="T22" fmla="*/ 98 w 278"/>
                <a:gd name="T23" fmla="*/ 540 h 746"/>
                <a:gd name="T24" fmla="*/ 278 w 278"/>
                <a:gd name="T25" fmla="*/ 746 h 746"/>
                <a:gd name="T26" fmla="*/ 278 w 278"/>
                <a:gd name="T27" fmla="*/ 667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8" h="746">
                  <a:moveTo>
                    <a:pt x="278" y="667"/>
                  </a:moveTo>
                  <a:cubicBezTo>
                    <a:pt x="221" y="654"/>
                    <a:pt x="178" y="604"/>
                    <a:pt x="176" y="543"/>
                  </a:cubicBezTo>
                  <a:cubicBezTo>
                    <a:pt x="177" y="543"/>
                    <a:pt x="177" y="543"/>
                    <a:pt x="177" y="543"/>
                  </a:cubicBezTo>
                  <a:cubicBezTo>
                    <a:pt x="176" y="541"/>
                    <a:pt x="176" y="541"/>
                    <a:pt x="176" y="541"/>
                  </a:cubicBezTo>
                  <a:cubicBezTo>
                    <a:pt x="176" y="205"/>
                    <a:pt x="176" y="205"/>
                    <a:pt x="176" y="205"/>
                  </a:cubicBezTo>
                  <a:cubicBezTo>
                    <a:pt x="176" y="205"/>
                    <a:pt x="176" y="205"/>
                    <a:pt x="176" y="205"/>
                  </a:cubicBezTo>
                  <a:cubicBezTo>
                    <a:pt x="175" y="101"/>
                    <a:pt x="99" y="16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56" y="94"/>
                    <a:pt x="98" y="145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ubicBezTo>
                    <a:pt x="98" y="540"/>
                    <a:pt x="98" y="540"/>
                    <a:pt x="98" y="540"/>
                  </a:cubicBezTo>
                  <a:cubicBezTo>
                    <a:pt x="98" y="540"/>
                    <a:pt x="98" y="540"/>
                    <a:pt x="98" y="540"/>
                  </a:cubicBezTo>
                  <a:cubicBezTo>
                    <a:pt x="98" y="646"/>
                    <a:pt x="177" y="733"/>
                    <a:pt x="278" y="746"/>
                  </a:cubicBezTo>
                  <a:lnTo>
                    <a:pt x="278" y="6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3307" tIns="31654" rIns="63307" bIns="31654" numCol="1" anchor="t" anchorCtr="0" compatLnSpc="1">
              <a:prstTxWarp prst="textNoShape">
                <a:avLst/>
              </a:prstTxWarp>
            </a:bodyPr>
            <a:lstStyle/>
            <a:p>
              <a:pPr defTabSz="684347">
                <a:defRPr/>
              </a:pPr>
              <a:endParaRPr lang="id-ID" sz="124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8453662" y="2194547"/>
              <a:ext cx="906740" cy="2070665"/>
            </a:xfrm>
            <a:custGeom>
              <a:avLst/>
              <a:gdLst>
                <a:gd name="T0" fmla="*/ 328 w 328"/>
                <a:gd name="T1" fmla="*/ 79 h 748"/>
                <a:gd name="T2" fmla="*/ 328 w 328"/>
                <a:gd name="T3" fmla="*/ 0 h 748"/>
                <a:gd name="T4" fmla="*/ 151 w 328"/>
                <a:gd name="T5" fmla="*/ 206 h 748"/>
                <a:gd name="T6" fmla="*/ 151 w 328"/>
                <a:gd name="T7" fmla="*/ 206 h 748"/>
                <a:gd name="T8" fmla="*/ 151 w 328"/>
                <a:gd name="T9" fmla="*/ 540 h 748"/>
                <a:gd name="T10" fmla="*/ 151 w 328"/>
                <a:gd name="T11" fmla="*/ 540 h 748"/>
                <a:gd name="T12" fmla="*/ 21 w 328"/>
                <a:gd name="T13" fmla="*/ 670 h 748"/>
                <a:gd name="T14" fmla="*/ 0 w 328"/>
                <a:gd name="T15" fmla="*/ 668 h 748"/>
                <a:gd name="T16" fmla="*/ 0 w 328"/>
                <a:gd name="T17" fmla="*/ 747 h 748"/>
                <a:gd name="T18" fmla="*/ 21 w 328"/>
                <a:gd name="T19" fmla="*/ 748 h 748"/>
                <a:gd name="T20" fmla="*/ 229 w 328"/>
                <a:gd name="T21" fmla="*/ 541 h 748"/>
                <a:gd name="T22" fmla="*/ 229 w 328"/>
                <a:gd name="T23" fmla="*/ 541 h 748"/>
                <a:gd name="T24" fmla="*/ 229 w 328"/>
                <a:gd name="T25" fmla="*/ 205 h 748"/>
                <a:gd name="T26" fmla="*/ 229 w 328"/>
                <a:gd name="T27" fmla="*/ 203 h 748"/>
                <a:gd name="T28" fmla="*/ 229 w 328"/>
                <a:gd name="T29" fmla="*/ 203 h 748"/>
                <a:gd name="T30" fmla="*/ 328 w 328"/>
                <a:gd name="T31" fmla="*/ 7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8" h="748">
                  <a:moveTo>
                    <a:pt x="328" y="79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228" y="15"/>
                    <a:pt x="151" y="102"/>
                    <a:pt x="151" y="206"/>
                  </a:cubicBezTo>
                  <a:cubicBezTo>
                    <a:pt x="151" y="206"/>
                    <a:pt x="151" y="206"/>
                    <a:pt x="151" y="206"/>
                  </a:cubicBezTo>
                  <a:cubicBezTo>
                    <a:pt x="151" y="540"/>
                    <a:pt x="151" y="540"/>
                    <a:pt x="151" y="540"/>
                  </a:cubicBezTo>
                  <a:cubicBezTo>
                    <a:pt x="151" y="540"/>
                    <a:pt x="151" y="540"/>
                    <a:pt x="151" y="540"/>
                  </a:cubicBezTo>
                  <a:cubicBezTo>
                    <a:pt x="151" y="611"/>
                    <a:pt x="93" y="670"/>
                    <a:pt x="21" y="670"/>
                  </a:cubicBezTo>
                  <a:cubicBezTo>
                    <a:pt x="14" y="670"/>
                    <a:pt x="7" y="669"/>
                    <a:pt x="0" y="668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7" y="747"/>
                    <a:pt x="14" y="748"/>
                    <a:pt x="21" y="748"/>
                  </a:cubicBezTo>
                  <a:cubicBezTo>
                    <a:pt x="135" y="748"/>
                    <a:pt x="228" y="655"/>
                    <a:pt x="229" y="541"/>
                  </a:cubicBezTo>
                  <a:cubicBezTo>
                    <a:pt x="229" y="541"/>
                    <a:pt x="229" y="541"/>
                    <a:pt x="229" y="541"/>
                  </a:cubicBezTo>
                  <a:cubicBezTo>
                    <a:pt x="229" y="205"/>
                    <a:pt x="229" y="205"/>
                    <a:pt x="229" y="205"/>
                  </a:cubicBezTo>
                  <a:cubicBezTo>
                    <a:pt x="229" y="203"/>
                    <a:pt x="229" y="203"/>
                    <a:pt x="229" y="203"/>
                  </a:cubicBezTo>
                  <a:cubicBezTo>
                    <a:pt x="229" y="203"/>
                    <a:pt x="229" y="203"/>
                    <a:pt x="229" y="203"/>
                  </a:cubicBezTo>
                  <a:cubicBezTo>
                    <a:pt x="231" y="143"/>
                    <a:pt x="272" y="93"/>
                    <a:pt x="328" y="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3307" tIns="31654" rIns="63307" bIns="31654" numCol="1" anchor="t" anchorCtr="0" compatLnSpc="1">
              <a:prstTxWarp prst="textNoShape">
                <a:avLst/>
              </a:prstTxWarp>
            </a:bodyPr>
            <a:lstStyle/>
            <a:p>
              <a:pPr defTabSz="684347">
                <a:defRPr/>
              </a:pPr>
              <a:endParaRPr lang="id-ID" sz="124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5734066" y="3113380"/>
              <a:ext cx="1801725" cy="1813480"/>
            </a:xfrm>
            <a:custGeom>
              <a:avLst/>
              <a:gdLst>
                <a:gd name="T0" fmla="*/ 643 w 643"/>
                <a:gd name="T1" fmla="*/ 79 h 655"/>
                <a:gd name="T2" fmla="*/ 643 w 643"/>
                <a:gd name="T3" fmla="*/ 0 h 655"/>
                <a:gd name="T4" fmla="*/ 452 w 643"/>
                <a:gd name="T5" fmla="*/ 208 h 655"/>
                <a:gd name="T6" fmla="*/ 453 w 643"/>
                <a:gd name="T7" fmla="*/ 208 h 655"/>
                <a:gd name="T8" fmla="*/ 453 w 643"/>
                <a:gd name="T9" fmla="*/ 447 h 655"/>
                <a:gd name="T10" fmla="*/ 453 w 643"/>
                <a:gd name="T11" fmla="*/ 447 h 655"/>
                <a:gd name="T12" fmla="*/ 337 w 643"/>
                <a:gd name="T13" fmla="*/ 577 h 655"/>
                <a:gd name="T14" fmla="*/ 26 w 643"/>
                <a:gd name="T15" fmla="*/ 577 h 655"/>
                <a:gd name="T16" fmla="*/ 26 w 643"/>
                <a:gd name="T17" fmla="*/ 576 h 655"/>
                <a:gd name="T18" fmla="*/ 0 w 643"/>
                <a:gd name="T19" fmla="*/ 574 h 655"/>
                <a:gd name="T20" fmla="*/ 0 w 643"/>
                <a:gd name="T21" fmla="*/ 653 h 655"/>
                <a:gd name="T22" fmla="*/ 25 w 643"/>
                <a:gd name="T23" fmla="*/ 654 h 655"/>
                <a:gd name="T24" fmla="*/ 25 w 643"/>
                <a:gd name="T25" fmla="*/ 655 h 655"/>
                <a:gd name="T26" fmla="*/ 322 w 643"/>
                <a:gd name="T27" fmla="*/ 655 h 655"/>
                <a:gd name="T28" fmla="*/ 342 w 643"/>
                <a:gd name="T29" fmla="*/ 655 h 655"/>
                <a:gd name="T30" fmla="*/ 361 w 643"/>
                <a:gd name="T31" fmla="*/ 652 h 655"/>
                <a:gd name="T32" fmla="*/ 531 w 643"/>
                <a:gd name="T33" fmla="*/ 447 h 655"/>
                <a:gd name="T34" fmla="*/ 531 w 643"/>
                <a:gd name="T35" fmla="*/ 447 h 655"/>
                <a:gd name="T36" fmla="*/ 531 w 643"/>
                <a:gd name="T37" fmla="*/ 208 h 655"/>
                <a:gd name="T38" fmla="*/ 643 w 643"/>
                <a:gd name="T39" fmla="*/ 7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3" h="655">
                  <a:moveTo>
                    <a:pt x="643" y="79"/>
                  </a:moveTo>
                  <a:cubicBezTo>
                    <a:pt x="643" y="0"/>
                    <a:pt x="643" y="0"/>
                    <a:pt x="643" y="0"/>
                  </a:cubicBezTo>
                  <a:cubicBezTo>
                    <a:pt x="536" y="9"/>
                    <a:pt x="452" y="99"/>
                    <a:pt x="452" y="208"/>
                  </a:cubicBezTo>
                  <a:cubicBezTo>
                    <a:pt x="453" y="208"/>
                    <a:pt x="453" y="208"/>
                    <a:pt x="453" y="208"/>
                  </a:cubicBezTo>
                  <a:cubicBezTo>
                    <a:pt x="453" y="447"/>
                    <a:pt x="453" y="447"/>
                    <a:pt x="453" y="447"/>
                  </a:cubicBezTo>
                  <a:cubicBezTo>
                    <a:pt x="453" y="447"/>
                    <a:pt x="453" y="447"/>
                    <a:pt x="453" y="447"/>
                  </a:cubicBezTo>
                  <a:cubicBezTo>
                    <a:pt x="453" y="514"/>
                    <a:pt x="402" y="569"/>
                    <a:pt x="337" y="577"/>
                  </a:cubicBezTo>
                  <a:cubicBezTo>
                    <a:pt x="26" y="577"/>
                    <a:pt x="26" y="577"/>
                    <a:pt x="26" y="577"/>
                  </a:cubicBezTo>
                  <a:cubicBezTo>
                    <a:pt x="26" y="576"/>
                    <a:pt x="26" y="576"/>
                    <a:pt x="26" y="576"/>
                  </a:cubicBezTo>
                  <a:cubicBezTo>
                    <a:pt x="17" y="576"/>
                    <a:pt x="8" y="575"/>
                    <a:pt x="0" y="574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8" y="654"/>
                    <a:pt x="16" y="654"/>
                    <a:pt x="25" y="654"/>
                  </a:cubicBezTo>
                  <a:cubicBezTo>
                    <a:pt x="25" y="655"/>
                    <a:pt x="25" y="655"/>
                    <a:pt x="25" y="655"/>
                  </a:cubicBezTo>
                  <a:cubicBezTo>
                    <a:pt x="322" y="655"/>
                    <a:pt x="322" y="655"/>
                    <a:pt x="322" y="655"/>
                  </a:cubicBezTo>
                  <a:cubicBezTo>
                    <a:pt x="322" y="655"/>
                    <a:pt x="336" y="655"/>
                    <a:pt x="342" y="655"/>
                  </a:cubicBezTo>
                  <a:cubicBezTo>
                    <a:pt x="361" y="652"/>
                    <a:pt x="361" y="652"/>
                    <a:pt x="361" y="652"/>
                  </a:cubicBezTo>
                  <a:cubicBezTo>
                    <a:pt x="457" y="634"/>
                    <a:pt x="531" y="549"/>
                    <a:pt x="531" y="447"/>
                  </a:cubicBezTo>
                  <a:cubicBezTo>
                    <a:pt x="531" y="447"/>
                    <a:pt x="531" y="447"/>
                    <a:pt x="531" y="447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31" y="142"/>
                    <a:pt x="579" y="87"/>
                    <a:pt x="643" y="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3307" tIns="31654" rIns="63307" bIns="31654" numCol="1" anchor="t" anchorCtr="0" compatLnSpc="1">
              <a:prstTxWarp prst="textNoShape">
                <a:avLst/>
              </a:prstTxWarp>
            </a:bodyPr>
            <a:lstStyle/>
            <a:p>
              <a:pPr defTabSz="684347">
                <a:defRPr/>
              </a:pPr>
              <a:endParaRPr lang="id-ID" sz="124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7535791" y="3109557"/>
              <a:ext cx="934377" cy="1155656"/>
            </a:xfrm>
            <a:custGeom>
              <a:avLst/>
              <a:gdLst>
                <a:gd name="T0" fmla="*/ 333 w 333"/>
                <a:gd name="T1" fmla="*/ 337 h 416"/>
                <a:gd name="T2" fmla="*/ 225 w 333"/>
                <a:gd name="T3" fmla="*/ 209 h 416"/>
                <a:gd name="T4" fmla="*/ 225 w 333"/>
                <a:gd name="T5" fmla="*/ 209 h 416"/>
                <a:gd name="T6" fmla="*/ 17 w 333"/>
                <a:gd name="T7" fmla="*/ 0 h 416"/>
                <a:gd name="T8" fmla="*/ 0 w 333"/>
                <a:gd name="T9" fmla="*/ 1 h 416"/>
                <a:gd name="T10" fmla="*/ 0 w 333"/>
                <a:gd name="T11" fmla="*/ 79 h 416"/>
                <a:gd name="T12" fmla="*/ 17 w 333"/>
                <a:gd name="T13" fmla="*/ 78 h 416"/>
                <a:gd name="T14" fmla="*/ 147 w 333"/>
                <a:gd name="T15" fmla="*/ 209 h 416"/>
                <a:gd name="T16" fmla="*/ 147 w 333"/>
                <a:gd name="T17" fmla="*/ 209 h 416"/>
                <a:gd name="T18" fmla="*/ 333 w 333"/>
                <a:gd name="T19" fmla="*/ 416 h 416"/>
                <a:gd name="T20" fmla="*/ 333 w 333"/>
                <a:gd name="T21" fmla="*/ 33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3" h="416">
                  <a:moveTo>
                    <a:pt x="333" y="337"/>
                  </a:moveTo>
                  <a:cubicBezTo>
                    <a:pt x="271" y="326"/>
                    <a:pt x="225" y="273"/>
                    <a:pt x="225" y="209"/>
                  </a:cubicBezTo>
                  <a:cubicBezTo>
                    <a:pt x="225" y="209"/>
                    <a:pt x="225" y="209"/>
                    <a:pt x="225" y="209"/>
                  </a:cubicBezTo>
                  <a:cubicBezTo>
                    <a:pt x="225" y="94"/>
                    <a:pt x="132" y="0"/>
                    <a:pt x="17" y="0"/>
                  </a:cubicBezTo>
                  <a:cubicBezTo>
                    <a:pt x="11" y="0"/>
                    <a:pt x="6" y="1"/>
                    <a:pt x="0" y="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5" y="79"/>
                    <a:pt x="11" y="78"/>
                    <a:pt x="17" y="78"/>
                  </a:cubicBezTo>
                  <a:cubicBezTo>
                    <a:pt x="88" y="78"/>
                    <a:pt x="147" y="137"/>
                    <a:pt x="147" y="209"/>
                  </a:cubicBezTo>
                  <a:cubicBezTo>
                    <a:pt x="147" y="209"/>
                    <a:pt x="147" y="209"/>
                    <a:pt x="147" y="209"/>
                  </a:cubicBezTo>
                  <a:cubicBezTo>
                    <a:pt x="147" y="316"/>
                    <a:pt x="228" y="405"/>
                    <a:pt x="333" y="416"/>
                  </a:cubicBezTo>
                  <a:lnTo>
                    <a:pt x="333" y="3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63307" tIns="31654" rIns="63307" bIns="31654" numCol="1" anchor="t" anchorCtr="0" compatLnSpc="1">
              <a:prstTxWarp prst="textNoShape">
                <a:avLst/>
              </a:prstTxWarp>
            </a:bodyPr>
            <a:lstStyle/>
            <a:p>
              <a:pPr defTabSz="684347">
                <a:defRPr/>
              </a:pPr>
              <a:endParaRPr lang="id-ID" sz="1246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0D18372-6D62-6AE2-9222-65D5C1F361CA}"/>
                </a:ext>
              </a:extLst>
            </p:cNvPr>
            <p:cNvGrpSpPr/>
            <p:nvPr/>
          </p:nvGrpSpPr>
          <p:grpSpPr>
            <a:xfrm>
              <a:off x="3022015" y="2182458"/>
              <a:ext cx="7079929" cy="2655374"/>
              <a:chOff x="3022015" y="2182458"/>
              <a:chExt cx="7079929" cy="2655374"/>
            </a:xfrm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3022015" y="2182458"/>
                <a:ext cx="894650" cy="1816778"/>
              </a:xfrm>
              <a:custGeom>
                <a:avLst/>
                <a:gdLst>
                  <a:gd name="T0" fmla="*/ 324 w 324"/>
                  <a:gd name="T1" fmla="*/ 578 h 656"/>
                  <a:gd name="T2" fmla="*/ 208 w 324"/>
                  <a:gd name="T3" fmla="*/ 448 h 656"/>
                  <a:gd name="T4" fmla="*/ 208 w 324"/>
                  <a:gd name="T5" fmla="*/ 209 h 656"/>
                  <a:gd name="T6" fmla="*/ 208 w 324"/>
                  <a:gd name="T7" fmla="*/ 209 h 656"/>
                  <a:gd name="T8" fmla="*/ 0 w 324"/>
                  <a:gd name="T9" fmla="*/ 0 h 656"/>
                  <a:gd name="T10" fmla="*/ 0 w 324"/>
                  <a:gd name="T11" fmla="*/ 78 h 656"/>
                  <a:gd name="T12" fmla="*/ 0 w 324"/>
                  <a:gd name="T13" fmla="*/ 78 h 656"/>
                  <a:gd name="T14" fmla="*/ 130 w 324"/>
                  <a:gd name="T15" fmla="*/ 209 h 656"/>
                  <a:gd name="T16" fmla="*/ 130 w 324"/>
                  <a:gd name="T17" fmla="*/ 209 h 656"/>
                  <a:gd name="T18" fmla="*/ 130 w 324"/>
                  <a:gd name="T19" fmla="*/ 448 h 656"/>
                  <a:gd name="T20" fmla="*/ 130 w 324"/>
                  <a:gd name="T21" fmla="*/ 448 h 656"/>
                  <a:gd name="T22" fmla="*/ 324 w 324"/>
                  <a:gd name="T23" fmla="*/ 656 h 656"/>
                  <a:gd name="T24" fmla="*/ 324 w 324"/>
                  <a:gd name="T25" fmla="*/ 578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656">
                    <a:moveTo>
                      <a:pt x="324" y="578"/>
                    </a:moveTo>
                    <a:cubicBezTo>
                      <a:pt x="258" y="571"/>
                      <a:pt x="208" y="515"/>
                      <a:pt x="208" y="448"/>
                    </a:cubicBezTo>
                    <a:cubicBezTo>
                      <a:pt x="208" y="209"/>
                      <a:pt x="208" y="209"/>
                      <a:pt x="208" y="209"/>
                    </a:cubicBezTo>
                    <a:cubicBezTo>
                      <a:pt x="208" y="209"/>
                      <a:pt x="208" y="209"/>
                      <a:pt x="208" y="209"/>
                    </a:cubicBezTo>
                    <a:cubicBezTo>
                      <a:pt x="208" y="94"/>
                      <a:pt x="114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71" y="78"/>
                      <a:pt x="130" y="137"/>
                      <a:pt x="130" y="209"/>
                    </a:cubicBezTo>
                    <a:cubicBezTo>
                      <a:pt x="130" y="209"/>
                      <a:pt x="130" y="209"/>
                      <a:pt x="130" y="209"/>
                    </a:cubicBezTo>
                    <a:cubicBezTo>
                      <a:pt x="130" y="448"/>
                      <a:pt x="130" y="448"/>
                      <a:pt x="130" y="448"/>
                    </a:cubicBezTo>
                    <a:cubicBezTo>
                      <a:pt x="130" y="448"/>
                      <a:pt x="130" y="448"/>
                      <a:pt x="130" y="448"/>
                    </a:cubicBezTo>
                    <a:cubicBezTo>
                      <a:pt x="130" y="559"/>
                      <a:pt x="215" y="649"/>
                      <a:pt x="324" y="656"/>
                    </a:cubicBezTo>
                    <a:lnTo>
                      <a:pt x="324" y="57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3307" tIns="31654" rIns="63307" bIns="31654" numCol="1" anchor="t" anchorCtr="0" compatLnSpc="1">
                <a:prstTxWarp prst="textNoShape">
                  <a:avLst/>
                </a:prstTxWarp>
              </a:bodyPr>
              <a:lstStyle/>
              <a:p>
                <a:pPr defTabSz="684347">
                  <a:defRPr/>
                </a:pPr>
                <a:endParaRPr lang="id-ID" sz="1246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4" name="Group 21"/>
              <p:cNvGrpSpPr/>
              <p:nvPr/>
            </p:nvGrpSpPr>
            <p:grpSpPr>
              <a:xfrm>
                <a:off x="3063778" y="2274780"/>
                <a:ext cx="7038166" cy="2563052"/>
                <a:chOff x="1639888" y="2122488"/>
                <a:chExt cx="10199687" cy="3702050"/>
              </a:xfrm>
              <a:solidFill>
                <a:schemeClr val="bg1"/>
              </a:solidFill>
            </p:grpSpPr>
            <p:sp>
              <p:nvSpPr>
                <p:cNvPr id="45" name="Freeform 12"/>
                <p:cNvSpPr>
                  <a:spLocks/>
                </p:cNvSpPr>
                <p:nvPr/>
              </p:nvSpPr>
              <p:spPr bwMode="auto">
                <a:xfrm>
                  <a:off x="1639888" y="2122488"/>
                  <a:ext cx="55562" cy="50800"/>
                </a:xfrm>
                <a:custGeom>
                  <a:avLst/>
                  <a:gdLst>
                    <a:gd name="T0" fmla="*/ 11 w 14"/>
                    <a:gd name="T1" fmla="*/ 13 h 13"/>
                    <a:gd name="T2" fmla="*/ 0 w 14"/>
                    <a:gd name="T3" fmla="*/ 11 h 13"/>
                    <a:gd name="T4" fmla="*/ 2 w 14"/>
                    <a:gd name="T5" fmla="*/ 0 h 13"/>
                    <a:gd name="T6" fmla="*/ 14 w 14"/>
                    <a:gd name="T7" fmla="*/ 3 h 13"/>
                    <a:gd name="T8" fmla="*/ 11 w 14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1" y="13"/>
                      </a:moveTo>
                      <a:cubicBezTo>
                        <a:pt x="8" y="13"/>
                        <a:pt x="4" y="12"/>
                        <a:pt x="0" y="1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6" y="1"/>
                        <a:pt x="10" y="2"/>
                        <a:pt x="14" y="3"/>
                      </a:cubicBezTo>
                      <a:lnTo>
                        <a:pt x="11" y="1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3307" tIns="31654" rIns="63307" bIns="31654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347">
                    <a:defRPr/>
                  </a:pPr>
                  <a:endParaRPr lang="id-ID" sz="1246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Freeform 13"/>
                <p:cNvSpPr>
                  <a:spLocks noEditPoints="1"/>
                </p:cNvSpPr>
                <p:nvPr/>
              </p:nvSpPr>
              <p:spPr bwMode="auto">
                <a:xfrm>
                  <a:off x="1774825" y="2162175"/>
                  <a:ext cx="4832350" cy="3662363"/>
                </a:xfrm>
                <a:custGeom>
                  <a:avLst/>
                  <a:gdLst>
                    <a:gd name="T0" fmla="*/ 959 w 1211"/>
                    <a:gd name="T1" fmla="*/ 905 h 916"/>
                    <a:gd name="T2" fmla="*/ 1211 w 1211"/>
                    <a:gd name="T3" fmla="*/ 916 h 916"/>
                    <a:gd name="T4" fmla="*/ 1164 w 1211"/>
                    <a:gd name="T5" fmla="*/ 916 h 916"/>
                    <a:gd name="T6" fmla="*/ 1116 w 1211"/>
                    <a:gd name="T7" fmla="*/ 916 h 916"/>
                    <a:gd name="T8" fmla="*/ 1068 w 1211"/>
                    <a:gd name="T9" fmla="*/ 916 h 916"/>
                    <a:gd name="T10" fmla="*/ 1020 w 1211"/>
                    <a:gd name="T11" fmla="*/ 916 h 916"/>
                    <a:gd name="T12" fmla="*/ 924 w 1211"/>
                    <a:gd name="T13" fmla="*/ 913 h 916"/>
                    <a:gd name="T14" fmla="*/ 877 w 1211"/>
                    <a:gd name="T15" fmla="*/ 896 h 916"/>
                    <a:gd name="T16" fmla="*/ 840 w 1211"/>
                    <a:gd name="T17" fmla="*/ 864 h 916"/>
                    <a:gd name="T18" fmla="*/ 815 w 1211"/>
                    <a:gd name="T19" fmla="*/ 821 h 916"/>
                    <a:gd name="T20" fmla="*/ 801 w 1211"/>
                    <a:gd name="T21" fmla="*/ 774 h 916"/>
                    <a:gd name="T22" fmla="*/ 795 w 1211"/>
                    <a:gd name="T23" fmla="*/ 726 h 916"/>
                    <a:gd name="T24" fmla="*/ 806 w 1211"/>
                    <a:gd name="T25" fmla="*/ 720 h 916"/>
                    <a:gd name="T26" fmla="*/ 795 w 1211"/>
                    <a:gd name="T27" fmla="*/ 678 h 916"/>
                    <a:gd name="T28" fmla="*/ 795 w 1211"/>
                    <a:gd name="T29" fmla="*/ 630 h 916"/>
                    <a:gd name="T30" fmla="*/ 795 w 1211"/>
                    <a:gd name="T31" fmla="*/ 582 h 916"/>
                    <a:gd name="T32" fmla="*/ 286 w 1211"/>
                    <a:gd name="T33" fmla="*/ 569 h 916"/>
                    <a:gd name="T34" fmla="*/ 237 w 1211"/>
                    <a:gd name="T35" fmla="*/ 575 h 916"/>
                    <a:gd name="T36" fmla="*/ 331 w 1211"/>
                    <a:gd name="T37" fmla="*/ 562 h 916"/>
                    <a:gd name="T38" fmla="*/ 191 w 1211"/>
                    <a:gd name="T39" fmla="*/ 556 h 916"/>
                    <a:gd name="T40" fmla="*/ 374 w 1211"/>
                    <a:gd name="T41" fmla="*/ 544 h 916"/>
                    <a:gd name="T42" fmla="*/ 155 w 1211"/>
                    <a:gd name="T43" fmla="*/ 523 h 916"/>
                    <a:gd name="T44" fmla="*/ 795 w 1211"/>
                    <a:gd name="T45" fmla="*/ 534 h 916"/>
                    <a:gd name="T46" fmla="*/ 409 w 1211"/>
                    <a:gd name="T47" fmla="*/ 514 h 916"/>
                    <a:gd name="T48" fmla="*/ 129 w 1211"/>
                    <a:gd name="T49" fmla="*/ 481 h 916"/>
                    <a:gd name="T50" fmla="*/ 795 w 1211"/>
                    <a:gd name="T51" fmla="*/ 487 h 916"/>
                    <a:gd name="T52" fmla="*/ 435 w 1211"/>
                    <a:gd name="T53" fmla="*/ 476 h 916"/>
                    <a:gd name="T54" fmla="*/ 115 w 1211"/>
                    <a:gd name="T55" fmla="*/ 434 h 916"/>
                    <a:gd name="T56" fmla="*/ 795 w 1211"/>
                    <a:gd name="T57" fmla="*/ 439 h 916"/>
                    <a:gd name="T58" fmla="*/ 451 w 1211"/>
                    <a:gd name="T59" fmla="*/ 432 h 916"/>
                    <a:gd name="T60" fmla="*/ 463 w 1211"/>
                    <a:gd name="T61" fmla="*/ 428 h 916"/>
                    <a:gd name="T62" fmla="*/ 123 w 1211"/>
                    <a:gd name="T63" fmla="*/ 409 h 916"/>
                    <a:gd name="T64" fmla="*/ 794 w 1211"/>
                    <a:gd name="T65" fmla="*/ 391 h 916"/>
                    <a:gd name="T66" fmla="*/ 467 w 1211"/>
                    <a:gd name="T67" fmla="*/ 387 h 916"/>
                    <a:gd name="T68" fmla="*/ 123 w 1211"/>
                    <a:gd name="T69" fmla="*/ 362 h 916"/>
                    <a:gd name="T70" fmla="*/ 783 w 1211"/>
                    <a:gd name="T71" fmla="*/ 346 h 916"/>
                    <a:gd name="T72" fmla="*/ 479 w 1211"/>
                    <a:gd name="T73" fmla="*/ 342 h 916"/>
                    <a:gd name="T74" fmla="*/ 123 w 1211"/>
                    <a:gd name="T75" fmla="*/ 314 h 916"/>
                    <a:gd name="T76" fmla="*/ 762 w 1211"/>
                    <a:gd name="T77" fmla="*/ 305 h 916"/>
                    <a:gd name="T78" fmla="*/ 501 w 1211"/>
                    <a:gd name="T79" fmla="*/ 301 h 916"/>
                    <a:gd name="T80" fmla="*/ 731 w 1211"/>
                    <a:gd name="T81" fmla="*/ 272 h 916"/>
                    <a:gd name="T82" fmla="*/ 534 w 1211"/>
                    <a:gd name="T83" fmla="*/ 269 h 916"/>
                    <a:gd name="T84" fmla="*/ 123 w 1211"/>
                    <a:gd name="T85" fmla="*/ 266 h 916"/>
                    <a:gd name="T86" fmla="*/ 690 w 1211"/>
                    <a:gd name="T87" fmla="*/ 251 h 916"/>
                    <a:gd name="T88" fmla="*/ 575 w 1211"/>
                    <a:gd name="T89" fmla="*/ 249 h 916"/>
                    <a:gd name="T90" fmla="*/ 644 w 1211"/>
                    <a:gd name="T91" fmla="*/ 242 h 916"/>
                    <a:gd name="T92" fmla="*/ 645 w 1211"/>
                    <a:gd name="T93" fmla="*/ 231 h 916"/>
                    <a:gd name="T94" fmla="*/ 123 w 1211"/>
                    <a:gd name="T95" fmla="*/ 194 h 916"/>
                    <a:gd name="T96" fmla="*/ 111 w 1211"/>
                    <a:gd name="T97" fmla="*/ 147 h 916"/>
                    <a:gd name="T98" fmla="*/ 98 w 1211"/>
                    <a:gd name="T99" fmla="*/ 102 h 916"/>
                    <a:gd name="T100" fmla="*/ 75 w 1211"/>
                    <a:gd name="T101" fmla="*/ 63 h 916"/>
                    <a:gd name="T102" fmla="*/ 41 w 1211"/>
                    <a:gd name="T103" fmla="*/ 31 h 916"/>
                    <a:gd name="T104" fmla="*/ 0 w 1211"/>
                    <a:gd name="T105" fmla="*/ 10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11" h="916">
                      <a:moveTo>
                        <a:pt x="959" y="916"/>
                      </a:moveTo>
                      <a:cubicBezTo>
                        <a:pt x="955" y="916"/>
                        <a:pt x="952" y="916"/>
                        <a:pt x="948" y="916"/>
                      </a:cubicBezTo>
                      <a:cubicBezTo>
                        <a:pt x="949" y="905"/>
                        <a:pt x="949" y="905"/>
                        <a:pt x="949" y="905"/>
                      </a:cubicBezTo>
                      <a:cubicBezTo>
                        <a:pt x="952" y="905"/>
                        <a:pt x="956" y="905"/>
                        <a:pt x="959" y="905"/>
                      </a:cubicBezTo>
                      <a:cubicBezTo>
                        <a:pt x="959" y="905"/>
                        <a:pt x="959" y="905"/>
                        <a:pt x="959" y="905"/>
                      </a:cubicBezTo>
                      <a:cubicBezTo>
                        <a:pt x="972" y="905"/>
                        <a:pt x="972" y="905"/>
                        <a:pt x="972" y="905"/>
                      </a:cubicBezTo>
                      <a:cubicBezTo>
                        <a:pt x="972" y="916"/>
                        <a:pt x="972" y="916"/>
                        <a:pt x="972" y="916"/>
                      </a:cubicBezTo>
                      <a:cubicBezTo>
                        <a:pt x="959" y="916"/>
                        <a:pt x="959" y="916"/>
                        <a:pt x="959" y="916"/>
                      </a:cubicBezTo>
                      <a:cubicBezTo>
                        <a:pt x="959" y="916"/>
                        <a:pt x="959" y="916"/>
                        <a:pt x="959" y="916"/>
                      </a:cubicBezTo>
                      <a:close/>
                      <a:moveTo>
                        <a:pt x="1211" y="916"/>
                      </a:moveTo>
                      <a:cubicBezTo>
                        <a:pt x="1187" y="916"/>
                        <a:pt x="1187" y="916"/>
                        <a:pt x="1187" y="916"/>
                      </a:cubicBezTo>
                      <a:cubicBezTo>
                        <a:pt x="1187" y="905"/>
                        <a:pt x="1187" y="905"/>
                        <a:pt x="1187" y="905"/>
                      </a:cubicBezTo>
                      <a:cubicBezTo>
                        <a:pt x="1211" y="905"/>
                        <a:pt x="1211" y="905"/>
                        <a:pt x="1211" y="905"/>
                      </a:cubicBezTo>
                      <a:lnTo>
                        <a:pt x="1211" y="916"/>
                      </a:lnTo>
                      <a:close/>
                      <a:moveTo>
                        <a:pt x="1164" y="916"/>
                      </a:moveTo>
                      <a:cubicBezTo>
                        <a:pt x="1140" y="916"/>
                        <a:pt x="1140" y="916"/>
                        <a:pt x="1140" y="916"/>
                      </a:cubicBezTo>
                      <a:cubicBezTo>
                        <a:pt x="1140" y="905"/>
                        <a:pt x="1140" y="905"/>
                        <a:pt x="1140" y="905"/>
                      </a:cubicBezTo>
                      <a:cubicBezTo>
                        <a:pt x="1164" y="905"/>
                        <a:pt x="1164" y="905"/>
                        <a:pt x="1164" y="905"/>
                      </a:cubicBezTo>
                      <a:lnTo>
                        <a:pt x="1164" y="916"/>
                      </a:lnTo>
                      <a:close/>
                      <a:moveTo>
                        <a:pt x="1116" y="916"/>
                      </a:moveTo>
                      <a:cubicBezTo>
                        <a:pt x="1092" y="916"/>
                        <a:pt x="1092" y="916"/>
                        <a:pt x="1092" y="916"/>
                      </a:cubicBezTo>
                      <a:cubicBezTo>
                        <a:pt x="1092" y="905"/>
                        <a:pt x="1092" y="905"/>
                        <a:pt x="1092" y="905"/>
                      </a:cubicBezTo>
                      <a:cubicBezTo>
                        <a:pt x="1116" y="905"/>
                        <a:pt x="1116" y="905"/>
                        <a:pt x="1116" y="905"/>
                      </a:cubicBezTo>
                      <a:lnTo>
                        <a:pt x="1116" y="916"/>
                      </a:lnTo>
                      <a:close/>
                      <a:moveTo>
                        <a:pt x="1068" y="916"/>
                      </a:moveTo>
                      <a:cubicBezTo>
                        <a:pt x="1044" y="916"/>
                        <a:pt x="1044" y="916"/>
                        <a:pt x="1044" y="916"/>
                      </a:cubicBezTo>
                      <a:cubicBezTo>
                        <a:pt x="1044" y="905"/>
                        <a:pt x="1044" y="905"/>
                        <a:pt x="1044" y="905"/>
                      </a:cubicBezTo>
                      <a:cubicBezTo>
                        <a:pt x="1068" y="905"/>
                        <a:pt x="1068" y="905"/>
                        <a:pt x="1068" y="905"/>
                      </a:cubicBezTo>
                      <a:lnTo>
                        <a:pt x="1068" y="916"/>
                      </a:lnTo>
                      <a:close/>
                      <a:moveTo>
                        <a:pt x="1020" y="916"/>
                      </a:moveTo>
                      <a:cubicBezTo>
                        <a:pt x="996" y="916"/>
                        <a:pt x="996" y="916"/>
                        <a:pt x="996" y="916"/>
                      </a:cubicBezTo>
                      <a:cubicBezTo>
                        <a:pt x="996" y="905"/>
                        <a:pt x="996" y="905"/>
                        <a:pt x="996" y="905"/>
                      </a:cubicBezTo>
                      <a:cubicBezTo>
                        <a:pt x="1020" y="905"/>
                        <a:pt x="1020" y="905"/>
                        <a:pt x="1020" y="905"/>
                      </a:cubicBezTo>
                      <a:lnTo>
                        <a:pt x="1020" y="916"/>
                      </a:lnTo>
                      <a:close/>
                      <a:moveTo>
                        <a:pt x="924" y="913"/>
                      </a:moveTo>
                      <a:cubicBezTo>
                        <a:pt x="915" y="911"/>
                        <a:pt x="907" y="909"/>
                        <a:pt x="900" y="906"/>
                      </a:cubicBezTo>
                      <a:cubicBezTo>
                        <a:pt x="903" y="896"/>
                        <a:pt x="903" y="896"/>
                        <a:pt x="903" y="896"/>
                      </a:cubicBezTo>
                      <a:cubicBezTo>
                        <a:pt x="910" y="899"/>
                        <a:pt x="918" y="901"/>
                        <a:pt x="926" y="902"/>
                      </a:cubicBezTo>
                      <a:lnTo>
                        <a:pt x="924" y="913"/>
                      </a:lnTo>
                      <a:close/>
                      <a:moveTo>
                        <a:pt x="877" y="896"/>
                      </a:moveTo>
                      <a:cubicBezTo>
                        <a:pt x="870" y="892"/>
                        <a:pt x="863" y="887"/>
                        <a:pt x="857" y="881"/>
                      </a:cubicBezTo>
                      <a:cubicBezTo>
                        <a:pt x="864" y="873"/>
                        <a:pt x="864" y="873"/>
                        <a:pt x="864" y="873"/>
                      </a:cubicBezTo>
                      <a:cubicBezTo>
                        <a:pt x="870" y="878"/>
                        <a:pt x="876" y="883"/>
                        <a:pt x="883" y="886"/>
                      </a:cubicBezTo>
                      <a:lnTo>
                        <a:pt x="877" y="896"/>
                      </a:lnTo>
                      <a:close/>
                      <a:moveTo>
                        <a:pt x="840" y="864"/>
                      </a:moveTo>
                      <a:cubicBezTo>
                        <a:pt x="835" y="857"/>
                        <a:pt x="830" y="851"/>
                        <a:pt x="826" y="843"/>
                      </a:cubicBezTo>
                      <a:cubicBezTo>
                        <a:pt x="835" y="838"/>
                        <a:pt x="835" y="838"/>
                        <a:pt x="835" y="838"/>
                      </a:cubicBezTo>
                      <a:cubicBezTo>
                        <a:pt x="839" y="845"/>
                        <a:pt x="843" y="851"/>
                        <a:pt x="848" y="857"/>
                      </a:cubicBezTo>
                      <a:lnTo>
                        <a:pt x="840" y="864"/>
                      </a:lnTo>
                      <a:close/>
                      <a:moveTo>
                        <a:pt x="815" y="821"/>
                      </a:moveTo>
                      <a:cubicBezTo>
                        <a:pt x="812" y="814"/>
                        <a:pt x="809" y="806"/>
                        <a:pt x="806" y="798"/>
                      </a:cubicBezTo>
                      <a:cubicBezTo>
                        <a:pt x="817" y="795"/>
                        <a:pt x="817" y="795"/>
                        <a:pt x="817" y="795"/>
                      </a:cubicBezTo>
                      <a:cubicBezTo>
                        <a:pt x="819" y="803"/>
                        <a:pt x="822" y="810"/>
                        <a:pt x="825" y="817"/>
                      </a:cubicBezTo>
                      <a:lnTo>
                        <a:pt x="815" y="821"/>
                      </a:lnTo>
                      <a:close/>
                      <a:moveTo>
                        <a:pt x="801" y="774"/>
                      </a:moveTo>
                      <a:cubicBezTo>
                        <a:pt x="799" y="767"/>
                        <a:pt x="798" y="758"/>
                        <a:pt x="797" y="750"/>
                      </a:cubicBezTo>
                      <a:cubicBezTo>
                        <a:pt x="808" y="749"/>
                        <a:pt x="808" y="749"/>
                        <a:pt x="808" y="749"/>
                      </a:cubicBezTo>
                      <a:cubicBezTo>
                        <a:pt x="808" y="757"/>
                        <a:pt x="810" y="765"/>
                        <a:pt x="811" y="772"/>
                      </a:cubicBezTo>
                      <a:lnTo>
                        <a:pt x="801" y="774"/>
                      </a:lnTo>
                      <a:close/>
                      <a:moveTo>
                        <a:pt x="795" y="726"/>
                      </a:moveTo>
                      <a:cubicBezTo>
                        <a:pt x="795" y="725"/>
                        <a:pt x="795" y="724"/>
                        <a:pt x="795" y="723"/>
                      </a:cubicBezTo>
                      <a:cubicBezTo>
                        <a:pt x="795" y="721"/>
                        <a:pt x="795" y="720"/>
                        <a:pt x="795" y="720"/>
                      </a:cubicBezTo>
                      <a:cubicBezTo>
                        <a:pt x="795" y="702"/>
                        <a:pt x="795" y="702"/>
                        <a:pt x="795" y="702"/>
                      </a:cubicBezTo>
                      <a:cubicBezTo>
                        <a:pt x="806" y="702"/>
                        <a:pt x="806" y="702"/>
                        <a:pt x="806" y="702"/>
                      </a:cubicBezTo>
                      <a:cubicBezTo>
                        <a:pt x="806" y="720"/>
                        <a:pt x="806" y="720"/>
                        <a:pt x="806" y="720"/>
                      </a:cubicBezTo>
                      <a:cubicBezTo>
                        <a:pt x="806" y="720"/>
                        <a:pt x="806" y="721"/>
                        <a:pt x="806" y="723"/>
                      </a:cubicBezTo>
                      <a:cubicBezTo>
                        <a:pt x="806" y="724"/>
                        <a:pt x="806" y="725"/>
                        <a:pt x="806" y="726"/>
                      </a:cubicBezTo>
                      <a:lnTo>
                        <a:pt x="795" y="726"/>
                      </a:lnTo>
                      <a:close/>
                      <a:moveTo>
                        <a:pt x="806" y="678"/>
                      </a:moveTo>
                      <a:cubicBezTo>
                        <a:pt x="795" y="678"/>
                        <a:pt x="795" y="678"/>
                        <a:pt x="795" y="678"/>
                      </a:cubicBezTo>
                      <a:cubicBezTo>
                        <a:pt x="795" y="654"/>
                        <a:pt x="795" y="654"/>
                        <a:pt x="795" y="654"/>
                      </a:cubicBezTo>
                      <a:cubicBezTo>
                        <a:pt x="806" y="654"/>
                        <a:pt x="806" y="654"/>
                        <a:pt x="806" y="654"/>
                      </a:cubicBezTo>
                      <a:lnTo>
                        <a:pt x="806" y="678"/>
                      </a:lnTo>
                      <a:close/>
                      <a:moveTo>
                        <a:pt x="806" y="630"/>
                      </a:moveTo>
                      <a:cubicBezTo>
                        <a:pt x="795" y="630"/>
                        <a:pt x="795" y="630"/>
                        <a:pt x="795" y="630"/>
                      </a:cubicBezTo>
                      <a:cubicBezTo>
                        <a:pt x="795" y="606"/>
                        <a:pt x="795" y="606"/>
                        <a:pt x="795" y="606"/>
                      </a:cubicBezTo>
                      <a:cubicBezTo>
                        <a:pt x="806" y="606"/>
                        <a:pt x="806" y="606"/>
                        <a:pt x="806" y="606"/>
                      </a:cubicBezTo>
                      <a:lnTo>
                        <a:pt x="806" y="630"/>
                      </a:lnTo>
                      <a:close/>
                      <a:moveTo>
                        <a:pt x="806" y="582"/>
                      </a:moveTo>
                      <a:cubicBezTo>
                        <a:pt x="795" y="582"/>
                        <a:pt x="795" y="582"/>
                        <a:pt x="795" y="582"/>
                      </a:cubicBezTo>
                      <a:cubicBezTo>
                        <a:pt x="795" y="558"/>
                        <a:pt x="795" y="558"/>
                        <a:pt x="795" y="558"/>
                      </a:cubicBezTo>
                      <a:cubicBezTo>
                        <a:pt x="806" y="558"/>
                        <a:pt x="806" y="558"/>
                        <a:pt x="806" y="558"/>
                      </a:cubicBezTo>
                      <a:lnTo>
                        <a:pt x="806" y="582"/>
                      </a:lnTo>
                      <a:close/>
                      <a:moveTo>
                        <a:pt x="286" y="580"/>
                      </a:moveTo>
                      <a:cubicBezTo>
                        <a:pt x="286" y="569"/>
                        <a:pt x="286" y="569"/>
                        <a:pt x="286" y="569"/>
                      </a:cubicBezTo>
                      <a:cubicBezTo>
                        <a:pt x="293" y="569"/>
                        <a:pt x="301" y="568"/>
                        <a:pt x="309" y="567"/>
                      </a:cubicBezTo>
                      <a:cubicBezTo>
                        <a:pt x="310" y="578"/>
                        <a:pt x="310" y="578"/>
                        <a:pt x="310" y="578"/>
                      </a:cubicBezTo>
                      <a:cubicBezTo>
                        <a:pt x="302" y="579"/>
                        <a:pt x="294" y="579"/>
                        <a:pt x="286" y="580"/>
                      </a:cubicBezTo>
                      <a:close/>
                      <a:moveTo>
                        <a:pt x="261" y="579"/>
                      </a:moveTo>
                      <a:cubicBezTo>
                        <a:pt x="253" y="578"/>
                        <a:pt x="245" y="577"/>
                        <a:pt x="237" y="575"/>
                      </a:cubicBezTo>
                      <a:cubicBezTo>
                        <a:pt x="239" y="565"/>
                        <a:pt x="239" y="565"/>
                        <a:pt x="239" y="565"/>
                      </a:cubicBezTo>
                      <a:cubicBezTo>
                        <a:pt x="247" y="566"/>
                        <a:pt x="254" y="567"/>
                        <a:pt x="262" y="568"/>
                      </a:cubicBezTo>
                      <a:lnTo>
                        <a:pt x="261" y="579"/>
                      </a:lnTo>
                      <a:close/>
                      <a:moveTo>
                        <a:pt x="334" y="573"/>
                      </a:moveTo>
                      <a:cubicBezTo>
                        <a:pt x="331" y="562"/>
                        <a:pt x="331" y="562"/>
                        <a:pt x="331" y="562"/>
                      </a:cubicBezTo>
                      <a:cubicBezTo>
                        <a:pt x="339" y="560"/>
                        <a:pt x="346" y="558"/>
                        <a:pt x="353" y="555"/>
                      </a:cubicBezTo>
                      <a:cubicBezTo>
                        <a:pt x="357" y="564"/>
                        <a:pt x="357" y="564"/>
                        <a:pt x="357" y="564"/>
                      </a:cubicBezTo>
                      <a:cubicBezTo>
                        <a:pt x="350" y="568"/>
                        <a:pt x="342" y="570"/>
                        <a:pt x="334" y="573"/>
                      </a:cubicBezTo>
                      <a:close/>
                      <a:moveTo>
                        <a:pt x="213" y="568"/>
                      </a:moveTo>
                      <a:cubicBezTo>
                        <a:pt x="206" y="564"/>
                        <a:pt x="198" y="561"/>
                        <a:pt x="191" y="556"/>
                      </a:cubicBezTo>
                      <a:cubicBezTo>
                        <a:pt x="197" y="547"/>
                        <a:pt x="197" y="547"/>
                        <a:pt x="197" y="547"/>
                      </a:cubicBezTo>
                      <a:cubicBezTo>
                        <a:pt x="203" y="551"/>
                        <a:pt x="210" y="555"/>
                        <a:pt x="217" y="558"/>
                      </a:cubicBezTo>
                      <a:lnTo>
                        <a:pt x="213" y="568"/>
                      </a:lnTo>
                      <a:close/>
                      <a:moveTo>
                        <a:pt x="379" y="553"/>
                      </a:moveTo>
                      <a:cubicBezTo>
                        <a:pt x="374" y="544"/>
                        <a:pt x="374" y="544"/>
                        <a:pt x="374" y="544"/>
                      </a:cubicBezTo>
                      <a:cubicBezTo>
                        <a:pt x="380" y="540"/>
                        <a:pt x="386" y="535"/>
                        <a:pt x="392" y="530"/>
                      </a:cubicBezTo>
                      <a:cubicBezTo>
                        <a:pt x="399" y="538"/>
                        <a:pt x="399" y="538"/>
                        <a:pt x="399" y="538"/>
                      </a:cubicBezTo>
                      <a:cubicBezTo>
                        <a:pt x="393" y="544"/>
                        <a:pt x="386" y="549"/>
                        <a:pt x="379" y="553"/>
                      </a:cubicBezTo>
                      <a:close/>
                      <a:moveTo>
                        <a:pt x="172" y="541"/>
                      </a:moveTo>
                      <a:cubicBezTo>
                        <a:pt x="166" y="536"/>
                        <a:pt x="160" y="530"/>
                        <a:pt x="155" y="523"/>
                      </a:cubicBezTo>
                      <a:cubicBezTo>
                        <a:pt x="163" y="517"/>
                        <a:pt x="163" y="517"/>
                        <a:pt x="163" y="517"/>
                      </a:cubicBezTo>
                      <a:cubicBezTo>
                        <a:pt x="168" y="523"/>
                        <a:pt x="173" y="528"/>
                        <a:pt x="179" y="533"/>
                      </a:cubicBezTo>
                      <a:lnTo>
                        <a:pt x="172" y="541"/>
                      </a:lnTo>
                      <a:close/>
                      <a:moveTo>
                        <a:pt x="806" y="534"/>
                      </a:moveTo>
                      <a:cubicBezTo>
                        <a:pt x="795" y="534"/>
                        <a:pt x="795" y="534"/>
                        <a:pt x="795" y="534"/>
                      </a:cubicBezTo>
                      <a:cubicBezTo>
                        <a:pt x="795" y="510"/>
                        <a:pt x="795" y="510"/>
                        <a:pt x="795" y="510"/>
                      </a:cubicBezTo>
                      <a:cubicBezTo>
                        <a:pt x="806" y="510"/>
                        <a:pt x="806" y="510"/>
                        <a:pt x="806" y="510"/>
                      </a:cubicBezTo>
                      <a:lnTo>
                        <a:pt x="806" y="534"/>
                      </a:lnTo>
                      <a:close/>
                      <a:moveTo>
                        <a:pt x="417" y="521"/>
                      </a:moveTo>
                      <a:cubicBezTo>
                        <a:pt x="409" y="514"/>
                        <a:pt x="409" y="514"/>
                        <a:pt x="409" y="514"/>
                      </a:cubicBezTo>
                      <a:cubicBezTo>
                        <a:pt x="414" y="508"/>
                        <a:pt x="419" y="502"/>
                        <a:pt x="423" y="496"/>
                      </a:cubicBezTo>
                      <a:cubicBezTo>
                        <a:pt x="432" y="502"/>
                        <a:pt x="432" y="502"/>
                        <a:pt x="432" y="502"/>
                      </a:cubicBezTo>
                      <a:cubicBezTo>
                        <a:pt x="427" y="509"/>
                        <a:pt x="422" y="515"/>
                        <a:pt x="417" y="521"/>
                      </a:cubicBezTo>
                      <a:close/>
                      <a:moveTo>
                        <a:pt x="141" y="503"/>
                      </a:moveTo>
                      <a:cubicBezTo>
                        <a:pt x="137" y="496"/>
                        <a:pt x="133" y="489"/>
                        <a:pt x="129" y="481"/>
                      </a:cubicBezTo>
                      <a:cubicBezTo>
                        <a:pt x="139" y="477"/>
                        <a:pt x="139" y="477"/>
                        <a:pt x="139" y="477"/>
                      </a:cubicBezTo>
                      <a:cubicBezTo>
                        <a:pt x="142" y="484"/>
                        <a:pt x="146" y="491"/>
                        <a:pt x="150" y="498"/>
                      </a:cubicBezTo>
                      <a:lnTo>
                        <a:pt x="141" y="503"/>
                      </a:lnTo>
                      <a:close/>
                      <a:moveTo>
                        <a:pt x="806" y="487"/>
                      </a:moveTo>
                      <a:cubicBezTo>
                        <a:pt x="795" y="487"/>
                        <a:pt x="795" y="487"/>
                        <a:pt x="795" y="487"/>
                      </a:cubicBezTo>
                      <a:cubicBezTo>
                        <a:pt x="795" y="463"/>
                        <a:pt x="795" y="463"/>
                        <a:pt x="795" y="463"/>
                      </a:cubicBezTo>
                      <a:cubicBezTo>
                        <a:pt x="806" y="463"/>
                        <a:pt x="806" y="463"/>
                        <a:pt x="806" y="463"/>
                      </a:cubicBezTo>
                      <a:lnTo>
                        <a:pt x="806" y="487"/>
                      </a:lnTo>
                      <a:close/>
                      <a:moveTo>
                        <a:pt x="444" y="481"/>
                      </a:moveTo>
                      <a:cubicBezTo>
                        <a:pt x="435" y="476"/>
                        <a:pt x="435" y="476"/>
                        <a:pt x="435" y="476"/>
                      </a:cubicBezTo>
                      <a:cubicBezTo>
                        <a:pt x="438" y="469"/>
                        <a:pt x="442" y="462"/>
                        <a:pt x="444" y="454"/>
                      </a:cubicBezTo>
                      <a:cubicBezTo>
                        <a:pt x="454" y="458"/>
                        <a:pt x="454" y="458"/>
                        <a:pt x="454" y="458"/>
                      </a:cubicBezTo>
                      <a:cubicBezTo>
                        <a:pt x="451" y="466"/>
                        <a:pt x="448" y="473"/>
                        <a:pt x="444" y="481"/>
                      </a:cubicBezTo>
                      <a:close/>
                      <a:moveTo>
                        <a:pt x="121" y="458"/>
                      </a:moveTo>
                      <a:cubicBezTo>
                        <a:pt x="119" y="450"/>
                        <a:pt x="117" y="442"/>
                        <a:pt x="115" y="434"/>
                      </a:cubicBezTo>
                      <a:cubicBezTo>
                        <a:pt x="126" y="432"/>
                        <a:pt x="126" y="432"/>
                        <a:pt x="126" y="432"/>
                      </a:cubicBezTo>
                      <a:cubicBezTo>
                        <a:pt x="127" y="440"/>
                        <a:pt x="129" y="447"/>
                        <a:pt x="131" y="455"/>
                      </a:cubicBezTo>
                      <a:lnTo>
                        <a:pt x="121" y="458"/>
                      </a:lnTo>
                      <a:close/>
                      <a:moveTo>
                        <a:pt x="806" y="439"/>
                      </a:moveTo>
                      <a:cubicBezTo>
                        <a:pt x="795" y="439"/>
                        <a:pt x="795" y="439"/>
                        <a:pt x="795" y="439"/>
                      </a:cubicBezTo>
                      <a:cubicBezTo>
                        <a:pt x="795" y="415"/>
                        <a:pt x="795" y="415"/>
                        <a:pt x="795" y="415"/>
                      </a:cubicBezTo>
                      <a:cubicBezTo>
                        <a:pt x="806" y="415"/>
                        <a:pt x="806" y="415"/>
                        <a:pt x="806" y="415"/>
                      </a:cubicBezTo>
                      <a:lnTo>
                        <a:pt x="806" y="439"/>
                      </a:lnTo>
                      <a:close/>
                      <a:moveTo>
                        <a:pt x="462" y="435"/>
                      </a:moveTo>
                      <a:cubicBezTo>
                        <a:pt x="451" y="432"/>
                        <a:pt x="451" y="432"/>
                        <a:pt x="451" y="432"/>
                      </a:cubicBezTo>
                      <a:cubicBezTo>
                        <a:pt x="452" y="431"/>
                        <a:pt x="452" y="430"/>
                        <a:pt x="452" y="429"/>
                      </a:cubicBezTo>
                      <a:cubicBezTo>
                        <a:pt x="452" y="429"/>
                        <a:pt x="452" y="428"/>
                        <a:pt x="452" y="428"/>
                      </a:cubicBezTo>
                      <a:cubicBezTo>
                        <a:pt x="452" y="425"/>
                        <a:pt x="452" y="418"/>
                        <a:pt x="453" y="409"/>
                      </a:cubicBezTo>
                      <a:cubicBezTo>
                        <a:pt x="463" y="410"/>
                        <a:pt x="463" y="410"/>
                        <a:pt x="463" y="410"/>
                      </a:cubicBezTo>
                      <a:cubicBezTo>
                        <a:pt x="463" y="419"/>
                        <a:pt x="463" y="425"/>
                        <a:pt x="463" y="428"/>
                      </a:cubicBezTo>
                      <a:cubicBezTo>
                        <a:pt x="463" y="429"/>
                        <a:pt x="463" y="429"/>
                        <a:pt x="463" y="429"/>
                      </a:cubicBezTo>
                      <a:cubicBezTo>
                        <a:pt x="463" y="430"/>
                        <a:pt x="463" y="430"/>
                        <a:pt x="463" y="430"/>
                      </a:cubicBezTo>
                      <a:cubicBezTo>
                        <a:pt x="463" y="430"/>
                        <a:pt x="463" y="430"/>
                        <a:pt x="463" y="430"/>
                      </a:cubicBezTo>
                      <a:cubicBezTo>
                        <a:pt x="463" y="431"/>
                        <a:pt x="462" y="432"/>
                        <a:pt x="462" y="435"/>
                      </a:cubicBezTo>
                      <a:close/>
                      <a:moveTo>
                        <a:pt x="123" y="409"/>
                      </a:moveTo>
                      <a:cubicBezTo>
                        <a:pt x="112" y="409"/>
                        <a:pt x="112" y="409"/>
                        <a:pt x="112" y="409"/>
                      </a:cubicBezTo>
                      <a:cubicBezTo>
                        <a:pt x="112" y="385"/>
                        <a:pt x="112" y="385"/>
                        <a:pt x="112" y="385"/>
                      </a:cubicBezTo>
                      <a:cubicBezTo>
                        <a:pt x="123" y="385"/>
                        <a:pt x="123" y="385"/>
                        <a:pt x="123" y="385"/>
                      </a:cubicBezTo>
                      <a:lnTo>
                        <a:pt x="123" y="409"/>
                      </a:lnTo>
                      <a:close/>
                      <a:moveTo>
                        <a:pt x="794" y="391"/>
                      </a:moveTo>
                      <a:cubicBezTo>
                        <a:pt x="793" y="384"/>
                        <a:pt x="792" y="376"/>
                        <a:pt x="790" y="368"/>
                      </a:cubicBezTo>
                      <a:cubicBezTo>
                        <a:pt x="801" y="366"/>
                        <a:pt x="801" y="366"/>
                        <a:pt x="801" y="366"/>
                      </a:cubicBezTo>
                      <a:cubicBezTo>
                        <a:pt x="802" y="374"/>
                        <a:pt x="804" y="382"/>
                        <a:pt x="805" y="390"/>
                      </a:cubicBezTo>
                      <a:lnTo>
                        <a:pt x="794" y="391"/>
                      </a:lnTo>
                      <a:close/>
                      <a:moveTo>
                        <a:pt x="467" y="387"/>
                      </a:moveTo>
                      <a:cubicBezTo>
                        <a:pt x="456" y="385"/>
                        <a:pt x="456" y="385"/>
                        <a:pt x="456" y="385"/>
                      </a:cubicBezTo>
                      <a:cubicBezTo>
                        <a:pt x="458" y="377"/>
                        <a:pt x="459" y="369"/>
                        <a:pt x="461" y="361"/>
                      </a:cubicBezTo>
                      <a:cubicBezTo>
                        <a:pt x="472" y="364"/>
                        <a:pt x="472" y="364"/>
                        <a:pt x="472" y="364"/>
                      </a:cubicBezTo>
                      <a:cubicBezTo>
                        <a:pt x="470" y="371"/>
                        <a:pt x="468" y="379"/>
                        <a:pt x="467" y="387"/>
                      </a:cubicBezTo>
                      <a:close/>
                      <a:moveTo>
                        <a:pt x="123" y="362"/>
                      </a:moveTo>
                      <a:cubicBezTo>
                        <a:pt x="112" y="362"/>
                        <a:pt x="112" y="362"/>
                        <a:pt x="112" y="362"/>
                      </a:cubicBezTo>
                      <a:cubicBezTo>
                        <a:pt x="112" y="338"/>
                        <a:pt x="112" y="338"/>
                        <a:pt x="112" y="338"/>
                      </a:cubicBezTo>
                      <a:cubicBezTo>
                        <a:pt x="123" y="338"/>
                        <a:pt x="123" y="338"/>
                        <a:pt x="123" y="338"/>
                      </a:cubicBezTo>
                      <a:lnTo>
                        <a:pt x="123" y="362"/>
                      </a:lnTo>
                      <a:close/>
                      <a:moveTo>
                        <a:pt x="783" y="346"/>
                      </a:moveTo>
                      <a:cubicBezTo>
                        <a:pt x="781" y="339"/>
                        <a:pt x="778" y="331"/>
                        <a:pt x="774" y="325"/>
                      </a:cubicBezTo>
                      <a:cubicBezTo>
                        <a:pt x="784" y="320"/>
                        <a:pt x="784" y="320"/>
                        <a:pt x="784" y="320"/>
                      </a:cubicBezTo>
                      <a:cubicBezTo>
                        <a:pt x="787" y="327"/>
                        <a:pt x="791" y="335"/>
                        <a:pt x="793" y="342"/>
                      </a:cubicBezTo>
                      <a:lnTo>
                        <a:pt x="783" y="346"/>
                      </a:lnTo>
                      <a:close/>
                      <a:moveTo>
                        <a:pt x="479" y="342"/>
                      </a:moveTo>
                      <a:cubicBezTo>
                        <a:pt x="469" y="338"/>
                        <a:pt x="469" y="338"/>
                        <a:pt x="469" y="338"/>
                      </a:cubicBezTo>
                      <a:cubicBezTo>
                        <a:pt x="472" y="330"/>
                        <a:pt x="476" y="322"/>
                        <a:pt x="480" y="315"/>
                      </a:cubicBezTo>
                      <a:cubicBezTo>
                        <a:pt x="489" y="320"/>
                        <a:pt x="489" y="320"/>
                        <a:pt x="489" y="320"/>
                      </a:cubicBezTo>
                      <a:cubicBezTo>
                        <a:pt x="485" y="327"/>
                        <a:pt x="482" y="334"/>
                        <a:pt x="479" y="342"/>
                      </a:cubicBezTo>
                      <a:close/>
                      <a:moveTo>
                        <a:pt x="123" y="314"/>
                      </a:moveTo>
                      <a:cubicBezTo>
                        <a:pt x="112" y="314"/>
                        <a:pt x="112" y="314"/>
                        <a:pt x="112" y="314"/>
                      </a:cubicBezTo>
                      <a:cubicBezTo>
                        <a:pt x="112" y="290"/>
                        <a:pt x="112" y="290"/>
                        <a:pt x="112" y="290"/>
                      </a:cubicBezTo>
                      <a:cubicBezTo>
                        <a:pt x="123" y="290"/>
                        <a:pt x="123" y="290"/>
                        <a:pt x="123" y="290"/>
                      </a:cubicBezTo>
                      <a:lnTo>
                        <a:pt x="123" y="314"/>
                      </a:lnTo>
                      <a:close/>
                      <a:moveTo>
                        <a:pt x="762" y="305"/>
                      </a:moveTo>
                      <a:cubicBezTo>
                        <a:pt x="758" y="298"/>
                        <a:pt x="753" y="292"/>
                        <a:pt x="748" y="287"/>
                      </a:cubicBezTo>
                      <a:cubicBezTo>
                        <a:pt x="755" y="280"/>
                        <a:pt x="755" y="280"/>
                        <a:pt x="755" y="280"/>
                      </a:cubicBezTo>
                      <a:cubicBezTo>
                        <a:pt x="761" y="285"/>
                        <a:pt x="766" y="292"/>
                        <a:pt x="771" y="299"/>
                      </a:cubicBezTo>
                      <a:lnTo>
                        <a:pt x="762" y="305"/>
                      </a:lnTo>
                      <a:close/>
                      <a:moveTo>
                        <a:pt x="501" y="301"/>
                      </a:moveTo>
                      <a:cubicBezTo>
                        <a:pt x="493" y="294"/>
                        <a:pt x="493" y="294"/>
                        <a:pt x="493" y="294"/>
                      </a:cubicBezTo>
                      <a:cubicBezTo>
                        <a:pt x="498" y="288"/>
                        <a:pt x="503" y="281"/>
                        <a:pt x="509" y="276"/>
                      </a:cubicBezTo>
                      <a:cubicBezTo>
                        <a:pt x="516" y="283"/>
                        <a:pt x="516" y="283"/>
                        <a:pt x="516" y="283"/>
                      </a:cubicBezTo>
                      <a:cubicBezTo>
                        <a:pt x="511" y="289"/>
                        <a:pt x="506" y="295"/>
                        <a:pt x="501" y="301"/>
                      </a:cubicBezTo>
                      <a:close/>
                      <a:moveTo>
                        <a:pt x="731" y="272"/>
                      </a:moveTo>
                      <a:cubicBezTo>
                        <a:pt x="724" y="267"/>
                        <a:pt x="718" y="263"/>
                        <a:pt x="711" y="260"/>
                      </a:cubicBezTo>
                      <a:cubicBezTo>
                        <a:pt x="716" y="250"/>
                        <a:pt x="716" y="250"/>
                        <a:pt x="716" y="250"/>
                      </a:cubicBezTo>
                      <a:cubicBezTo>
                        <a:pt x="723" y="254"/>
                        <a:pt x="730" y="258"/>
                        <a:pt x="737" y="263"/>
                      </a:cubicBezTo>
                      <a:lnTo>
                        <a:pt x="731" y="272"/>
                      </a:lnTo>
                      <a:close/>
                      <a:moveTo>
                        <a:pt x="534" y="269"/>
                      </a:moveTo>
                      <a:cubicBezTo>
                        <a:pt x="528" y="260"/>
                        <a:pt x="528" y="260"/>
                        <a:pt x="528" y="260"/>
                      </a:cubicBezTo>
                      <a:cubicBezTo>
                        <a:pt x="535" y="255"/>
                        <a:pt x="542" y="251"/>
                        <a:pt x="549" y="248"/>
                      </a:cubicBezTo>
                      <a:cubicBezTo>
                        <a:pt x="554" y="257"/>
                        <a:pt x="554" y="257"/>
                        <a:pt x="554" y="257"/>
                      </a:cubicBezTo>
                      <a:cubicBezTo>
                        <a:pt x="547" y="261"/>
                        <a:pt x="540" y="264"/>
                        <a:pt x="534" y="269"/>
                      </a:cubicBezTo>
                      <a:close/>
                      <a:moveTo>
                        <a:pt x="123" y="266"/>
                      </a:moveTo>
                      <a:cubicBezTo>
                        <a:pt x="112" y="266"/>
                        <a:pt x="112" y="266"/>
                        <a:pt x="112" y="266"/>
                      </a:cubicBezTo>
                      <a:cubicBezTo>
                        <a:pt x="112" y="242"/>
                        <a:pt x="112" y="242"/>
                        <a:pt x="112" y="242"/>
                      </a:cubicBezTo>
                      <a:cubicBezTo>
                        <a:pt x="123" y="242"/>
                        <a:pt x="123" y="242"/>
                        <a:pt x="123" y="242"/>
                      </a:cubicBezTo>
                      <a:lnTo>
                        <a:pt x="123" y="266"/>
                      </a:lnTo>
                      <a:close/>
                      <a:moveTo>
                        <a:pt x="690" y="251"/>
                      </a:moveTo>
                      <a:cubicBezTo>
                        <a:pt x="683" y="248"/>
                        <a:pt x="675" y="246"/>
                        <a:pt x="667" y="245"/>
                      </a:cubicBezTo>
                      <a:cubicBezTo>
                        <a:pt x="669" y="234"/>
                        <a:pt x="669" y="234"/>
                        <a:pt x="669" y="234"/>
                      </a:cubicBezTo>
                      <a:cubicBezTo>
                        <a:pt x="678" y="236"/>
                        <a:pt x="686" y="238"/>
                        <a:pt x="693" y="240"/>
                      </a:cubicBezTo>
                      <a:lnTo>
                        <a:pt x="690" y="251"/>
                      </a:lnTo>
                      <a:close/>
                      <a:moveTo>
                        <a:pt x="575" y="249"/>
                      </a:moveTo>
                      <a:cubicBezTo>
                        <a:pt x="572" y="239"/>
                        <a:pt x="572" y="239"/>
                        <a:pt x="572" y="239"/>
                      </a:cubicBezTo>
                      <a:cubicBezTo>
                        <a:pt x="580" y="236"/>
                        <a:pt x="588" y="235"/>
                        <a:pt x="596" y="233"/>
                      </a:cubicBezTo>
                      <a:cubicBezTo>
                        <a:pt x="598" y="244"/>
                        <a:pt x="598" y="244"/>
                        <a:pt x="598" y="244"/>
                      </a:cubicBezTo>
                      <a:cubicBezTo>
                        <a:pt x="590" y="245"/>
                        <a:pt x="583" y="247"/>
                        <a:pt x="575" y="249"/>
                      </a:cubicBezTo>
                      <a:close/>
                      <a:moveTo>
                        <a:pt x="644" y="242"/>
                      </a:moveTo>
                      <a:cubicBezTo>
                        <a:pt x="640" y="242"/>
                        <a:pt x="635" y="241"/>
                        <a:pt x="631" y="241"/>
                      </a:cubicBezTo>
                      <a:cubicBezTo>
                        <a:pt x="628" y="241"/>
                        <a:pt x="624" y="242"/>
                        <a:pt x="621" y="242"/>
                      </a:cubicBezTo>
                      <a:cubicBezTo>
                        <a:pt x="621" y="231"/>
                        <a:pt x="621" y="231"/>
                        <a:pt x="621" y="231"/>
                      </a:cubicBezTo>
                      <a:cubicBezTo>
                        <a:pt x="624" y="231"/>
                        <a:pt x="627" y="231"/>
                        <a:pt x="631" y="231"/>
                      </a:cubicBezTo>
                      <a:cubicBezTo>
                        <a:pt x="636" y="231"/>
                        <a:pt x="641" y="231"/>
                        <a:pt x="645" y="231"/>
                      </a:cubicBezTo>
                      <a:lnTo>
                        <a:pt x="644" y="242"/>
                      </a:lnTo>
                      <a:close/>
                      <a:moveTo>
                        <a:pt x="123" y="218"/>
                      </a:moveTo>
                      <a:cubicBezTo>
                        <a:pt x="112" y="218"/>
                        <a:pt x="112" y="218"/>
                        <a:pt x="112" y="218"/>
                      </a:cubicBezTo>
                      <a:cubicBezTo>
                        <a:pt x="112" y="194"/>
                        <a:pt x="112" y="194"/>
                        <a:pt x="112" y="194"/>
                      </a:cubicBezTo>
                      <a:cubicBezTo>
                        <a:pt x="123" y="194"/>
                        <a:pt x="123" y="194"/>
                        <a:pt x="123" y="194"/>
                      </a:cubicBezTo>
                      <a:lnTo>
                        <a:pt x="123" y="218"/>
                      </a:lnTo>
                      <a:close/>
                      <a:moveTo>
                        <a:pt x="123" y="170"/>
                      </a:moveTo>
                      <a:cubicBezTo>
                        <a:pt x="112" y="170"/>
                        <a:pt x="112" y="170"/>
                        <a:pt x="112" y="170"/>
                      </a:cubicBezTo>
                      <a:cubicBezTo>
                        <a:pt x="112" y="164"/>
                        <a:pt x="112" y="164"/>
                        <a:pt x="112" y="164"/>
                      </a:cubicBezTo>
                      <a:cubicBezTo>
                        <a:pt x="112" y="164"/>
                        <a:pt x="112" y="157"/>
                        <a:pt x="111" y="147"/>
                      </a:cubicBezTo>
                      <a:cubicBezTo>
                        <a:pt x="121" y="146"/>
                        <a:pt x="121" y="146"/>
                        <a:pt x="121" y="146"/>
                      </a:cubicBezTo>
                      <a:cubicBezTo>
                        <a:pt x="123" y="157"/>
                        <a:pt x="123" y="164"/>
                        <a:pt x="123" y="164"/>
                      </a:cubicBezTo>
                      <a:lnTo>
                        <a:pt x="123" y="170"/>
                      </a:lnTo>
                      <a:close/>
                      <a:moveTo>
                        <a:pt x="106" y="124"/>
                      </a:moveTo>
                      <a:cubicBezTo>
                        <a:pt x="104" y="117"/>
                        <a:pt x="101" y="109"/>
                        <a:pt x="98" y="102"/>
                      </a:cubicBezTo>
                      <a:cubicBezTo>
                        <a:pt x="108" y="98"/>
                        <a:pt x="108" y="98"/>
                        <a:pt x="108" y="98"/>
                      </a:cubicBezTo>
                      <a:cubicBezTo>
                        <a:pt x="111" y="106"/>
                        <a:pt x="114" y="114"/>
                        <a:pt x="116" y="121"/>
                      </a:cubicBezTo>
                      <a:lnTo>
                        <a:pt x="106" y="124"/>
                      </a:lnTo>
                      <a:close/>
                      <a:moveTo>
                        <a:pt x="88" y="82"/>
                      </a:moveTo>
                      <a:cubicBezTo>
                        <a:pt x="84" y="75"/>
                        <a:pt x="79" y="69"/>
                        <a:pt x="75" y="63"/>
                      </a:cubicBezTo>
                      <a:cubicBezTo>
                        <a:pt x="83" y="56"/>
                        <a:pt x="83" y="56"/>
                        <a:pt x="83" y="56"/>
                      </a:cubicBezTo>
                      <a:cubicBezTo>
                        <a:pt x="88" y="62"/>
                        <a:pt x="93" y="69"/>
                        <a:pt x="97" y="76"/>
                      </a:cubicBezTo>
                      <a:lnTo>
                        <a:pt x="88" y="82"/>
                      </a:lnTo>
                      <a:close/>
                      <a:moveTo>
                        <a:pt x="59" y="46"/>
                      </a:moveTo>
                      <a:cubicBezTo>
                        <a:pt x="53" y="41"/>
                        <a:pt x="47" y="36"/>
                        <a:pt x="41" y="31"/>
                      </a:cubicBezTo>
                      <a:cubicBezTo>
                        <a:pt x="47" y="22"/>
                        <a:pt x="47" y="22"/>
                        <a:pt x="47" y="22"/>
                      </a:cubicBezTo>
                      <a:cubicBezTo>
                        <a:pt x="54" y="27"/>
                        <a:pt x="60" y="32"/>
                        <a:pt x="66" y="38"/>
                      </a:cubicBezTo>
                      <a:lnTo>
                        <a:pt x="59" y="46"/>
                      </a:lnTo>
                      <a:close/>
                      <a:moveTo>
                        <a:pt x="21" y="19"/>
                      </a:moveTo>
                      <a:cubicBezTo>
                        <a:pt x="14" y="16"/>
                        <a:pt x="7" y="13"/>
                        <a:pt x="0" y="1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1" y="3"/>
                        <a:pt x="19" y="6"/>
                        <a:pt x="26" y="10"/>
                      </a:cubicBezTo>
                      <a:lnTo>
                        <a:pt x="21" y="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3307" tIns="31654" rIns="63307" bIns="31654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347">
                    <a:defRPr/>
                  </a:pPr>
                  <a:endParaRPr lang="id-ID" sz="1246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14"/>
                <p:cNvSpPr>
                  <a:spLocks noChangeArrowheads="1"/>
                </p:cNvSpPr>
                <p:nvPr/>
              </p:nvSpPr>
              <p:spPr bwMode="auto">
                <a:xfrm>
                  <a:off x="6704013" y="5781675"/>
                  <a:ext cx="47625" cy="428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3307" tIns="31654" rIns="63307" bIns="31654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347">
                    <a:defRPr/>
                  </a:pPr>
                  <a:endParaRPr lang="id-ID" sz="1246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Freeform 15"/>
                <p:cNvSpPr>
                  <a:spLocks/>
                </p:cNvSpPr>
                <p:nvPr/>
              </p:nvSpPr>
              <p:spPr bwMode="auto">
                <a:xfrm>
                  <a:off x="6870700" y="5768975"/>
                  <a:ext cx="55562" cy="52388"/>
                </a:xfrm>
                <a:custGeom>
                  <a:avLst/>
                  <a:gdLst>
                    <a:gd name="T0" fmla="*/ 11 w 14"/>
                    <a:gd name="T1" fmla="*/ 0 h 13"/>
                    <a:gd name="T2" fmla="*/ 0 w 14"/>
                    <a:gd name="T3" fmla="*/ 3 h 13"/>
                    <a:gd name="T4" fmla="*/ 2 w 14"/>
                    <a:gd name="T5" fmla="*/ 13 h 13"/>
                    <a:gd name="T6" fmla="*/ 14 w 14"/>
                    <a:gd name="T7" fmla="*/ 11 h 13"/>
                    <a:gd name="T8" fmla="*/ 11 w 14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1" y="0"/>
                      </a:moveTo>
                      <a:cubicBezTo>
                        <a:pt x="8" y="1"/>
                        <a:pt x="4" y="2"/>
                        <a:pt x="0" y="3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6" y="13"/>
                        <a:pt x="10" y="12"/>
                        <a:pt x="14" y="11"/>
                      </a:cubicBez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3307" tIns="31654" rIns="63307" bIns="31654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347">
                    <a:defRPr/>
                  </a:pPr>
                  <a:endParaRPr lang="id-ID" sz="1246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9" name="Freeform 16"/>
                <p:cNvSpPr>
                  <a:spLocks noEditPoints="1"/>
                </p:cNvSpPr>
                <p:nvPr/>
              </p:nvSpPr>
              <p:spPr bwMode="auto">
                <a:xfrm>
                  <a:off x="7007225" y="2122488"/>
                  <a:ext cx="4832350" cy="3662364"/>
                </a:xfrm>
                <a:custGeom>
                  <a:avLst/>
                  <a:gdLst>
                    <a:gd name="T0" fmla="*/ 959 w 1211"/>
                    <a:gd name="T1" fmla="*/ 11 h 916"/>
                    <a:gd name="T2" fmla="*/ 1211 w 1211"/>
                    <a:gd name="T3" fmla="*/ 11 h 916"/>
                    <a:gd name="T4" fmla="*/ 1163 w 1211"/>
                    <a:gd name="T5" fmla="*/ 11 h 916"/>
                    <a:gd name="T6" fmla="*/ 1116 w 1211"/>
                    <a:gd name="T7" fmla="*/ 11 h 916"/>
                    <a:gd name="T8" fmla="*/ 1068 w 1211"/>
                    <a:gd name="T9" fmla="*/ 11 h 916"/>
                    <a:gd name="T10" fmla="*/ 1020 w 1211"/>
                    <a:gd name="T11" fmla="*/ 11 h 916"/>
                    <a:gd name="T12" fmla="*/ 926 w 1211"/>
                    <a:gd name="T13" fmla="*/ 14 h 916"/>
                    <a:gd name="T14" fmla="*/ 883 w 1211"/>
                    <a:gd name="T15" fmla="*/ 29 h 916"/>
                    <a:gd name="T16" fmla="*/ 848 w 1211"/>
                    <a:gd name="T17" fmla="*/ 59 h 916"/>
                    <a:gd name="T18" fmla="*/ 824 w 1211"/>
                    <a:gd name="T19" fmla="*/ 99 h 916"/>
                    <a:gd name="T20" fmla="*/ 811 w 1211"/>
                    <a:gd name="T21" fmla="*/ 144 h 916"/>
                    <a:gd name="T22" fmla="*/ 806 w 1211"/>
                    <a:gd name="T23" fmla="*/ 190 h 916"/>
                    <a:gd name="T24" fmla="*/ 795 w 1211"/>
                    <a:gd name="T25" fmla="*/ 196 h 916"/>
                    <a:gd name="T26" fmla="*/ 795 w 1211"/>
                    <a:gd name="T27" fmla="*/ 262 h 916"/>
                    <a:gd name="T28" fmla="*/ 795 w 1211"/>
                    <a:gd name="T29" fmla="*/ 310 h 916"/>
                    <a:gd name="T30" fmla="*/ 795 w 1211"/>
                    <a:gd name="T31" fmla="*/ 358 h 916"/>
                    <a:gd name="T32" fmla="*/ 309 w 1211"/>
                    <a:gd name="T33" fmla="*/ 349 h 916"/>
                    <a:gd name="T34" fmla="*/ 239 w 1211"/>
                    <a:gd name="T35" fmla="*/ 351 h 916"/>
                    <a:gd name="T36" fmla="*/ 353 w 1211"/>
                    <a:gd name="T37" fmla="*/ 361 h 916"/>
                    <a:gd name="T38" fmla="*/ 197 w 1211"/>
                    <a:gd name="T39" fmla="*/ 369 h 916"/>
                    <a:gd name="T40" fmla="*/ 392 w 1211"/>
                    <a:gd name="T41" fmla="*/ 386 h 916"/>
                    <a:gd name="T42" fmla="*/ 163 w 1211"/>
                    <a:gd name="T43" fmla="*/ 399 h 916"/>
                    <a:gd name="T44" fmla="*/ 795 w 1211"/>
                    <a:gd name="T45" fmla="*/ 405 h 916"/>
                    <a:gd name="T46" fmla="*/ 423 w 1211"/>
                    <a:gd name="T47" fmla="*/ 420 h 916"/>
                    <a:gd name="T48" fmla="*/ 139 w 1211"/>
                    <a:gd name="T49" fmla="*/ 439 h 916"/>
                    <a:gd name="T50" fmla="*/ 795 w 1211"/>
                    <a:gd name="T51" fmla="*/ 453 h 916"/>
                    <a:gd name="T52" fmla="*/ 444 w 1211"/>
                    <a:gd name="T53" fmla="*/ 462 h 916"/>
                    <a:gd name="T54" fmla="*/ 126 w 1211"/>
                    <a:gd name="T55" fmla="*/ 484 h 916"/>
                    <a:gd name="T56" fmla="*/ 795 w 1211"/>
                    <a:gd name="T57" fmla="*/ 501 h 916"/>
                    <a:gd name="T58" fmla="*/ 463 w 1211"/>
                    <a:gd name="T59" fmla="*/ 486 h 916"/>
                    <a:gd name="T60" fmla="*/ 452 w 1211"/>
                    <a:gd name="T61" fmla="*/ 488 h 916"/>
                    <a:gd name="T62" fmla="*/ 123 w 1211"/>
                    <a:gd name="T63" fmla="*/ 530 h 916"/>
                    <a:gd name="T64" fmla="*/ 805 w 1211"/>
                    <a:gd name="T65" fmla="*/ 526 h 916"/>
                    <a:gd name="T66" fmla="*/ 472 w 1211"/>
                    <a:gd name="T67" fmla="*/ 552 h 916"/>
                    <a:gd name="T68" fmla="*/ 123 w 1211"/>
                    <a:gd name="T69" fmla="*/ 578 h 916"/>
                    <a:gd name="T70" fmla="*/ 793 w 1211"/>
                    <a:gd name="T71" fmla="*/ 573 h 916"/>
                    <a:gd name="T72" fmla="*/ 489 w 1211"/>
                    <a:gd name="T73" fmla="*/ 595 h 916"/>
                    <a:gd name="T74" fmla="*/ 123 w 1211"/>
                    <a:gd name="T75" fmla="*/ 626 h 916"/>
                    <a:gd name="T76" fmla="*/ 771 w 1211"/>
                    <a:gd name="T77" fmla="*/ 617 h 916"/>
                    <a:gd name="T78" fmla="*/ 516 w 1211"/>
                    <a:gd name="T79" fmla="*/ 632 h 916"/>
                    <a:gd name="T80" fmla="*/ 737 w 1211"/>
                    <a:gd name="T81" fmla="*/ 653 h 916"/>
                    <a:gd name="T82" fmla="*/ 554 w 1211"/>
                    <a:gd name="T83" fmla="*/ 659 h 916"/>
                    <a:gd name="T84" fmla="*/ 123 w 1211"/>
                    <a:gd name="T85" fmla="*/ 674 h 916"/>
                    <a:gd name="T86" fmla="*/ 693 w 1211"/>
                    <a:gd name="T87" fmla="*/ 675 h 916"/>
                    <a:gd name="T88" fmla="*/ 598 w 1211"/>
                    <a:gd name="T89" fmla="*/ 672 h 916"/>
                    <a:gd name="T90" fmla="*/ 645 w 1211"/>
                    <a:gd name="T91" fmla="*/ 685 h 916"/>
                    <a:gd name="T92" fmla="*/ 644 w 1211"/>
                    <a:gd name="T93" fmla="*/ 674 h 916"/>
                    <a:gd name="T94" fmla="*/ 123 w 1211"/>
                    <a:gd name="T95" fmla="*/ 698 h 916"/>
                    <a:gd name="T96" fmla="*/ 112 w 1211"/>
                    <a:gd name="T97" fmla="*/ 752 h 916"/>
                    <a:gd name="T98" fmla="*/ 108 w 1211"/>
                    <a:gd name="T99" fmla="*/ 818 h 916"/>
                    <a:gd name="T100" fmla="*/ 83 w 1211"/>
                    <a:gd name="T101" fmla="*/ 860 h 916"/>
                    <a:gd name="T102" fmla="*/ 47 w 1211"/>
                    <a:gd name="T103" fmla="*/ 893 h 916"/>
                    <a:gd name="T104" fmla="*/ 3 w 1211"/>
                    <a:gd name="T105" fmla="*/ 916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211" h="916">
                      <a:moveTo>
                        <a:pt x="959" y="0"/>
                      </a:moveTo>
                      <a:cubicBezTo>
                        <a:pt x="972" y="0"/>
                        <a:pt x="972" y="0"/>
                        <a:pt x="972" y="0"/>
                      </a:cubicBezTo>
                      <a:cubicBezTo>
                        <a:pt x="972" y="11"/>
                        <a:pt x="972" y="11"/>
                        <a:pt x="972" y="11"/>
                      </a:cubicBezTo>
                      <a:cubicBezTo>
                        <a:pt x="959" y="11"/>
                        <a:pt x="959" y="11"/>
                        <a:pt x="959" y="11"/>
                      </a:cubicBezTo>
                      <a:cubicBezTo>
                        <a:pt x="959" y="11"/>
                        <a:pt x="959" y="11"/>
                        <a:pt x="959" y="11"/>
                      </a:cubicBezTo>
                      <a:cubicBezTo>
                        <a:pt x="956" y="11"/>
                        <a:pt x="952" y="11"/>
                        <a:pt x="948" y="11"/>
                      </a:cubicBezTo>
                      <a:cubicBezTo>
                        <a:pt x="948" y="0"/>
                        <a:pt x="948" y="0"/>
                        <a:pt x="948" y="0"/>
                      </a:cubicBezTo>
                      <a:cubicBezTo>
                        <a:pt x="952" y="0"/>
                        <a:pt x="955" y="0"/>
                        <a:pt x="959" y="0"/>
                      </a:cubicBezTo>
                      <a:cubicBezTo>
                        <a:pt x="959" y="0"/>
                        <a:pt x="959" y="0"/>
                        <a:pt x="959" y="0"/>
                      </a:cubicBezTo>
                      <a:close/>
                      <a:moveTo>
                        <a:pt x="1211" y="11"/>
                      </a:moveTo>
                      <a:cubicBezTo>
                        <a:pt x="1187" y="11"/>
                        <a:pt x="1187" y="11"/>
                        <a:pt x="1187" y="11"/>
                      </a:cubicBezTo>
                      <a:cubicBezTo>
                        <a:pt x="1187" y="0"/>
                        <a:pt x="1187" y="0"/>
                        <a:pt x="1187" y="0"/>
                      </a:cubicBezTo>
                      <a:cubicBezTo>
                        <a:pt x="1211" y="0"/>
                        <a:pt x="1211" y="0"/>
                        <a:pt x="1211" y="0"/>
                      </a:cubicBezTo>
                      <a:lnTo>
                        <a:pt x="1211" y="11"/>
                      </a:lnTo>
                      <a:close/>
                      <a:moveTo>
                        <a:pt x="1163" y="11"/>
                      </a:moveTo>
                      <a:cubicBezTo>
                        <a:pt x="1140" y="11"/>
                        <a:pt x="1140" y="11"/>
                        <a:pt x="1140" y="11"/>
                      </a:cubicBezTo>
                      <a:cubicBezTo>
                        <a:pt x="1140" y="0"/>
                        <a:pt x="1140" y="0"/>
                        <a:pt x="1140" y="0"/>
                      </a:cubicBezTo>
                      <a:cubicBezTo>
                        <a:pt x="1163" y="0"/>
                        <a:pt x="1163" y="0"/>
                        <a:pt x="1163" y="0"/>
                      </a:cubicBezTo>
                      <a:lnTo>
                        <a:pt x="1163" y="11"/>
                      </a:lnTo>
                      <a:close/>
                      <a:moveTo>
                        <a:pt x="1116" y="11"/>
                      </a:moveTo>
                      <a:cubicBezTo>
                        <a:pt x="1092" y="11"/>
                        <a:pt x="1092" y="11"/>
                        <a:pt x="1092" y="11"/>
                      </a:cubicBezTo>
                      <a:cubicBezTo>
                        <a:pt x="1092" y="0"/>
                        <a:pt x="1092" y="0"/>
                        <a:pt x="1092" y="0"/>
                      </a:cubicBezTo>
                      <a:cubicBezTo>
                        <a:pt x="1116" y="0"/>
                        <a:pt x="1116" y="0"/>
                        <a:pt x="1116" y="0"/>
                      </a:cubicBezTo>
                      <a:lnTo>
                        <a:pt x="1116" y="11"/>
                      </a:lnTo>
                      <a:close/>
                      <a:moveTo>
                        <a:pt x="1068" y="11"/>
                      </a:moveTo>
                      <a:cubicBezTo>
                        <a:pt x="1044" y="11"/>
                        <a:pt x="1044" y="11"/>
                        <a:pt x="1044" y="11"/>
                      </a:cubicBezTo>
                      <a:cubicBezTo>
                        <a:pt x="1044" y="0"/>
                        <a:pt x="1044" y="0"/>
                        <a:pt x="1044" y="0"/>
                      </a:cubicBezTo>
                      <a:cubicBezTo>
                        <a:pt x="1068" y="0"/>
                        <a:pt x="1068" y="0"/>
                        <a:pt x="1068" y="0"/>
                      </a:cubicBezTo>
                      <a:lnTo>
                        <a:pt x="1068" y="11"/>
                      </a:lnTo>
                      <a:close/>
                      <a:moveTo>
                        <a:pt x="1020" y="11"/>
                      </a:moveTo>
                      <a:cubicBezTo>
                        <a:pt x="996" y="11"/>
                        <a:pt x="996" y="11"/>
                        <a:pt x="996" y="11"/>
                      </a:cubicBezTo>
                      <a:cubicBezTo>
                        <a:pt x="996" y="0"/>
                        <a:pt x="996" y="0"/>
                        <a:pt x="996" y="0"/>
                      </a:cubicBezTo>
                      <a:cubicBezTo>
                        <a:pt x="1020" y="0"/>
                        <a:pt x="1020" y="0"/>
                        <a:pt x="1020" y="0"/>
                      </a:cubicBezTo>
                      <a:lnTo>
                        <a:pt x="1020" y="11"/>
                      </a:lnTo>
                      <a:close/>
                      <a:moveTo>
                        <a:pt x="926" y="14"/>
                      </a:moveTo>
                      <a:cubicBezTo>
                        <a:pt x="918" y="15"/>
                        <a:pt x="910" y="17"/>
                        <a:pt x="903" y="20"/>
                      </a:cubicBezTo>
                      <a:cubicBezTo>
                        <a:pt x="900" y="10"/>
                        <a:pt x="900" y="10"/>
                        <a:pt x="900" y="10"/>
                      </a:cubicBezTo>
                      <a:cubicBezTo>
                        <a:pt x="907" y="7"/>
                        <a:pt x="915" y="5"/>
                        <a:pt x="924" y="3"/>
                      </a:cubicBezTo>
                      <a:lnTo>
                        <a:pt x="926" y="14"/>
                      </a:lnTo>
                      <a:close/>
                      <a:moveTo>
                        <a:pt x="883" y="29"/>
                      </a:moveTo>
                      <a:cubicBezTo>
                        <a:pt x="876" y="33"/>
                        <a:pt x="870" y="38"/>
                        <a:pt x="864" y="43"/>
                      </a:cubicBezTo>
                      <a:cubicBezTo>
                        <a:pt x="857" y="35"/>
                        <a:pt x="857" y="35"/>
                        <a:pt x="857" y="35"/>
                      </a:cubicBezTo>
                      <a:cubicBezTo>
                        <a:pt x="863" y="29"/>
                        <a:pt x="870" y="24"/>
                        <a:pt x="877" y="20"/>
                      </a:cubicBezTo>
                      <a:lnTo>
                        <a:pt x="883" y="29"/>
                      </a:lnTo>
                      <a:close/>
                      <a:moveTo>
                        <a:pt x="848" y="59"/>
                      </a:moveTo>
                      <a:cubicBezTo>
                        <a:pt x="843" y="65"/>
                        <a:pt x="839" y="71"/>
                        <a:pt x="835" y="78"/>
                      </a:cubicBezTo>
                      <a:cubicBezTo>
                        <a:pt x="826" y="73"/>
                        <a:pt x="826" y="73"/>
                        <a:pt x="826" y="73"/>
                      </a:cubicBezTo>
                      <a:cubicBezTo>
                        <a:pt x="830" y="65"/>
                        <a:pt x="835" y="59"/>
                        <a:pt x="840" y="52"/>
                      </a:cubicBezTo>
                      <a:lnTo>
                        <a:pt x="848" y="59"/>
                      </a:lnTo>
                      <a:close/>
                      <a:moveTo>
                        <a:pt x="824" y="99"/>
                      </a:moveTo>
                      <a:cubicBezTo>
                        <a:pt x="821" y="106"/>
                        <a:pt x="819" y="113"/>
                        <a:pt x="817" y="121"/>
                      </a:cubicBezTo>
                      <a:cubicBezTo>
                        <a:pt x="806" y="118"/>
                        <a:pt x="806" y="118"/>
                        <a:pt x="806" y="118"/>
                      </a:cubicBezTo>
                      <a:cubicBezTo>
                        <a:pt x="809" y="110"/>
                        <a:pt x="811" y="102"/>
                        <a:pt x="815" y="95"/>
                      </a:cubicBezTo>
                      <a:lnTo>
                        <a:pt x="824" y="99"/>
                      </a:lnTo>
                      <a:close/>
                      <a:moveTo>
                        <a:pt x="811" y="144"/>
                      </a:moveTo>
                      <a:cubicBezTo>
                        <a:pt x="809" y="151"/>
                        <a:pt x="808" y="159"/>
                        <a:pt x="807" y="167"/>
                      </a:cubicBezTo>
                      <a:cubicBezTo>
                        <a:pt x="797" y="166"/>
                        <a:pt x="797" y="166"/>
                        <a:pt x="797" y="166"/>
                      </a:cubicBezTo>
                      <a:cubicBezTo>
                        <a:pt x="798" y="157"/>
                        <a:pt x="799" y="149"/>
                        <a:pt x="800" y="141"/>
                      </a:cubicBezTo>
                      <a:lnTo>
                        <a:pt x="811" y="144"/>
                      </a:lnTo>
                      <a:close/>
                      <a:moveTo>
                        <a:pt x="806" y="190"/>
                      </a:moveTo>
                      <a:cubicBezTo>
                        <a:pt x="806" y="191"/>
                        <a:pt x="806" y="192"/>
                        <a:pt x="806" y="193"/>
                      </a:cubicBezTo>
                      <a:cubicBezTo>
                        <a:pt x="806" y="195"/>
                        <a:pt x="806" y="196"/>
                        <a:pt x="806" y="196"/>
                      </a:cubicBezTo>
                      <a:cubicBezTo>
                        <a:pt x="806" y="214"/>
                        <a:pt x="806" y="214"/>
                        <a:pt x="806" y="214"/>
                      </a:cubicBezTo>
                      <a:cubicBezTo>
                        <a:pt x="795" y="214"/>
                        <a:pt x="795" y="214"/>
                        <a:pt x="795" y="214"/>
                      </a:cubicBezTo>
                      <a:cubicBezTo>
                        <a:pt x="795" y="196"/>
                        <a:pt x="795" y="196"/>
                        <a:pt x="795" y="196"/>
                      </a:cubicBezTo>
                      <a:cubicBezTo>
                        <a:pt x="795" y="196"/>
                        <a:pt x="795" y="195"/>
                        <a:pt x="795" y="193"/>
                      </a:cubicBezTo>
                      <a:cubicBezTo>
                        <a:pt x="795" y="192"/>
                        <a:pt x="795" y="191"/>
                        <a:pt x="795" y="190"/>
                      </a:cubicBezTo>
                      <a:lnTo>
                        <a:pt x="806" y="190"/>
                      </a:lnTo>
                      <a:close/>
                      <a:moveTo>
                        <a:pt x="806" y="262"/>
                      </a:moveTo>
                      <a:cubicBezTo>
                        <a:pt x="795" y="262"/>
                        <a:pt x="795" y="262"/>
                        <a:pt x="795" y="262"/>
                      </a:cubicBezTo>
                      <a:cubicBezTo>
                        <a:pt x="795" y="238"/>
                        <a:pt x="795" y="238"/>
                        <a:pt x="795" y="238"/>
                      </a:cubicBezTo>
                      <a:cubicBezTo>
                        <a:pt x="806" y="238"/>
                        <a:pt x="806" y="238"/>
                        <a:pt x="806" y="238"/>
                      </a:cubicBezTo>
                      <a:lnTo>
                        <a:pt x="806" y="262"/>
                      </a:lnTo>
                      <a:close/>
                      <a:moveTo>
                        <a:pt x="806" y="310"/>
                      </a:moveTo>
                      <a:cubicBezTo>
                        <a:pt x="795" y="310"/>
                        <a:pt x="795" y="310"/>
                        <a:pt x="795" y="310"/>
                      </a:cubicBezTo>
                      <a:cubicBezTo>
                        <a:pt x="795" y="286"/>
                        <a:pt x="795" y="286"/>
                        <a:pt x="795" y="286"/>
                      </a:cubicBezTo>
                      <a:cubicBezTo>
                        <a:pt x="806" y="286"/>
                        <a:pt x="806" y="286"/>
                        <a:pt x="806" y="286"/>
                      </a:cubicBezTo>
                      <a:lnTo>
                        <a:pt x="806" y="310"/>
                      </a:lnTo>
                      <a:close/>
                      <a:moveTo>
                        <a:pt x="806" y="358"/>
                      </a:moveTo>
                      <a:cubicBezTo>
                        <a:pt x="795" y="358"/>
                        <a:pt x="795" y="358"/>
                        <a:pt x="795" y="358"/>
                      </a:cubicBezTo>
                      <a:cubicBezTo>
                        <a:pt x="795" y="334"/>
                        <a:pt x="795" y="334"/>
                        <a:pt x="795" y="334"/>
                      </a:cubicBezTo>
                      <a:cubicBezTo>
                        <a:pt x="806" y="334"/>
                        <a:pt x="806" y="334"/>
                        <a:pt x="806" y="334"/>
                      </a:cubicBezTo>
                      <a:lnTo>
                        <a:pt x="806" y="358"/>
                      </a:lnTo>
                      <a:close/>
                      <a:moveTo>
                        <a:pt x="310" y="338"/>
                      </a:moveTo>
                      <a:cubicBezTo>
                        <a:pt x="309" y="349"/>
                        <a:pt x="309" y="349"/>
                        <a:pt x="309" y="349"/>
                      </a:cubicBezTo>
                      <a:cubicBezTo>
                        <a:pt x="301" y="348"/>
                        <a:pt x="293" y="347"/>
                        <a:pt x="285" y="347"/>
                      </a:cubicBezTo>
                      <a:cubicBezTo>
                        <a:pt x="286" y="336"/>
                        <a:pt x="286" y="336"/>
                        <a:pt x="286" y="336"/>
                      </a:cubicBezTo>
                      <a:cubicBezTo>
                        <a:pt x="294" y="337"/>
                        <a:pt x="302" y="337"/>
                        <a:pt x="310" y="338"/>
                      </a:cubicBezTo>
                      <a:close/>
                      <a:moveTo>
                        <a:pt x="262" y="348"/>
                      </a:moveTo>
                      <a:cubicBezTo>
                        <a:pt x="254" y="348"/>
                        <a:pt x="247" y="350"/>
                        <a:pt x="239" y="351"/>
                      </a:cubicBezTo>
                      <a:cubicBezTo>
                        <a:pt x="237" y="341"/>
                        <a:pt x="237" y="341"/>
                        <a:pt x="237" y="341"/>
                      </a:cubicBezTo>
                      <a:cubicBezTo>
                        <a:pt x="245" y="339"/>
                        <a:pt x="253" y="338"/>
                        <a:pt x="261" y="337"/>
                      </a:cubicBezTo>
                      <a:lnTo>
                        <a:pt x="262" y="348"/>
                      </a:lnTo>
                      <a:close/>
                      <a:moveTo>
                        <a:pt x="357" y="351"/>
                      </a:moveTo>
                      <a:cubicBezTo>
                        <a:pt x="353" y="361"/>
                        <a:pt x="353" y="361"/>
                        <a:pt x="353" y="361"/>
                      </a:cubicBezTo>
                      <a:cubicBezTo>
                        <a:pt x="346" y="358"/>
                        <a:pt x="339" y="356"/>
                        <a:pt x="331" y="354"/>
                      </a:cubicBezTo>
                      <a:cubicBezTo>
                        <a:pt x="334" y="343"/>
                        <a:pt x="334" y="343"/>
                        <a:pt x="334" y="343"/>
                      </a:cubicBezTo>
                      <a:cubicBezTo>
                        <a:pt x="342" y="345"/>
                        <a:pt x="350" y="348"/>
                        <a:pt x="357" y="351"/>
                      </a:cubicBezTo>
                      <a:close/>
                      <a:moveTo>
                        <a:pt x="217" y="358"/>
                      </a:moveTo>
                      <a:cubicBezTo>
                        <a:pt x="210" y="361"/>
                        <a:pt x="203" y="365"/>
                        <a:pt x="197" y="369"/>
                      </a:cubicBezTo>
                      <a:cubicBezTo>
                        <a:pt x="191" y="360"/>
                        <a:pt x="191" y="360"/>
                        <a:pt x="191" y="360"/>
                      </a:cubicBezTo>
                      <a:cubicBezTo>
                        <a:pt x="198" y="355"/>
                        <a:pt x="206" y="351"/>
                        <a:pt x="213" y="348"/>
                      </a:cubicBezTo>
                      <a:lnTo>
                        <a:pt x="217" y="358"/>
                      </a:lnTo>
                      <a:close/>
                      <a:moveTo>
                        <a:pt x="399" y="377"/>
                      </a:moveTo>
                      <a:cubicBezTo>
                        <a:pt x="392" y="386"/>
                        <a:pt x="392" y="386"/>
                        <a:pt x="392" y="386"/>
                      </a:cubicBezTo>
                      <a:cubicBezTo>
                        <a:pt x="386" y="381"/>
                        <a:pt x="380" y="376"/>
                        <a:pt x="374" y="372"/>
                      </a:cubicBezTo>
                      <a:cubicBezTo>
                        <a:pt x="379" y="363"/>
                        <a:pt x="379" y="363"/>
                        <a:pt x="379" y="363"/>
                      </a:cubicBezTo>
                      <a:cubicBezTo>
                        <a:pt x="386" y="367"/>
                        <a:pt x="393" y="372"/>
                        <a:pt x="399" y="377"/>
                      </a:cubicBezTo>
                      <a:close/>
                      <a:moveTo>
                        <a:pt x="179" y="382"/>
                      </a:moveTo>
                      <a:cubicBezTo>
                        <a:pt x="173" y="387"/>
                        <a:pt x="168" y="393"/>
                        <a:pt x="163" y="399"/>
                      </a:cubicBezTo>
                      <a:cubicBezTo>
                        <a:pt x="154" y="392"/>
                        <a:pt x="154" y="392"/>
                        <a:pt x="154" y="392"/>
                      </a:cubicBezTo>
                      <a:cubicBezTo>
                        <a:pt x="160" y="386"/>
                        <a:pt x="165" y="380"/>
                        <a:pt x="171" y="374"/>
                      </a:cubicBezTo>
                      <a:lnTo>
                        <a:pt x="179" y="382"/>
                      </a:lnTo>
                      <a:close/>
                      <a:moveTo>
                        <a:pt x="806" y="405"/>
                      </a:moveTo>
                      <a:cubicBezTo>
                        <a:pt x="795" y="405"/>
                        <a:pt x="795" y="405"/>
                        <a:pt x="795" y="405"/>
                      </a:cubicBezTo>
                      <a:cubicBezTo>
                        <a:pt x="795" y="382"/>
                        <a:pt x="795" y="382"/>
                        <a:pt x="795" y="382"/>
                      </a:cubicBezTo>
                      <a:cubicBezTo>
                        <a:pt x="806" y="382"/>
                        <a:pt x="806" y="382"/>
                        <a:pt x="806" y="382"/>
                      </a:cubicBezTo>
                      <a:lnTo>
                        <a:pt x="806" y="405"/>
                      </a:lnTo>
                      <a:close/>
                      <a:moveTo>
                        <a:pt x="432" y="414"/>
                      </a:moveTo>
                      <a:cubicBezTo>
                        <a:pt x="423" y="420"/>
                        <a:pt x="423" y="420"/>
                        <a:pt x="423" y="420"/>
                      </a:cubicBezTo>
                      <a:cubicBezTo>
                        <a:pt x="418" y="414"/>
                        <a:pt x="414" y="407"/>
                        <a:pt x="409" y="402"/>
                      </a:cubicBezTo>
                      <a:cubicBezTo>
                        <a:pt x="417" y="395"/>
                        <a:pt x="417" y="395"/>
                        <a:pt x="417" y="395"/>
                      </a:cubicBezTo>
                      <a:cubicBezTo>
                        <a:pt x="422" y="401"/>
                        <a:pt x="427" y="407"/>
                        <a:pt x="432" y="414"/>
                      </a:cubicBezTo>
                      <a:close/>
                      <a:moveTo>
                        <a:pt x="150" y="418"/>
                      </a:moveTo>
                      <a:cubicBezTo>
                        <a:pt x="146" y="425"/>
                        <a:pt x="142" y="432"/>
                        <a:pt x="139" y="439"/>
                      </a:cubicBezTo>
                      <a:cubicBezTo>
                        <a:pt x="129" y="435"/>
                        <a:pt x="129" y="435"/>
                        <a:pt x="129" y="435"/>
                      </a:cubicBezTo>
                      <a:cubicBezTo>
                        <a:pt x="133" y="427"/>
                        <a:pt x="136" y="420"/>
                        <a:pt x="140" y="413"/>
                      </a:cubicBezTo>
                      <a:lnTo>
                        <a:pt x="150" y="418"/>
                      </a:lnTo>
                      <a:close/>
                      <a:moveTo>
                        <a:pt x="806" y="453"/>
                      </a:moveTo>
                      <a:cubicBezTo>
                        <a:pt x="795" y="453"/>
                        <a:pt x="795" y="453"/>
                        <a:pt x="795" y="453"/>
                      </a:cubicBezTo>
                      <a:cubicBezTo>
                        <a:pt x="795" y="429"/>
                        <a:pt x="795" y="429"/>
                        <a:pt x="795" y="429"/>
                      </a:cubicBezTo>
                      <a:cubicBezTo>
                        <a:pt x="806" y="429"/>
                        <a:pt x="806" y="429"/>
                        <a:pt x="806" y="429"/>
                      </a:cubicBezTo>
                      <a:lnTo>
                        <a:pt x="806" y="453"/>
                      </a:lnTo>
                      <a:close/>
                      <a:moveTo>
                        <a:pt x="454" y="458"/>
                      </a:moveTo>
                      <a:cubicBezTo>
                        <a:pt x="444" y="462"/>
                        <a:pt x="444" y="462"/>
                        <a:pt x="444" y="462"/>
                      </a:cubicBezTo>
                      <a:cubicBezTo>
                        <a:pt x="441" y="454"/>
                        <a:pt x="438" y="447"/>
                        <a:pt x="435" y="440"/>
                      </a:cubicBezTo>
                      <a:cubicBezTo>
                        <a:pt x="444" y="435"/>
                        <a:pt x="444" y="435"/>
                        <a:pt x="444" y="435"/>
                      </a:cubicBezTo>
                      <a:cubicBezTo>
                        <a:pt x="448" y="443"/>
                        <a:pt x="451" y="450"/>
                        <a:pt x="454" y="458"/>
                      </a:cubicBezTo>
                      <a:close/>
                      <a:moveTo>
                        <a:pt x="131" y="461"/>
                      </a:moveTo>
                      <a:cubicBezTo>
                        <a:pt x="129" y="468"/>
                        <a:pt x="127" y="476"/>
                        <a:pt x="126" y="484"/>
                      </a:cubicBezTo>
                      <a:cubicBezTo>
                        <a:pt x="115" y="482"/>
                        <a:pt x="115" y="482"/>
                        <a:pt x="115" y="482"/>
                      </a:cubicBezTo>
                      <a:cubicBezTo>
                        <a:pt x="117" y="474"/>
                        <a:pt x="119" y="466"/>
                        <a:pt x="121" y="458"/>
                      </a:cubicBezTo>
                      <a:lnTo>
                        <a:pt x="131" y="461"/>
                      </a:lnTo>
                      <a:close/>
                      <a:moveTo>
                        <a:pt x="806" y="501"/>
                      </a:moveTo>
                      <a:cubicBezTo>
                        <a:pt x="795" y="501"/>
                        <a:pt x="795" y="501"/>
                        <a:pt x="795" y="501"/>
                      </a:cubicBezTo>
                      <a:cubicBezTo>
                        <a:pt x="795" y="477"/>
                        <a:pt x="795" y="477"/>
                        <a:pt x="795" y="477"/>
                      </a:cubicBezTo>
                      <a:cubicBezTo>
                        <a:pt x="806" y="477"/>
                        <a:pt x="806" y="477"/>
                        <a:pt x="806" y="477"/>
                      </a:cubicBezTo>
                      <a:lnTo>
                        <a:pt x="806" y="501"/>
                      </a:lnTo>
                      <a:close/>
                      <a:moveTo>
                        <a:pt x="462" y="485"/>
                      </a:moveTo>
                      <a:cubicBezTo>
                        <a:pt x="463" y="486"/>
                        <a:pt x="463" y="486"/>
                        <a:pt x="463" y="486"/>
                      </a:cubicBezTo>
                      <a:cubicBezTo>
                        <a:pt x="463" y="486"/>
                        <a:pt x="463" y="486"/>
                        <a:pt x="463" y="486"/>
                      </a:cubicBezTo>
                      <a:cubicBezTo>
                        <a:pt x="463" y="487"/>
                        <a:pt x="463" y="487"/>
                        <a:pt x="463" y="488"/>
                      </a:cubicBezTo>
                      <a:cubicBezTo>
                        <a:pt x="463" y="491"/>
                        <a:pt x="463" y="497"/>
                        <a:pt x="463" y="506"/>
                      </a:cubicBezTo>
                      <a:cubicBezTo>
                        <a:pt x="453" y="507"/>
                        <a:pt x="453" y="507"/>
                        <a:pt x="453" y="507"/>
                      </a:cubicBezTo>
                      <a:cubicBezTo>
                        <a:pt x="452" y="498"/>
                        <a:pt x="452" y="491"/>
                        <a:pt x="452" y="488"/>
                      </a:cubicBezTo>
                      <a:cubicBezTo>
                        <a:pt x="452" y="488"/>
                        <a:pt x="452" y="487"/>
                        <a:pt x="452" y="487"/>
                      </a:cubicBezTo>
                      <a:cubicBezTo>
                        <a:pt x="452" y="486"/>
                        <a:pt x="451" y="485"/>
                        <a:pt x="451" y="484"/>
                      </a:cubicBezTo>
                      <a:cubicBezTo>
                        <a:pt x="462" y="481"/>
                        <a:pt x="462" y="481"/>
                        <a:pt x="462" y="481"/>
                      </a:cubicBezTo>
                      <a:cubicBezTo>
                        <a:pt x="462" y="484"/>
                        <a:pt x="462" y="485"/>
                        <a:pt x="462" y="485"/>
                      </a:cubicBezTo>
                      <a:close/>
                      <a:moveTo>
                        <a:pt x="123" y="530"/>
                      </a:moveTo>
                      <a:cubicBezTo>
                        <a:pt x="112" y="530"/>
                        <a:pt x="112" y="530"/>
                        <a:pt x="112" y="530"/>
                      </a:cubicBezTo>
                      <a:cubicBezTo>
                        <a:pt x="112" y="506"/>
                        <a:pt x="112" y="506"/>
                        <a:pt x="112" y="506"/>
                      </a:cubicBezTo>
                      <a:cubicBezTo>
                        <a:pt x="123" y="506"/>
                        <a:pt x="123" y="506"/>
                        <a:pt x="123" y="506"/>
                      </a:cubicBezTo>
                      <a:lnTo>
                        <a:pt x="123" y="530"/>
                      </a:lnTo>
                      <a:close/>
                      <a:moveTo>
                        <a:pt x="805" y="526"/>
                      </a:moveTo>
                      <a:cubicBezTo>
                        <a:pt x="804" y="534"/>
                        <a:pt x="802" y="542"/>
                        <a:pt x="800" y="550"/>
                      </a:cubicBezTo>
                      <a:cubicBezTo>
                        <a:pt x="790" y="547"/>
                        <a:pt x="790" y="547"/>
                        <a:pt x="790" y="547"/>
                      </a:cubicBezTo>
                      <a:cubicBezTo>
                        <a:pt x="792" y="540"/>
                        <a:pt x="793" y="532"/>
                        <a:pt x="794" y="524"/>
                      </a:cubicBezTo>
                      <a:lnTo>
                        <a:pt x="805" y="526"/>
                      </a:lnTo>
                      <a:close/>
                      <a:moveTo>
                        <a:pt x="472" y="552"/>
                      </a:moveTo>
                      <a:cubicBezTo>
                        <a:pt x="461" y="555"/>
                        <a:pt x="461" y="555"/>
                        <a:pt x="461" y="555"/>
                      </a:cubicBezTo>
                      <a:cubicBezTo>
                        <a:pt x="459" y="547"/>
                        <a:pt x="457" y="539"/>
                        <a:pt x="456" y="531"/>
                      </a:cubicBezTo>
                      <a:cubicBezTo>
                        <a:pt x="467" y="529"/>
                        <a:pt x="467" y="529"/>
                        <a:pt x="467" y="529"/>
                      </a:cubicBezTo>
                      <a:cubicBezTo>
                        <a:pt x="468" y="537"/>
                        <a:pt x="470" y="545"/>
                        <a:pt x="472" y="552"/>
                      </a:cubicBezTo>
                      <a:close/>
                      <a:moveTo>
                        <a:pt x="123" y="578"/>
                      </a:moveTo>
                      <a:cubicBezTo>
                        <a:pt x="112" y="578"/>
                        <a:pt x="112" y="578"/>
                        <a:pt x="112" y="578"/>
                      </a:cubicBezTo>
                      <a:cubicBezTo>
                        <a:pt x="112" y="554"/>
                        <a:pt x="112" y="554"/>
                        <a:pt x="112" y="554"/>
                      </a:cubicBezTo>
                      <a:cubicBezTo>
                        <a:pt x="123" y="554"/>
                        <a:pt x="123" y="554"/>
                        <a:pt x="123" y="554"/>
                      </a:cubicBezTo>
                      <a:lnTo>
                        <a:pt x="123" y="578"/>
                      </a:lnTo>
                      <a:close/>
                      <a:moveTo>
                        <a:pt x="793" y="573"/>
                      </a:moveTo>
                      <a:cubicBezTo>
                        <a:pt x="791" y="581"/>
                        <a:pt x="787" y="589"/>
                        <a:pt x="784" y="596"/>
                      </a:cubicBezTo>
                      <a:cubicBezTo>
                        <a:pt x="774" y="591"/>
                        <a:pt x="774" y="591"/>
                        <a:pt x="774" y="591"/>
                      </a:cubicBezTo>
                      <a:cubicBezTo>
                        <a:pt x="778" y="584"/>
                        <a:pt x="781" y="577"/>
                        <a:pt x="783" y="570"/>
                      </a:cubicBezTo>
                      <a:lnTo>
                        <a:pt x="793" y="573"/>
                      </a:lnTo>
                      <a:close/>
                      <a:moveTo>
                        <a:pt x="489" y="595"/>
                      </a:moveTo>
                      <a:cubicBezTo>
                        <a:pt x="479" y="601"/>
                        <a:pt x="479" y="601"/>
                        <a:pt x="479" y="601"/>
                      </a:cubicBezTo>
                      <a:cubicBezTo>
                        <a:pt x="476" y="594"/>
                        <a:pt x="472" y="586"/>
                        <a:pt x="469" y="578"/>
                      </a:cubicBezTo>
                      <a:cubicBezTo>
                        <a:pt x="479" y="574"/>
                        <a:pt x="479" y="574"/>
                        <a:pt x="479" y="574"/>
                      </a:cubicBezTo>
                      <a:cubicBezTo>
                        <a:pt x="482" y="582"/>
                        <a:pt x="485" y="589"/>
                        <a:pt x="489" y="595"/>
                      </a:cubicBezTo>
                      <a:close/>
                      <a:moveTo>
                        <a:pt x="123" y="626"/>
                      </a:moveTo>
                      <a:cubicBezTo>
                        <a:pt x="112" y="626"/>
                        <a:pt x="112" y="626"/>
                        <a:pt x="112" y="626"/>
                      </a:cubicBezTo>
                      <a:cubicBezTo>
                        <a:pt x="112" y="602"/>
                        <a:pt x="112" y="602"/>
                        <a:pt x="112" y="602"/>
                      </a:cubicBezTo>
                      <a:cubicBezTo>
                        <a:pt x="123" y="602"/>
                        <a:pt x="123" y="602"/>
                        <a:pt x="123" y="602"/>
                      </a:cubicBezTo>
                      <a:lnTo>
                        <a:pt x="123" y="626"/>
                      </a:lnTo>
                      <a:close/>
                      <a:moveTo>
                        <a:pt x="771" y="617"/>
                      </a:moveTo>
                      <a:cubicBezTo>
                        <a:pt x="766" y="624"/>
                        <a:pt x="761" y="630"/>
                        <a:pt x="755" y="636"/>
                      </a:cubicBezTo>
                      <a:cubicBezTo>
                        <a:pt x="748" y="629"/>
                        <a:pt x="748" y="629"/>
                        <a:pt x="748" y="629"/>
                      </a:cubicBezTo>
                      <a:cubicBezTo>
                        <a:pt x="753" y="623"/>
                        <a:pt x="758" y="617"/>
                        <a:pt x="762" y="611"/>
                      </a:cubicBezTo>
                      <a:lnTo>
                        <a:pt x="771" y="617"/>
                      </a:lnTo>
                      <a:close/>
                      <a:moveTo>
                        <a:pt x="516" y="632"/>
                      </a:moveTo>
                      <a:cubicBezTo>
                        <a:pt x="509" y="640"/>
                        <a:pt x="509" y="640"/>
                        <a:pt x="509" y="640"/>
                      </a:cubicBezTo>
                      <a:cubicBezTo>
                        <a:pt x="503" y="634"/>
                        <a:pt x="498" y="628"/>
                        <a:pt x="493" y="621"/>
                      </a:cubicBezTo>
                      <a:cubicBezTo>
                        <a:pt x="501" y="615"/>
                        <a:pt x="501" y="615"/>
                        <a:pt x="501" y="615"/>
                      </a:cubicBezTo>
                      <a:cubicBezTo>
                        <a:pt x="506" y="621"/>
                        <a:pt x="511" y="627"/>
                        <a:pt x="516" y="632"/>
                      </a:cubicBezTo>
                      <a:close/>
                      <a:moveTo>
                        <a:pt x="737" y="653"/>
                      </a:moveTo>
                      <a:cubicBezTo>
                        <a:pt x="730" y="658"/>
                        <a:pt x="723" y="662"/>
                        <a:pt x="716" y="666"/>
                      </a:cubicBezTo>
                      <a:cubicBezTo>
                        <a:pt x="711" y="656"/>
                        <a:pt x="711" y="656"/>
                        <a:pt x="711" y="656"/>
                      </a:cubicBezTo>
                      <a:cubicBezTo>
                        <a:pt x="718" y="653"/>
                        <a:pt x="724" y="649"/>
                        <a:pt x="730" y="644"/>
                      </a:cubicBezTo>
                      <a:lnTo>
                        <a:pt x="737" y="653"/>
                      </a:lnTo>
                      <a:close/>
                      <a:moveTo>
                        <a:pt x="554" y="659"/>
                      </a:moveTo>
                      <a:cubicBezTo>
                        <a:pt x="549" y="668"/>
                        <a:pt x="549" y="668"/>
                        <a:pt x="549" y="668"/>
                      </a:cubicBezTo>
                      <a:cubicBezTo>
                        <a:pt x="542" y="665"/>
                        <a:pt x="535" y="661"/>
                        <a:pt x="528" y="656"/>
                      </a:cubicBezTo>
                      <a:cubicBezTo>
                        <a:pt x="534" y="647"/>
                        <a:pt x="534" y="647"/>
                        <a:pt x="534" y="647"/>
                      </a:cubicBezTo>
                      <a:cubicBezTo>
                        <a:pt x="540" y="651"/>
                        <a:pt x="547" y="655"/>
                        <a:pt x="554" y="659"/>
                      </a:cubicBezTo>
                      <a:close/>
                      <a:moveTo>
                        <a:pt x="123" y="674"/>
                      </a:moveTo>
                      <a:cubicBezTo>
                        <a:pt x="112" y="674"/>
                        <a:pt x="112" y="674"/>
                        <a:pt x="112" y="674"/>
                      </a:cubicBezTo>
                      <a:cubicBezTo>
                        <a:pt x="112" y="650"/>
                        <a:pt x="112" y="650"/>
                        <a:pt x="112" y="650"/>
                      </a:cubicBezTo>
                      <a:cubicBezTo>
                        <a:pt x="123" y="650"/>
                        <a:pt x="123" y="650"/>
                        <a:pt x="123" y="650"/>
                      </a:cubicBezTo>
                      <a:lnTo>
                        <a:pt x="123" y="674"/>
                      </a:lnTo>
                      <a:close/>
                      <a:moveTo>
                        <a:pt x="693" y="675"/>
                      </a:moveTo>
                      <a:cubicBezTo>
                        <a:pt x="686" y="678"/>
                        <a:pt x="678" y="680"/>
                        <a:pt x="669" y="682"/>
                      </a:cubicBezTo>
                      <a:cubicBezTo>
                        <a:pt x="667" y="671"/>
                        <a:pt x="667" y="671"/>
                        <a:pt x="667" y="671"/>
                      </a:cubicBezTo>
                      <a:cubicBezTo>
                        <a:pt x="675" y="670"/>
                        <a:pt x="683" y="668"/>
                        <a:pt x="690" y="665"/>
                      </a:cubicBezTo>
                      <a:lnTo>
                        <a:pt x="693" y="675"/>
                      </a:lnTo>
                      <a:close/>
                      <a:moveTo>
                        <a:pt x="598" y="672"/>
                      </a:moveTo>
                      <a:cubicBezTo>
                        <a:pt x="596" y="683"/>
                        <a:pt x="596" y="683"/>
                        <a:pt x="596" y="683"/>
                      </a:cubicBezTo>
                      <a:cubicBezTo>
                        <a:pt x="588" y="681"/>
                        <a:pt x="580" y="679"/>
                        <a:pt x="572" y="677"/>
                      </a:cubicBezTo>
                      <a:cubicBezTo>
                        <a:pt x="575" y="667"/>
                        <a:pt x="575" y="667"/>
                        <a:pt x="575" y="667"/>
                      </a:cubicBezTo>
                      <a:cubicBezTo>
                        <a:pt x="583" y="669"/>
                        <a:pt x="590" y="671"/>
                        <a:pt x="598" y="672"/>
                      </a:cubicBezTo>
                      <a:close/>
                      <a:moveTo>
                        <a:pt x="645" y="685"/>
                      </a:moveTo>
                      <a:cubicBezTo>
                        <a:pt x="640" y="685"/>
                        <a:pt x="636" y="685"/>
                        <a:pt x="631" y="685"/>
                      </a:cubicBezTo>
                      <a:cubicBezTo>
                        <a:pt x="627" y="685"/>
                        <a:pt x="624" y="685"/>
                        <a:pt x="621" y="685"/>
                      </a:cubicBezTo>
                      <a:cubicBezTo>
                        <a:pt x="621" y="674"/>
                        <a:pt x="621" y="674"/>
                        <a:pt x="621" y="674"/>
                      </a:cubicBezTo>
                      <a:cubicBezTo>
                        <a:pt x="624" y="674"/>
                        <a:pt x="628" y="674"/>
                        <a:pt x="631" y="674"/>
                      </a:cubicBezTo>
                      <a:cubicBezTo>
                        <a:pt x="635" y="674"/>
                        <a:pt x="640" y="674"/>
                        <a:pt x="644" y="674"/>
                      </a:cubicBezTo>
                      <a:lnTo>
                        <a:pt x="645" y="685"/>
                      </a:lnTo>
                      <a:close/>
                      <a:moveTo>
                        <a:pt x="123" y="722"/>
                      </a:moveTo>
                      <a:cubicBezTo>
                        <a:pt x="112" y="722"/>
                        <a:pt x="112" y="722"/>
                        <a:pt x="112" y="722"/>
                      </a:cubicBezTo>
                      <a:cubicBezTo>
                        <a:pt x="112" y="698"/>
                        <a:pt x="112" y="698"/>
                        <a:pt x="112" y="698"/>
                      </a:cubicBezTo>
                      <a:cubicBezTo>
                        <a:pt x="123" y="698"/>
                        <a:pt x="123" y="698"/>
                        <a:pt x="123" y="698"/>
                      </a:cubicBezTo>
                      <a:lnTo>
                        <a:pt x="123" y="722"/>
                      </a:lnTo>
                      <a:close/>
                      <a:moveTo>
                        <a:pt x="123" y="752"/>
                      </a:moveTo>
                      <a:cubicBezTo>
                        <a:pt x="123" y="752"/>
                        <a:pt x="123" y="759"/>
                        <a:pt x="121" y="770"/>
                      </a:cubicBezTo>
                      <a:cubicBezTo>
                        <a:pt x="111" y="769"/>
                        <a:pt x="111" y="769"/>
                        <a:pt x="111" y="769"/>
                      </a:cubicBezTo>
                      <a:cubicBezTo>
                        <a:pt x="112" y="759"/>
                        <a:pt x="112" y="752"/>
                        <a:pt x="112" y="752"/>
                      </a:cubicBezTo>
                      <a:cubicBezTo>
                        <a:pt x="112" y="746"/>
                        <a:pt x="112" y="746"/>
                        <a:pt x="112" y="746"/>
                      </a:cubicBezTo>
                      <a:cubicBezTo>
                        <a:pt x="123" y="746"/>
                        <a:pt x="123" y="746"/>
                        <a:pt x="123" y="746"/>
                      </a:cubicBezTo>
                      <a:lnTo>
                        <a:pt x="123" y="752"/>
                      </a:lnTo>
                      <a:close/>
                      <a:moveTo>
                        <a:pt x="116" y="794"/>
                      </a:moveTo>
                      <a:cubicBezTo>
                        <a:pt x="114" y="802"/>
                        <a:pt x="111" y="810"/>
                        <a:pt x="108" y="818"/>
                      </a:cubicBezTo>
                      <a:cubicBezTo>
                        <a:pt x="98" y="813"/>
                        <a:pt x="98" y="813"/>
                        <a:pt x="98" y="813"/>
                      </a:cubicBezTo>
                      <a:cubicBezTo>
                        <a:pt x="101" y="806"/>
                        <a:pt x="104" y="799"/>
                        <a:pt x="106" y="792"/>
                      </a:cubicBezTo>
                      <a:lnTo>
                        <a:pt x="116" y="794"/>
                      </a:lnTo>
                      <a:close/>
                      <a:moveTo>
                        <a:pt x="97" y="840"/>
                      </a:moveTo>
                      <a:cubicBezTo>
                        <a:pt x="93" y="847"/>
                        <a:pt x="88" y="854"/>
                        <a:pt x="83" y="860"/>
                      </a:cubicBezTo>
                      <a:cubicBezTo>
                        <a:pt x="75" y="853"/>
                        <a:pt x="75" y="853"/>
                        <a:pt x="75" y="853"/>
                      </a:cubicBezTo>
                      <a:cubicBezTo>
                        <a:pt x="79" y="847"/>
                        <a:pt x="84" y="841"/>
                        <a:pt x="88" y="834"/>
                      </a:cubicBezTo>
                      <a:lnTo>
                        <a:pt x="97" y="840"/>
                      </a:lnTo>
                      <a:close/>
                      <a:moveTo>
                        <a:pt x="66" y="878"/>
                      </a:moveTo>
                      <a:cubicBezTo>
                        <a:pt x="60" y="884"/>
                        <a:pt x="54" y="889"/>
                        <a:pt x="47" y="893"/>
                      </a:cubicBezTo>
                      <a:cubicBezTo>
                        <a:pt x="41" y="885"/>
                        <a:pt x="41" y="885"/>
                        <a:pt x="41" y="885"/>
                      </a:cubicBezTo>
                      <a:cubicBezTo>
                        <a:pt x="47" y="880"/>
                        <a:pt x="53" y="875"/>
                        <a:pt x="59" y="870"/>
                      </a:cubicBezTo>
                      <a:lnTo>
                        <a:pt x="66" y="878"/>
                      </a:lnTo>
                      <a:close/>
                      <a:moveTo>
                        <a:pt x="26" y="906"/>
                      </a:moveTo>
                      <a:cubicBezTo>
                        <a:pt x="19" y="910"/>
                        <a:pt x="11" y="913"/>
                        <a:pt x="3" y="916"/>
                      </a:cubicBezTo>
                      <a:cubicBezTo>
                        <a:pt x="0" y="906"/>
                        <a:pt x="0" y="906"/>
                        <a:pt x="0" y="906"/>
                      </a:cubicBezTo>
                      <a:cubicBezTo>
                        <a:pt x="7" y="903"/>
                        <a:pt x="14" y="900"/>
                        <a:pt x="21" y="896"/>
                      </a:cubicBezTo>
                      <a:lnTo>
                        <a:pt x="26" y="90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3307" tIns="31654" rIns="63307" bIns="31654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347">
                    <a:defRPr/>
                  </a:pPr>
                  <a:endParaRPr lang="id-ID" sz="1246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57" name="Rectangle 38"/>
          <p:cNvSpPr/>
          <p:nvPr/>
        </p:nvSpPr>
        <p:spPr>
          <a:xfrm>
            <a:off x="206210" y="2976820"/>
            <a:ext cx="4542443" cy="3323987"/>
          </a:xfrm>
          <a:prstGeom prst="rect">
            <a:avLst/>
          </a:prstGeom>
          <a:solidFill>
            <a:schemeClr val="lt1">
              <a:alpha val="89000"/>
            </a:schemeClr>
          </a:solidFill>
        </p:spPr>
        <p:txBody>
          <a:bodyPr wrap="square">
            <a:spAutoFit/>
          </a:bodyPr>
          <a:lstStyle/>
          <a:p>
            <a:pPr defTabSz="684347"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перевозчику (подрядчику) в целях возмещения недополученных доходов в связи с выполнением работ по перевозке обучающихся в муниципальных общеобразовательных организациях города Мегиона и проживающих на территории </a:t>
            </a:r>
            <a:b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СУ-920 и 28 микрорайона города Мегиона, обучающихся в муниципальных общеобразовательных организациях поселка городского типа Высокий города Мегиона и проживающих на территории поселка городского типа Высокий города Мегиона на проезд автомобильным транспортом общего пользования (за исключением такси) до муниципальных общеобразовательных организаций и обратно</a:t>
            </a:r>
          </a:p>
          <a:p>
            <a:pPr defTabSz="684347"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4 500,0 тыс. руб.</a:t>
            </a:r>
            <a:endParaRPr lang="id-ID" sz="1600" b="1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0" b="100000" l="5038" r="100000">
                        <a14:foregroundMark x1="27204" y1="88119" x2="27204" y2="88119"/>
                        <a14:foregroundMark x1="20907" y1="89109" x2="20907" y2="89109"/>
                        <a14:foregroundMark x1="19899" y1="80198" x2="19899" y2="80198"/>
                        <a14:foregroundMark x1="19395" y1="75248" x2="19395" y2="75248"/>
                        <a14:foregroundMark x1="16625" y1="70627" x2="16625" y2="70627"/>
                        <a14:foregroundMark x1="17884" y1="65677" x2="17884" y2="65677"/>
                        <a14:foregroundMark x1="16877" y1="83168" x2="16877" y2="83168"/>
                        <a14:foregroundMark x1="16373" y1="86799" x2="16373" y2="86799"/>
                        <a14:foregroundMark x1="72544" y1="54455" x2="72544" y2="54455"/>
                        <a14:foregroundMark x1="72544" y1="43894" x2="72544" y2="43894"/>
                        <a14:foregroundMark x1="71033" y1="62706" x2="71033" y2="62706"/>
                        <a14:foregroundMark x1="85642" y1="60726" x2="85642" y2="60726"/>
                        <a14:foregroundMark x1="89421" y1="53135" x2="89421" y2="53135"/>
                        <a14:foregroundMark x1="74559" y1="64026" x2="74559" y2="64026"/>
                        <a14:foregroundMark x1="40050" y1="23432" x2="40050" y2="23432"/>
                        <a14:foregroundMark x1="37531" y1="14191" x2="37531" y2="14191"/>
                        <a14:foregroundMark x1="37028" y1="11551" x2="37028" y2="11551"/>
                        <a14:foregroundMark x1="17380" y1="9901" x2="17128" y2="10561"/>
                        <a14:foregroundMark x1="30982" y1="27393" x2="30982" y2="27393"/>
                        <a14:foregroundMark x1="29219" y1="26733" x2="29219" y2="26733"/>
                        <a14:foregroundMark x1="26700" y1="25413" x2="26700" y2="25413"/>
                        <a14:foregroundMark x1="24685" y1="24422" x2="24685" y2="24422"/>
                        <a14:foregroundMark x1="22670" y1="23432" x2="22670" y2="23432"/>
                        <a14:foregroundMark x1="20907" y1="22442" x2="20907" y2="22442"/>
                        <a14:foregroundMark x1="19395" y1="21782" x2="19395" y2="21782"/>
                        <a14:foregroundMark x1="18136" y1="20132" x2="18136" y2="20132"/>
                        <a14:foregroundMark x1="35768" y1="19802" x2="35768" y2="19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996" y="4971832"/>
            <a:ext cx="1535242" cy="1266932"/>
          </a:xfrm>
          <a:prstGeom prst="rect">
            <a:avLst/>
          </a:prstGeom>
          <a:effectLst/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441" y="3483000"/>
            <a:ext cx="1490540" cy="95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0" b="94840" l="0" r="98805">
                        <a14:foregroundMark x1="33865" y1="45188" x2="33865" y2="46444"/>
                        <a14:foregroundMark x1="38147" y1="68898" x2="38147" y2="68898"/>
                        <a14:foregroundMark x1="73108" y1="68061" x2="73108" y2="68619"/>
                        <a14:foregroundMark x1="76892" y1="62204" x2="76892" y2="62204"/>
                        <a14:foregroundMark x1="71215" y1="55370" x2="71215" y2="55370"/>
                        <a14:foregroundMark x1="69124" y1="62483" x2="69124" y2="62483"/>
                        <a14:foregroundMark x1="68725" y1="70153" x2="68725" y2="70572"/>
                        <a14:foregroundMark x1="75797" y1="81450" x2="75797" y2="81450"/>
                        <a14:foregroundMark x1="82470" y1="78243" x2="82470" y2="78243"/>
                        <a14:foregroundMark x1="87450" y1="75453" x2="87450" y2="75453"/>
                        <a14:foregroundMark x1="94422" y1="67643" x2="94422" y2="67643"/>
                        <a14:foregroundMark x1="94024" y1="57183" x2="94024" y2="57183"/>
                        <a14:foregroundMark x1="90339" y1="47838" x2="90339" y2="47838"/>
                        <a14:foregroundMark x1="86653" y1="44491" x2="86653" y2="44491"/>
                        <a14:foregroundMark x1="81076" y1="43794" x2="81076" y2="43794"/>
                        <a14:foregroundMark x1="75697" y1="41144" x2="75697" y2="41144"/>
                        <a14:foregroundMark x1="71315" y1="44073" x2="71315" y2="44073"/>
                        <a14:foregroundMark x1="73904" y1="53417" x2="73904" y2="53417"/>
                        <a14:foregroundMark x1="78884" y1="57322" x2="78884" y2="57322"/>
                        <a14:foregroundMark x1="84363" y1="64993" x2="84363" y2="64993"/>
                        <a14:foregroundMark x1="87550" y1="69317" x2="87550" y2="69317"/>
                        <a14:foregroundMark x1="65239" y1="41423" x2="65239" y2="41423"/>
                        <a14:foregroundMark x1="67131" y1="44073" x2="67131" y2="44073"/>
                        <a14:foregroundMark x1="62351" y1="51325" x2="62351" y2="51743"/>
                        <a14:foregroundMark x1="62052" y1="61227" x2="62052" y2="61227"/>
                        <a14:foregroundMark x1="63247" y1="67643" x2="63247" y2="67643"/>
                        <a14:foregroundMark x1="66235" y1="74477" x2="66235" y2="74477"/>
                        <a14:foregroundMark x1="86056" y1="80056" x2="86056" y2="80056"/>
                        <a14:foregroundMark x1="92131" y1="75314" x2="92131" y2="75314"/>
                        <a14:foregroundMark x1="95817" y1="66388" x2="95817" y2="66388"/>
                        <a14:foregroundMark x1="96813" y1="54393" x2="96813" y2="54393"/>
                        <a14:foregroundMark x1="93725" y1="43933" x2="93725" y2="43933"/>
                        <a14:foregroundMark x1="88446" y1="36820" x2="88446" y2="36820"/>
                        <a14:foregroundMark x1="83267" y1="33473" x2="83267" y2="33473"/>
                        <a14:foregroundMark x1="76693" y1="33612" x2="76693" y2="33612"/>
                        <a14:foregroundMark x1="72410" y1="35704" x2="72410" y2="35704"/>
                        <a14:foregroundMark x1="77590" y1="38912" x2="77590" y2="39331"/>
                        <a14:foregroundMark x1="80378" y1="49372" x2="80578" y2="50070"/>
                        <a14:foregroundMark x1="83665" y1="51464" x2="83665" y2="51464"/>
                        <a14:foregroundMark x1="87351" y1="54672" x2="87351" y2="54672"/>
                        <a14:foregroundMark x1="77191" y1="66667" x2="77191" y2="66667"/>
                        <a14:foregroundMark x1="86853" y1="77824" x2="86853" y2="77824"/>
                        <a14:foregroundMark x1="79084" y1="73361" x2="79084" y2="73361"/>
                        <a14:foregroundMark x1="73606" y1="75035" x2="73506" y2="75453"/>
                        <a14:foregroundMark x1="89143" y1="80195" x2="89143" y2="80195"/>
                        <a14:foregroundMark x1="66534" y1="40167" x2="66534" y2="40725"/>
                        <a14:foregroundMark x1="59064" y1="20781" x2="59064" y2="20781"/>
                        <a14:foregroundMark x1="60259" y1="23849" x2="60259" y2="23849"/>
                        <a14:foregroundMark x1="61056" y1="24965" x2="61056" y2="24965"/>
                        <a14:foregroundMark x1="64442" y1="76987" x2="64442" y2="76987"/>
                        <a14:foregroundMark x1="64044" y1="76011" x2="64044" y2="76011"/>
                        <a14:foregroundMark x1="64044" y1="75732" x2="64044" y2="75732"/>
                        <a14:foregroundMark x1="85657" y1="37657" x2="85657" y2="37657"/>
                        <a14:foregroundMark x1="84562" y1="36681" x2="84562" y2="36681"/>
                        <a14:foregroundMark x1="71514" y1="37796" x2="71514" y2="37796"/>
                        <a14:foregroundMark x1="66534" y1="38912" x2="66534" y2="38912"/>
                        <a14:foregroundMark x1="65637" y1="36541" x2="65637" y2="36541"/>
                        <a14:foregroundMark x1="64841" y1="33612" x2="64841" y2="33612"/>
                        <a14:foregroundMark x1="64243" y1="31381" x2="64243" y2="31381"/>
                        <a14:foregroundMark x1="63347" y1="29149" x2="63347" y2="29149"/>
                        <a14:foregroundMark x1="61753" y1="25523" x2="61753" y2="25523"/>
                        <a14:foregroundMark x1="60458" y1="22315" x2="60458" y2="22315"/>
                        <a14:foregroundMark x1="59163" y1="19386" x2="59163" y2="19386"/>
                        <a14:foregroundMark x1="37550" y1="56206" x2="37450" y2="56764"/>
                        <a14:foregroundMark x1="37948" y1="50209" x2="37948" y2="50209"/>
                        <a14:foregroundMark x1="42530" y1="32218" x2="42530" y2="32218"/>
                        <a14:foregroundMark x1="43327" y1="29289" x2="43327" y2="29289"/>
                        <a14:foregroundMark x1="45717" y1="19526" x2="45717" y2="19526"/>
                        <a14:foregroundMark x1="46215" y1="18968" x2="46215" y2="18968"/>
                        <a14:foregroundMark x1="47012" y1="17852" x2="47012" y2="17852"/>
                        <a14:foregroundMark x1="48705" y1="14644" x2="48705" y2="14644"/>
                        <a14:foregroundMark x1="50000" y1="12692" x2="50000" y2="12692"/>
                        <a14:foregroundMark x1="52789" y1="9902" x2="52789" y2="9902"/>
                        <a14:foregroundMark x1="54183" y1="10739" x2="54183" y2="10739"/>
                        <a14:foregroundMark x1="51494" y1="10879" x2="51494" y2="10879"/>
                        <a14:foregroundMark x1="55478" y1="11297" x2="55478" y2="11297"/>
                        <a14:foregroundMark x1="56873" y1="12971" x2="56873" y2="12971"/>
                        <a14:foregroundMark x1="57769" y1="15342" x2="57769" y2="15342"/>
                        <a14:foregroundMark x1="58566" y1="16457" x2="58566" y2="16457"/>
                        <a14:foregroundMark x1="59163" y1="20084" x2="59163" y2="20084"/>
                        <a14:foregroundMark x1="60259" y1="21060" x2="60259" y2="21060"/>
                        <a14:foregroundMark x1="59761" y1="19944" x2="59761" y2="19944"/>
                        <a14:foregroundMark x1="61355" y1="23849" x2="61355" y2="23849"/>
                        <a14:foregroundMark x1="62450" y1="26778" x2="62450" y2="26778"/>
                        <a14:foregroundMark x1="65737" y1="34728" x2="65737" y2="34728"/>
                        <a14:foregroundMark x1="66235" y1="35146" x2="66235" y2="35146"/>
                        <a14:foregroundMark x1="67430" y1="43096" x2="67430" y2="43096"/>
                        <a14:foregroundMark x1="68526" y1="61646" x2="68526" y2="61646"/>
                        <a14:foregroundMark x1="64741" y1="54114" x2="64741" y2="54672"/>
                        <a14:foregroundMark x1="66633" y1="62901" x2="66235" y2="63598"/>
                        <a14:foregroundMark x1="74004" y1="68340" x2="74004" y2="68340"/>
                        <a14:foregroundMark x1="81773" y1="69317" x2="81773" y2="69317"/>
                        <a14:foregroundMark x1="88745" y1="60948" x2="88745" y2="60948"/>
                        <a14:foregroundMark x1="91036" y1="56904" x2="91036" y2="56904"/>
                        <a14:foregroundMark x1="90737" y1="52162" x2="90737" y2="52162"/>
                        <a14:foregroundMark x1="86653" y1="35704" x2="86653" y2="35704"/>
                        <a14:foregroundMark x1="45219" y1="22873" x2="45219" y2="22873"/>
                        <a14:foregroundMark x1="44024" y1="26081" x2="44024" y2="26081"/>
                        <a14:foregroundMark x1="42032" y1="30823" x2="42032" y2="30823"/>
                        <a14:foregroundMark x1="41534" y1="32497" x2="41534" y2="32497"/>
                        <a14:foregroundMark x1="78685" y1="32775" x2="78685" y2="32775"/>
                        <a14:foregroundMark x1="83964" y1="33612" x2="83964" y2="33612"/>
                        <a14:foregroundMark x1="86255" y1="34728" x2="86255" y2="34728"/>
                        <a14:foregroundMark x1="89044" y1="36541" x2="89044" y2="36541"/>
                        <a14:foregroundMark x1="91932" y1="39331" x2="91932" y2="39331"/>
                        <a14:foregroundMark x1="95817" y1="46583" x2="95817" y2="46583"/>
                        <a14:foregroundMark x1="96912" y1="51185" x2="96912" y2="51185"/>
                        <a14:foregroundMark x1="95817" y1="47978" x2="95817" y2="47978"/>
                        <a14:foregroundMark x1="97112" y1="58996" x2="97112" y2="58996"/>
                        <a14:foregroundMark x1="97809" y1="57322" x2="97809" y2="57322"/>
                        <a14:foregroundMark x1="97211" y1="52441" x2="97211" y2="52441"/>
                        <a14:foregroundMark x1="97510" y1="54393" x2="97510" y2="54393"/>
                        <a14:foregroundMark x1="97709" y1="62622" x2="97709" y2="62622"/>
                        <a14:foregroundMark x1="68725" y1="39331" x2="68725" y2="39331"/>
                        <a14:foregroundMark x1="70020" y1="36262" x2="70020" y2="36262"/>
                        <a14:foregroundMark x1="75000" y1="33612" x2="75000" y2="33612"/>
                        <a14:foregroundMark x1="73705" y1="33891" x2="73705" y2="33891"/>
                        <a14:foregroundMark x1="95219" y1="71130" x2="95219" y2="71130"/>
                        <a14:foregroundMark x1="95020" y1="72524" x2="95020" y2="72524"/>
                        <a14:foregroundMark x1="94422" y1="73780" x2="94422" y2="73780"/>
                        <a14:foregroundMark x1="97112" y1="67503" x2="97112" y2="67503"/>
                        <a14:foregroundMark x1="96116" y1="70014" x2="96116" y2="70014"/>
                        <a14:foregroundMark x1="97510" y1="64993" x2="97510" y2="64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30" r="1074" b="3969"/>
          <a:stretch/>
        </p:blipFill>
        <p:spPr>
          <a:xfrm>
            <a:off x="10415931" y="1690211"/>
            <a:ext cx="1569326" cy="1033188"/>
          </a:xfrm>
          <a:prstGeom prst="rect">
            <a:avLst/>
          </a:prstGeom>
          <a:effectLst/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" b="100000" l="667" r="97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901" y="2003825"/>
            <a:ext cx="1517441" cy="12614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8475" y1="12887" x2="48475" y2="12887"/>
                        <a14:foregroundMark x1="54576" y1="14433" x2="54576" y2="14433"/>
                        <a14:foregroundMark x1="75085" y1="14948" x2="75085" y2="14948"/>
                        <a14:foregroundMark x1="78983" y1="14175" x2="78983" y2="14175"/>
                        <a14:foregroundMark x1="82373" y1="15464" x2="82373" y2="15464"/>
                        <a14:foregroundMark x1="84915" y1="15979" x2="84915" y2="15979"/>
                        <a14:foregroundMark x1="84915" y1="14175" x2="84915" y2="14175"/>
                        <a14:foregroundMark x1="86610" y1="15722" x2="86610" y2="15722"/>
                        <a14:foregroundMark x1="86610" y1="14948" x2="86610" y2="14948"/>
                        <a14:foregroundMark x1="87458" y1="42268" x2="87458" y2="42268"/>
                        <a14:foregroundMark x1="2712" y1="52835" x2="2712" y2="52835"/>
                        <a14:foregroundMark x1="86271" y1="72938" x2="86271" y2="72938"/>
                        <a14:foregroundMark x1="87458" y1="70876" x2="87458" y2="70876"/>
                        <a14:foregroundMark x1="84915" y1="76289" x2="84915" y2="76289"/>
                        <a14:foregroundMark x1="83390" y1="78608" x2="83390" y2="78608"/>
                        <a14:backgroundMark x1="76102" y1="88918" x2="76102" y2="88918"/>
                        <a14:backgroundMark x1="23220" y1="70361" x2="23220" y2="70361"/>
                        <a14:backgroundMark x1="7627" y1="61856" x2="7627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06" y="1569189"/>
            <a:ext cx="1574505" cy="1036321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5889172" y="928302"/>
            <a:ext cx="4223657" cy="502868"/>
          </a:xfrm>
          <a:prstGeom prst="roundRect">
            <a:avLst/>
          </a:prstGeom>
          <a:solidFill>
            <a:srgbClr val="FCFCFC"/>
          </a:solidFill>
          <a:ln>
            <a:solidFill>
              <a:srgbClr val="47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4360" tIns="42180" rIns="84360" bIns="42180" rtlCol="0">
            <a:spAutoFit/>
          </a:bodyPr>
          <a:lstStyle/>
          <a:p>
            <a:pPr algn="ctr" defTabSz="844061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Всего: 356 862,0 тыс. руб.</a:t>
            </a:r>
          </a:p>
        </p:txBody>
      </p:sp>
      <p:sp>
        <p:nvSpPr>
          <p:cNvPr id="82" name="Облако 81"/>
          <p:cNvSpPr/>
          <p:nvPr/>
        </p:nvSpPr>
        <p:spPr>
          <a:xfrm>
            <a:off x="3906769" y="790780"/>
            <a:ext cx="2323674" cy="913840"/>
          </a:xfrm>
          <a:prstGeom prst="cloud">
            <a:avLst/>
          </a:prstGeom>
          <a:solidFill>
            <a:srgbClr val="CC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</a:t>
            </a:r>
            <a:endParaRPr lang="id-ID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AC469D-FCCA-3D8E-C886-26B9B2C08CFD}"/>
              </a:ext>
            </a:extLst>
          </p:cNvPr>
          <p:cNvSpPr/>
          <p:nvPr/>
        </p:nvSpPr>
        <p:spPr>
          <a:xfrm>
            <a:off x="6436602" y="4310290"/>
            <a:ext cx="5439711" cy="1577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232" y="4321956"/>
            <a:ext cx="1548945" cy="1565967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1118904" y="3596354"/>
            <a:ext cx="49325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«Создание условий для легкого старта и комфортного ведения бизнеса»     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343,4 тыс. руб.</a:t>
            </a:r>
            <a:endParaRPr lang="id-ID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436602" y="2438400"/>
            <a:ext cx="543971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2993F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градостроительной документации и калькулятора процедур, специализированных разделов официальных сайтов органов местного самоуправления</a:t>
            </a:r>
          </a:p>
          <a:p>
            <a:pPr algn="ctr" defTabSz="844061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5 594,0 тыс. руб.</a:t>
            </a:r>
            <a:endParaRPr lang="id-ID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Багетная рамка 138"/>
          <p:cNvSpPr/>
          <p:nvPr/>
        </p:nvSpPr>
        <p:spPr>
          <a:xfrm>
            <a:off x="286022" y="954957"/>
            <a:ext cx="5711214" cy="1247368"/>
          </a:xfrm>
          <a:prstGeom prst="foldedCorner">
            <a:avLst/>
          </a:prstGeom>
          <a:solidFill>
            <a:srgbClr val="DCC5ED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 defTabSz="84406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«Поддержка и развитие малого и среднего предпринимательства на территории города Мегиона»</a:t>
            </a:r>
          </a:p>
          <a:p>
            <a:pPr algn="ctr" defTabSz="84406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22 246,5 тыс. руб.</a:t>
            </a:r>
          </a:p>
        </p:txBody>
      </p:sp>
      <p:sp>
        <p:nvSpPr>
          <p:cNvPr id="140" name="Багетная рамка 139"/>
          <p:cNvSpPr/>
          <p:nvPr/>
        </p:nvSpPr>
        <p:spPr>
          <a:xfrm>
            <a:off x="6436603" y="950358"/>
            <a:ext cx="5439712" cy="1247368"/>
          </a:xfrm>
          <a:prstGeom prst="foldedCorner">
            <a:avLst/>
          </a:prstGeom>
          <a:solidFill>
            <a:srgbClr val="B3DEFF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 defTabSz="84406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«Мероприятия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градостроительной деятельности города Мегиона»</a:t>
            </a:r>
          </a:p>
          <a:p>
            <a:pPr algn="ctr" defTabSz="84406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5 594,0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397" y="4310290"/>
            <a:ext cx="1007852" cy="157763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668" y="5044057"/>
            <a:ext cx="1112568" cy="120032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86024" y="2438400"/>
            <a:ext cx="45986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животноводства и рыбохозяйственного комплекса     </a:t>
            </a:r>
            <a:b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17 706,1 тыс. руб.</a:t>
            </a:r>
            <a:endParaRPr lang="id-ID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86023" y="5044057"/>
            <a:ext cx="46393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«Акселерация субъектов малого и среднего предпринимательства»</a:t>
            </a:r>
          </a:p>
          <a:p>
            <a:pPr algn="ctr" defTabSz="844061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4 197,0 тыс. руб.</a:t>
            </a:r>
            <a:endParaRPr lang="id-ID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670" y="2396024"/>
            <a:ext cx="1200330" cy="1200330"/>
          </a:xfrm>
          <a:prstGeom prst="rect">
            <a:avLst/>
          </a:prstGeom>
        </p:spPr>
      </p:pic>
      <p:sp>
        <p:nvSpPr>
          <p:cNvPr id="121" name="Прямоугольник 120"/>
          <p:cNvSpPr/>
          <p:nvPr/>
        </p:nvSpPr>
        <p:spPr>
          <a:xfrm>
            <a:off x="0" y="8246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города Мегиона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в сфере национальной экономики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6022" y="3596354"/>
            <a:ext cx="1061298" cy="12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6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348832" y="1517491"/>
            <a:ext cx="3509488" cy="3022460"/>
            <a:chOff x="4433523" y="3124918"/>
            <a:chExt cx="5526632" cy="5196965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7321CD5-3535-4A0E-BD3B-32711B62E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523" y="3124918"/>
              <a:ext cx="5526632" cy="2134149"/>
            </a:xfrm>
            <a:custGeom>
              <a:avLst/>
              <a:gdLst>
                <a:gd name="T0" fmla="*/ 1924 w 1952"/>
                <a:gd name="T1" fmla="*/ 694 h 754"/>
                <a:gd name="T2" fmla="*/ 1841 w 1952"/>
                <a:gd name="T3" fmla="*/ 740 h 754"/>
                <a:gd name="T4" fmla="*/ 1789 w 1952"/>
                <a:gd name="T5" fmla="*/ 726 h 754"/>
                <a:gd name="T6" fmla="*/ 976 w 1952"/>
                <a:gd name="T7" fmla="*/ 218 h 754"/>
                <a:gd name="T8" fmla="*/ 163 w 1952"/>
                <a:gd name="T9" fmla="*/ 726 h 754"/>
                <a:gd name="T10" fmla="*/ 29 w 1952"/>
                <a:gd name="T11" fmla="*/ 694 h 754"/>
                <a:gd name="T12" fmla="*/ 60 w 1952"/>
                <a:gd name="T13" fmla="*/ 560 h 754"/>
                <a:gd name="T14" fmla="*/ 925 w 1952"/>
                <a:gd name="T15" fmla="*/ 20 h 754"/>
                <a:gd name="T16" fmla="*/ 1028 w 1952"/>
                <a:gd name="T17" fmla="*/ 20 h 754"/>
                <a:gd name="T18" fmla="*/ 1893 w 1952"/>
                <a:gd name="T19" fmla="*/ 560 h 754"/>
                <a:gd name="T20" fmla="*/ 1924 w 1952"/>
                <a:gd name="T21" fmla="*/ 69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2" h="754">
                  <a:moveTo>
                    <a:pt x="1924" y="694"/>
                  </a:moveTo>
                  <a:cubicBezTo>
                    <a:pt x="1905" y="724"/>
                    <a:pt x="1873" y="740"/>
                    <a:pt x="1841" y="740"/>
                  </a:cubicBezTo>
                  <a:cubicBezTo>
                    <a:pt x="1823" y="740"/>
                    <a:pt x="1805" y="736"/>
                    <a:pt x="1789" y="726"/>
                  </a:cubicBezTo>
                  <a:cubicBezTo>
                    <a:pt x="976" y="218"/>
                    <a:pt x="976" y="218"/>
                    <a:pt x="976" y="218"/>
                  </a:cubicBezTo>
                  <a:cubicBezTo>
                    <a:pt x="163" y="726"/>
                    <a:pt x="163" y="726"/>
                    <a:pt x="163" y="726"/>
                  </a:cubicBezTo>
                  <a:cubicBezTo>
                    <a:pt x="118" y="754"/>
                    <a:pt x="57" y="740"/>
                    <a:pt x="29" y="694"/>
                  </a:cubicBezTo>
                  <a:cubicBezTo>
                    <a:pt x="0" y="649"/>
                    <a:pt x="14" y="588"/>
                    <a:pt x="60" y="560"/>
                  </a:cubicBezTo>
                  <a:cubicBezTo>
                    <a:pt x="925" y="20"/>
                    <a:pt x="925" y="20"/>
                    <a:pt x="925" y="20"/>
                  </a:cubicBezTo>
                  <a:cubicBezTo>
                    <a:pt x="956" y="0"/>
                    <a:pt x="996" y="0"/>
                    <a:pt x="1028" y="20"/>
                  </a:cubicBezTo>
                  <a:cubicBezTo>
                    <a:pt x="1893" y="560"/>
                    <a:pt x="1893" y="560"/>
                    <a:pt x="1893" y="560"/>
                  </a:cubicBezTo>
                  <a:cubicBezTo>
                    <a:pt x="1938" y="588"/>
                    <a:pt x="1952" y="649"/>
                    <a:pt x="1924" y="694"/>
                  </a:cubicBez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7B5FB6F-97BE-4BA0-B3D3-5C93E310C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975" y="5157279"/>
              <a:ext cx="2146264" cy="2187806"/>
            </a:xfrm>
            <a:custGeom>
              <a:avLst/>
              <a:gdLst>
                <a:gd name="T0" fmla="*/ 441 w 758"/>
                <a:gd name="T1" fmla="*/ 53 h 773"/>
                <a:gd name="T2" fmla="*/ 426 w 758"/>
                <a:gd name="T3" fmla="*/ 99 h 773"/>
                <a:gd name="T4" fmla="*/ 452 w 758"/>
                <a:gd name="T5" fmla="*/ 133 h 773"/>
                <a:gd name="T6" fmla="*/ 455 w 758"/>
                <a:gd name="T7" fmla="*/ 133 h 773"/>
                <a:gd name="T8" fmla="*/ 624 w 758"/>
                <a:gd name="T9" fmla="*/ 133 h 773"/>
                <a:gd name="T10" fmla="*/ 624 w 758"/>
                <a:gd name="T11" fmla="*/ 173 h 773"/>
                <a:gd name="T12" fmla="*/ 624 w 758"/>
                <a:gd name="T13" fmla="*/ 173 h 773"/>
                <a:gd name="T14" fmla="*/ 624 w 758"/>
                <a:gd name="T15" fmla="*/ 323 h 773"/>
                <a:gd name="T16" fmla="*/ 624 w 758"/>
                <a:gd name="T17" fmla="*/ 328 h 773"/>
                <a:gd name="T18" fmla="*/ 624 w 758"/>
                <a:gd name="T19" fmla="*/ 326 h 773"/>
                <a:gd name="T20" fmla="*/ 658 w 758"/>
                <a:gd name="T21" fmla="*/ 351 h 773"/>
                <a:gd name="T22" fmla="*/ 704 w 758"/>
                <a:gd name="T23" fmla="*/ 332 h 773"/>
                <a:gd name="T24" fmla="*/ 758 w 758"/>
                <a:gd name="T25" fmla="*/ 392 h 773"/>
                <a:gd name="T26" fmla="*/ 704 w 758"/>
                <a:gd name="T27" fmla="*/ 452 h 773"/>
                <a:gd name="T28" fmla="*/ 658 w 758"/>
                <a:gd name="T29" fmla="*/ 437 h 773"/>
                <a:gd name="T30" fmla="*/ 624 w 758"/>
                <a:gd name="T31" fmla="*/ 459 h 773"/>
                <a:gd name="T32" fmla="*/ 624 w 758"/>
                <a:gd name="T33" fmla="*/ 463 h 773"/>
                <a:gd name="T34" fmla="*/ 624 w 758"/>
                <a:gd name="T35" fmla="*/ 524 h 773"/>
                <a:gd name="T36" fmla="*/ 624 w 758"/>
                <a:gd name="T37" fmla="*/ 524 h 773"/>
                <a:gd name="T38" fmla="*/ 624 w 758"/>
                <a:gd name="T39" fmla="*/ 632 h 773"/>
                <a:gd name="T40" fmla="*/ 455 w 758"/>
                <a:gd name="T41" fmla="*/ 632 h 773"/>
                <a:gd name="T42" fmla="*/ 452 w 758"/>
                <a:gd name="T43" fmla="*/ 632 h 773"/>
                <a:gd name="T44" fmla="*/ 426 w 758"/>
                <a:gd name="T45" fmla="*/ 666 h 773"/>
                <a:gd name="T46" fmla="*/ 445 w 758"/>
                <a:gd name="T47" fmla="*/ 715 h 773"/>
                <a:gd name="T48" fmla="*/ 385 w 758"/>
                <a:gd name="T49" fmla="*/ 773 h 773"/>
                <a:gd name="T50" fmla="*/ 325 w 758"/>
                <a:gd name="T51" fmla="*/ 715 h 773"/>
                <a:gd name="T52" fmla="*/ 344 w 758"/>
                <a:gd name="T53" fmla="*/ 666 h 773"/>
                <a:gd name="T54" fmla="*/ 318 w 758"/>
                <a:gd name="T55" fmla="*/ 632 h 773"/>
                <a:gd name="T56" fmla="*/ 320 w 758"/>
                <a:gd name="T57" fmla="*/ 632 h 773"/>
                <a:gd name="T58" fmla="*/ 316 w 758"/>
                <a:gd name="T59" fmla="*/ 632 h 773"/>
                <a:gd name="T60" fmla="*/ 134 w 758"/>
                <a:gd name="T61" fmla="*/ 632 h 773"/>
                <a:gd name="T62" fmla="*/ 134 w 758"/>
                <a:gd name="T63" fmla="*/ 602 h 773"/>
                <a:gd name="T64" fmla="*/ 134 w 758"/>
                <a:gd name="T65" fmla="*/ 462 h 773"/>
                <a:gd name="T66" fmla="*/ 134 w 758"/>
                <a:gd name="T67" fmla="*/ 457 h 773"/>
                <a:gd name="T68" fmla="*/ 134 w 758"/>
                <a:gd name="T69" fmla="*/ 459 h 773"/>
                <a:gd name="T70" fmla="*/ 100 w 758"/>
                <a:gd name="T71" fmla="*/ 434 h 773"/>
                <a:gd name="T72" fmla="*/ 54 w 758"/>
                <a:gd name="T73" fmla="*/ 452 h 773"/>
                <a:gd name="T74" fmla="*/ 0 w 758"/>
                <a:gd name="T75" fmla="*/ 392 h 773"/>
                <a:gd name="T76" fmla="*/ 54 w 758"/>
                <a:gd name="T77" fmla="*/ 332 h 773"/>
                <a:gd name="T78" fmla="*/ 100 w 758"/>
                <a:gd name="T79" fmla="*/ 351 h 773"/>
                <a:gd name="T80" fmla="*/ 134 w 758"/>
                <a:gd name="T81" fmla="*/ 326 h 773"/>
                <a:gd name="T82" fmla="*/ 134 w 758"/>
                <a:gd name="T83" fmla="*/ 322 h 773"/>
                <a:gd name="T84" fmla="*/ 134 w 758"/>
                <a:gd name="T85" fmla="*/ 249 h 773"/>
                <a:gd name="T86" fmla="*/ 134 w 758"/>
                <a:gd name="T87" fmla="*/ 249 h 773"/>
                <a:gd name="T88" fmla="*/ 134 w 758"/>
                <a:gd name="T89" fmla="*/ 178 h 773"/>
                <a:gd name="T90" fmla="*/ 134 w 758"/>
                <a:gd name="T91" fmla="*/ 133 h 773"/>
                <a:gd name="T92" fmla="*/ 316 w 758"/>
                <a:gd name="T93" fmla="*/ 133 h 773"/>
                <a:gd name="T94" fmla="*/ 320 w 758"/>
                <a:gd name="T95" fmla="*/ 133 h 773"/>
                <a:gd name="T96" fmla="*/ 318 w 758"/>
                <a:gd name="T97" fmla="*/ 133 h 773"/>
                <a:gd name="T98" fmla="*/ 344 w 758"/>
                <a:gd name="T99" fmla="*/ 99 h 773"/>
                <a:gd name="T100" fmla="*/ 329 w 758"/>
                <a:gd name="T101" fmla="*/ 53 h 773"/>
                <a:gd name="T102" fmla="*/ 385 w 758"/>
                <a:gd name="T103" fmla="*/ 0 h 773"/>
                <a:gd name="T104" fmla="*/ 441 w 758"/>
                <a:gd name="T105" fmla="*/ 5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8" h="773">
                  <a:moveTo>
                    <a:pt x="441" y="53"/>
                  </a:moveTo>
                  <a:cubicBezTo>
                    <a:pt x="441" y="69"/>
                    <a:pt x="426" y="99"/>
                    <a:pt x="426" y="99"/>
                  </a:cubicBezTo>
                  <a:cubicBezTo>
                    <a:pt x="418" y="117"/>
                    <a:pt x="431" y="132"/>
                    <a:pt x="452" y="133"/>
                  </a:cubicBezTo>
                  <a:cubicBezTo>
                    <a:pt x="455" y="133"/>
                    <a:pt x="455" y="133"/>
                    <a:pt x="455" y="133"/>
                  </a:cubicBezTo>
                  <a:cubicBezTo>
                    <a:pt x="624" y="133"/>
                    <a:pt x="624" y="133"/>
                    <a:pt x="624" y="133"/>
                  </a:cubicBezTo>
                  <a:cubicBezTo>
                    <a:pt x="624" y="173"/>
                    <a:pt x="624" y="173"/>
                    <a:pt x="624" y="173"/>
                  </a:cubicBezTo>
                  <a:cubicBezTo>
                    <a:pt x="624" y="173"/>
                    <a:pt x="624" y="173"/>
                    <a:pt x="624" y="173"/>
                  </a:cubicBezTo>
                  <a:cubicBezTo>
                    <a:pt x="624" y="323"/>
                    <a:pt x="624" y="323"/>
                    <a:pt x="624" y="323"/>
                  </a:cubicBezTo>
                  <a:cubicBezTo>
                    <a:pt x="624" y="325"/>
                    <a:pt x="624" y="327"/>
                    <a:pt x="624" y="328"/>
                  </a:cubicBezTo>
                  <a:cubicBezTo>
                    <a:pt x="624" y="327"/>
                    <a:pt x="624" y="327"/>
                    <a:pt x="624" y="326"/>
                  </a:cubicBezTo>
                  <a:cubicBezTo>
                    <a:pt x="625" y="347"/>
                    <a:pt x="640" y="360"/>
                    <a:pt x="658" y="351"/>
                  </a:cubicBezTo>
                  <a:cubicBezTo>
                    <a:pt x="658" y="351"/>
                    <a:pt x="689" y="332"/>
                    <a:pt x="704" y="332"/>
                  </a:cubicBezTo>
                  <a:cubicBezTo>
                    <a:pt x="734" y="332"/>
                    <a:pt x="758" y="359"/>
                    <a:pt x="758" y="392"/>
                  </a:cubicBezTo>
                  <a:cubicBezTo>
                    <a:pt x="758" y="426"/>
                    <a:pt x="734" y="452"/>
                    <a:pt x="704" y="452"/>
                  </a:cubicBezTo>
                  <a:cubicBezTo>
                    <a:pt x="689" y="452"/>
                    <a:pt x="658" y="437"/>
                    <a:pt x="658" y="437"/>
                  </a:cubicBezTo>
                  <a:cubicBezTo>
                    <a:pt x="640" y="429"/>
                    <a:pt x="625" y="438"/>
                    <a:pt x="624" y="459"/>
                  </a:cubicBezTo>
                  <a:cubicBezTo>
                    <a:pt x="624" y="463"/>
                    <a:pt x="624" y="463"/>
                    <a:pt x="624" y="463"/>
                  </a:cubicBezTo>
                  <a:cubicBezTo>
                    <a:pt x="624" y="524"/>
                    <a:pt x="624" y="524"/>
                    <a:pt x="624" y="524"/>
                  </a:cubicBezTo>
                  <a:cubicBezTo>
                    <a:pt x="624" y="524"/>
                    <a:pt x="624" y="524"/>
                    <a:pt x="624" y="524"/>
                  </a:cubicBezTo>
                  <a:cubicBezTo>
                    <a:pt x="624" y="632"/>
                    <a:pt x="624" y="632"/>
                    <a:pt x="624" y="632"/>
                  </a:cubicBezTo>
                  <a:cubicBezTo>
                    <a:pt x="455" y="632"/>
                    <a:pt x="455" y="632"/>
                    <a:pt x="455" y="632"/>
                  </a:cubicBezTo>
                  <a:cubicBezTo>
                    <a:pt x="452" y="632"/>
                    <a:pt x="452" y="632"/>
                    <a:pt x="452" y="632"/>
                  </a:cubicBezTo>
                  <a:cubicBezTo>
                    <a:pt x="431" y="633"/>
                    <a:pt x="418" y="648"/>
                    <a:pt x="426" y="666"/>
                  </a:cubicBezTo>
                  <a:cubicBezTo>
                    <a:pt x="426" y="666"/>
                    <a:pt x="445" y="700"/>
                    <a:pt x="445" y="715"/>
                  </a:cubicBezTo>
                  <a:cubicBezTo>
                    <a:pt x="445" y="745"/>
                    <a:pt x="418" y="773"/>
                    <a:pt x="385" y="773"/>
                  </a:cubicBezTo>
                  <a:cubicBezTo>
                    <a:pt x="352" y="773"/>
                    <a:pt x="325" y="745"/>
                    <a:pt x="325" y="715"/>
                  </a:cubicBezTo>
                  <a:cubicBezTo>
                    <a:pt x="325" y="700"/>
                    <a:pt x="344" y="666"/>
                    <a:pt x="344" y="666"/>
                  </a:cubicBezTo>
                  <a:cubicBezTo>
                    <a:pt x="353" y="648"/>
                    <a:pt x="339" y="633"/>
                    <a:pt x="318" y="632"/>
                  </a:cubicBezTo>
                  <a:cubicBezTo>
                    <a:pt x="319" y="632"/>
                    <a:pt x="320" y="632"/>
                    <a:pt x="320" y="632"/>
                  </a:cubicBezTo>
                  <a:cubicBezTo>
                    <a:pt x="320" y="632"/>
                    <a:pt x="318" y="632"/>
                    <a:pt x="316" y="632"/>
                  </a:cubicBezTo>
                  <a:cubicBezTo>
                    <a:pt x="134" y="632"/>
                    <a:pt x="134" y="632"/>
                    <a:pt x="134" y="632"/>
                  </a:cubicBezTo>
                  <a:cubicBezTo>
                    <a:pt x="134" y="632"/>
                    <a:pt x="134" y="613"/>
                    <a:pt x="134" y="602"/>
                  </a:cubicBezTo>
                  <a:cubicBezTo>
                    <a:pt x="134" y="462"/>
                    <a:pt x="134" y="462"/>
                    <a:pt x="134" y="462"/>
                  </a:cubicBezTo>
                  <a:cubicBezTo>
                    <a:pt x="134" y="460"/>
                    <a:pt x="134" y="458"/>
                    <a:pt x="134" y="457"/>
                  </a:cubicBezTo>
                  <a:cubicBezTo>
                    <a:pt x="134" y="458"/>
                    <a:pt x="134" y="458"/>
                    <a:pt x="134" y="459"/>
                  </a:cubicBezTo>
                  <a:cubicBezTo>
                    <a:pt x="132" y="438"/>
                    <a:pt x="118" y="425"/>
                    <a:pt x="100" y="434"/>
                  </a:cubicBezTo>
                  <a:cubicBezTo>
                    <a:pt x="100" y="434"/>
                    <a:pt x="69" y="452"/>
                    <a:pt x="54" y="452"/>
                  </a:cubicBezTo>
                  <a:cubicBezTo>
                    <a:pt x="24" y="452"/>
                    <a:pt x="0" y="426"/>
                    <a:pt x="0" y="392"/>
                  </a:cubicBezTo>
                  <a:cubicBezTo>
                    <a:pt x="0" y="359"/>
                    <a:pt x="24" y="332"/>
                    <a:pt x="54" y="332"/>
                  </a:cubicBezTo>
                  <a:cubicBezTo>
                    <a:pt x="69" y="332"/>
                    <a:pt x="100" y="351"/>
                    <a:pt x="100" y="351"/>
                  </a:cubicBezTo>
                  <a:cubicBezTo>
                    <a:pt x="118" y="360"/>
                    <a:pt x="132" y="347"/>
                    <a:pt x="134" y="326"/>
                  </a:cubicBezTo>
                  <a:cubicBezTo>
                    <a:pt x="134" y="322"/>
                    <a:pt x="134" y="322"/>
                    <a:pt x="134" y="322"/>
                  </a:cubicBezTo>
                  <a:cubicBezTo>
                    <a:pt x="134" y="249"/>
                    <a:pt x="134" y="249"/>
                    <a:pt x="134" y="249"/>
                  </a:cubicBezTo>
                  <a:cubicBezTo>
                    <a:pt x="134" y="249"/>
                    <a:pt x="134" y="249"/>
                    <a:pt x="134" y="249"/>
                  </a:cubicBezTo>
                  <a:cubicBezTo>
                    <a:pt x="134" y="178"/>
                    <a:pt x="134" y="178"/>
                    <a:pt x="134" y="178"/>
                  </a:cubicBezTo>
                  <a:cubicBezTo>
                    <a:pt x="134" y="175"/>
                    <a:pt x="134" y="133"/>
                    <a:pt x="134" y="133"/>
                  </a:cubicBezTo>
                  <a:cubicBezTo>
                    <a:pt x="316" y="133"/>
                    <a:pt x="316" y="133"/>
                    <a:pt x="316" y="133"/>
                  </a:cubicBezTo>
                  <a:cubicBezTo>
                    <a:pt x="318" y="133"/>
                    <a:pt x="320" y="133"/>
                    <a:pt x="320" y="133"/>
                  </a:cubicBezTo>
                  <a:cubicBezTo>
                    <a:pt x="320" y="133"/>
                    <a:pt x="319" y="133"/>
                    <a:pt x="318" y="133"/>
                  </a:cubicBezTo>
                  <a:cubicBezTo>
                    <a:pt x="339" y="132"/>
                    <a:pt x="353" y="117"/>
                    <a:pt x="344" y="99"/>
                  </a:cubicBezTo>
                  <a:cubicBezTo>
                    <a:pt x="344" y="99"/>
                    <a:pt x="329" y="69"/>
                    <a:pt x="329" y="53"/>
                  </a:cubicBezTo>
                  <a:cubicBezTo>
                    <a:pt x="329" y="24"/>
                    <a:pt x="352" y="0"/>
                    <a:pt x="385" y="0"/>
                  </a:cubicBezTo>
                  <a:cubicBezTo>
                    <a:pt x="418" y="0"/>
                    <a:pt x="441" y="24"/>
                    <a:pt x="441" y="5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0AC2473-D3A3-42D7-985A-6F5FB7251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658" y="4306956"/>
              <a:ext cx="1309658" cy="1542195"/>
            </a:xfrm>
            <a:custGeom>
              <a:avLst/>
              <a:gdLst>
                <a:gd name="T0" fmla="*/ 463 w 463"/>
                <a:gd name="T1" fmla="*/ 379 h 545"/>
                <a:gd name="T2" fmla="*/ 463 w 463"/>
                <a:gd name="T3" fmla="*/ 237 h 545"/>
                <a:gd name="T4" fmla="*/ 463 w 463"/>
                <a:gd name="T5" fmla="*/ 233 h 545"/>
                <a:gd name="T6" fmla="*/ 456 w 463"/>
                <a:gd name="T7" fmla="*/ 220 h 545"/>
                <a:gd name="T8" fmla="*/ 442 w 463"/>
                <a:gd name="T9" fmla="*/ 221 h 545"/>
                <a:gd name="T10" fmla="*/ 392 w 463"/>
                <a:gd name="T11" fmla="*/ 237 h 545"/>
                <a:gd name="T12" fmla="*/ 329 w 463"/>
                <a:gd name="T13" fmla="*/ 168 h 545"/>
                <a:gd name="T14" fmla="*/ 392 w 463"/>
                <a:gd name="T15" fmla="*/ 99 h 545"/>
                <a:gd name="T16" fmla="*/ 442 w 463"/>
                <a:gd name="T17" fmla="*/ 115 h 545"/>
                <a:gd name="T18" fmla="*/ 456 w 463"/>
                <a:gd name="T19" fmla="*/ 116 h 545"/>
                <a:gd name="T20" fmla="*/ 463 w 463"/>
                <a:gd name="T21" fmla="*/ 102 h 545"/>
                <a:gd name="T22" fmla="*/ 463 w 463"/>
                <a:gd name="T23" fmla="*/ 101 h 545"/>
                <a:gd name="T24" fmla="*/ 463 w 463"/>
                <a:gd name="T25" fmla="*/ 97 h 545"/>
                <a:gd name="T26" fmla="*/ 463 w 463"/>
                <a:gd name="T27" fmla="*/ 0 h 545"/>
                <a:gd name="T28" fmla="*/ 49 w 463"/>
                <a:gd name="T29" fmla="*/ 258 h 545"/>
                <a:gd name="T30" fmla="*/ 0 w 463"/>
                <a:gd name="T31" fmla="*/ 347 h 545"/>
                <a:gd name="T32" fmla="*/ 0 w 463"/>
                <a:gd name="T33" fmla="*/ 411 h 545"/>
                <a:gd name="T34" fmla="*/ 14 w 463"/>
                <a:gd name="T35" fmla="*/ 411 h 545"/>
                <a:gd name="T36" fmla="*/ 40 w 463"/>
                <a:gd name="T37" fmla="*/ 411 h 545"/>
                <a:gd name="T38" fmla="*/ 70 w 463"/>
                <a:gd name="T39" fmla="*/ 411 h 545"/>
                <a:gd name="T40" fmla="*/ 101 w 463"/>
                <a:gd name="T41" fmla="*/ 411 h 545"/>
                <a:gd name="T42" fmla="*/ 129 w 463"/>
                <a:gd name="T43" fmla="*/ 411 h 545"/>
                <a:gd name="T44" fmla="*/ 150 w 463"/>
                <a:gd name="T45" fmla="*/ 411 h 545"/>
                <a:gd name="T46" fmla="*/ 162 w 463"/>
                <a:gd name="T47" fmla="*/ 411 h 545"/>
                <a:gd name="T48" fmla="*/ 175 w 463"/>
                <a:gd name="T49" fmla="*/ 412 h 545"/>
                <a:gd name="T50" fmla="*/ 191 w 463"/>
                <a:gd name="T51" fmla="*/ 422 h 545"/>
                <a:gd name="T52" fmla="*/ 199 w 463"/>
                <a:gd name="T53" fmla="*/ 441 h 545"/>
                <a:gd name="T54" fmla="*/ 195 w 463"/>
                <a:gd name="T55" fmla="*/ 457 h 545"/>
                <a:gd name="T56" fmla="*/ 181 w 463"/>
                <a:gd name="T57" fmla="*/ 500 h 545"/>
                <a:gd name="T58" fmla="*/ 232 w 463"/>
                <a:gd name="T59" fmla="*/ 545 h 545"/>
                <a:gd name="T60" fmla="*/ 283 w 463"/>
                <a:gd name="T61" fmla="*/ 500 h 545"/>
                <a:gd name="T62" fmla="*/ 269 w 463"/>
                <a:gd name="T63" fmla="*/ 457 h 545"/>
                <a:gd name="T64" fmla="*/ 265 w 463"/>
                <a:gd name="T65" fmla="*/ 441 h 545"/>
                <a:gd name="T66" fmla="*/ 298 w 463"/>
                <a:gd name="T67" fmla="*/ 411 h 545"/>
                <a:gd name="T68" fmla="*/ 299 w 463"/>
                <a:gd name="T69" fmla="*/ 411 h 545"/>
                <a:gd name="T70" fmla="*/ 302 w 463"/>
                <a:gd name="T71" fmla="*/ 411 h 545"/>
                <a:gd name="T72" fmla="*/ 463 w 463"/>
                <a:gd name="T73" fmla="*/ 411 h 545"/>
                <a:gd name="T74" fmla="*/ 463 w 463"/>
                <a:gd name="T75" fmla="*/ 379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3" h="545">
                  <a:moveTo>
                    <a:pt x="463" y="379"/>
                  </a:moveTo>
                  <a:cubicBezTo>
                    <a:pt x="463" y="237"/>
                    <a:pt x="463" y="237"/>
                    <a:pt x="463" y="237"/>
                  </a:cubicBezTo>
                  <a:cubicBezTo>
                    <a:pt x="463" y="235"/>
                    <a:pt x="463" y="233"/>
                    <a:pt x="463" y="233"/>
                  </a:cubicBezTo>
                  <a:cubicBezTo>
                    <a:pt x="462" y="226"/>
                    <a:pt x="459" y="222"/>
                    <a:pt x="456" y="220"/>
                  </a:cubicBezTo>
                  <a:cubicBezTo>
                    <a:pt x="451" y="217"/>
                    <a:pt x="445" y="219"/>
                    <a:pt x="442" y="221"/>
                  </a:cubicBezTo>
                  <a:cubicBezTo>
                    <a:pt x="438" y="222"/>
                    <a:pt x="409" y="237"/>
                    <a:pt x="392" y="237"/>
                  </a:cubicBezTo>
                  <a:cubicBezTo>
                    <a:pt x="357" y="237"/>
                    <a:pt x="329" y="206"/>
                    <a:pt x="329" y="168"/>
                  </a:cubicBezTo>
                  <a:cubicBezTo>
                    <a:pt x="329" y="130"/>
                    <a:pt x="357" y="99"/>
                    <a:pt x="392" y="99"/>
                  </a:cubicBezTo>
                  <a:cubicBezTo>
                    <a:pt x="409" y="99"/>
                    <a:pt x="438" y="113"/>
                    <a:pt x="442" y="115"/>
                  </a:cubicBezTo>
                  <a:cubicBezTo>
                    <a:pt x="447" y="117"/>
                    <a:pt x="452" y="118"/>
                    <a:pt x="456" y="116"/>
                  </a:cubicBezTo>
                  <a:cubicBezTo>
                    <a:pt x="460" y="114"/>
                    <a:pt x="462" y="109"/>
                    <a:pt x="463" y="102"/>
                  </a:cubicBezTo>
                  <a:cubicBezTo>
                    <a:pt x="463" y="102"/>
                    <a:pt x="463" y="101"/>
                    <a:pt x="463" y="101"/>
                  </a:cubicBezTo>
                  <a:cubicBezTo>
                    <a:pt x="463" y="97"/>
                    <a:pt x="463" y="97"/>
                    <a:pt x="463" y="97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49" y="258"/>
                    <a:pt x="49" y="258"/>
                    <a:pt x="49" y="258"/>
                  </a:cubicBezTo>
                  <a:cubicBezTo>
                    <a:pt x="18" y="277"/>
                    <a:pt x="0" y="311"/>
                    <a:pt x="0" y="347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5" y="411"/>
                    <a:pt x="11" y="411"/>
                    <a:pt x="14" y="411"/>
                  </a:cubicBezTo>
                  <a:cubicBezTo>
                    <a:pt x="23" y="411"/>
                    <a:pt x="31" y="411"/>
                    <a:pt x="40" y="411"/>
                  </a:cubicBezTo>
                  <a:cubicBezTo>
                    <a:pt x="50" y="411"/>
                    <a:pt x="60" y="411"/>
                    <a:pt x="70" y="411"/>
                  </a:cubicBezTo>
                  <a:cubicBezTo>
                    <a:pt x="81" y="411"/>
                    <a:pt x="91" y="411"/>
                    <a:pt x="101" y="411"/>
                  </a:cubicBezTo>
                  <a:cubicBezTo>
                    <a:pt x="110" y="411"/>
                    <a:pt x="120" y="411"/>
                    <a:pt x="129" y="411"/>
                  </a:cubicBezTo>
                  <a:cubicBezTo>
                    <a:pt x="136" y="411"/>
                    <a:pt x="143" y="411"/>
                    <a:pt x="150" y="411"/>
                  </a:cubicBezTo>
                  <a:cubicBezTo>
                    <a:pt x="154" y="411"/>
                    <a:pt x="158" y="411"/>
                    <a:pt x="162" y="411"/>
                  </a:cubicBezTo>
                  <a:cubicBezTo>
                    <a:pt x="167" y="411"/>
                    <a:pt x="171" y="411"/>
                    <a:pt x="175" y="412"/>
                  </a:cubicBezTo>
                  <a:cubicBezTo>
                    <a:pt x="181" y="414"/>
                    <a:pt x="187" y="417"/>
                    <a:pt x="191" y="422"/>
                  </a:cubicBezTo>
                  <a:cubicBezTo>
                    <a:pt x="196" y="427"/>
                    <a:pt x="199" y="434"/>
                    <a:pt x="199" y="441"/>
                  </a:cubicBezTo>
                  <a:cubicBezTo>
                    <a:pt x="199" y="446"/>
                    <a:pt x="197" y="452"/>
                    <a:pt x="195" y="457"/>
                  </a:cubicBezTo>
                  <a:cubicBezTo>
                    <a:pt x="189" y="469"/>
                    <a:pt x="181" y="490"/>
                    <a:pt x="181" y="500"/>
                  </a:cubicBezTo>
                  <a:cubicBezTo>
                    <a:pt x="181" y="525"/>
                    <a:pt x="204" y="545"/>
                    <a:pt x="232" y="545"/>
                  </a:cubicBezTo>
                  <a:cubicBezTo>
                    <a:pt x="260" y="545"/>
                    <a:pt x="283" y="525"/>
                    <a:pt x="283" y="500"/>
                  </a:cubicBezTo>
                  <a:cubicBezTo>
                    <a:pt x="283" y="490"/>
                    <a:pt x="275" y="469"/>
                    <a:pt x="269" y="457"/>
                  </a:cubicBezTo>
                  <a:cubicBezTo>
                    <a:pt x="266" y="452"/>
                    <a:pt x="265" y="446"/>
                    <a:pt x="265" y="441"/>
                  </a:cubicBezTo>
                  <a:cubicBezTo>
                    <a:pt x="265" y="424"/>
                    <a:pt x="278" y="412"/>
                    <a:pt x="298" y="411"/>
                  </a:cubicBezTo>
                  <a:cubicBezTo>
                    <a:pt x="299" y="411"/>
                    <a:pt x="299" y="411"/>
                    <a:pt x="299" y="411"/>
                  </a:cubicBezTo>
                  <a:cubicBezTo>
                    <a:pt x="302" y="411"/>
                    <a:pt x="302" y="411"/>
                    <a:pt x="302" y="411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63" y="411"/>
                    <a:pt x="463" y="379"/>
                    <a:pt x="463" y="379"/>
                  </a:cubicBezTo>
                  <a:close/>
                </a:path>
              </a:pathLst>
            </a:custGeom>
            <a:solidFill>
              <a:srgbClr val="6600CC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B3C328F-5CAE-4298-9FE3-86283BF97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844" y="3892619"/>
              <a:ext cx="2165304" cy="1587198"/>
            </a:xfrm>
            <a:custGeom>
              <a:avLst/>
              <a:gdLst>
                <a:gd name="T0" fmla="*/ 623 w 759"/>
                <a:gd name="T1" fmla="*/ 138 h 561"/>
                <a:gd name="T2" fmla="*/ 436 w 759"/>
                <a:gd name="T3" fmla="*/ 21 h 561"/>
                <a:gd name="T4" fmla="*/ 325 w 759"/>
                <a:gd name="T5" fmla="*/ 21 h 561"/>
                <a:gd name="T6" fmla="*/ 136 w 759"/>
                <a:gd name="T7" fmla="*/ 139 h 561"/>
                <a:gd name="T8" fmla="*/ 136 w 759"/>
                <a:gd name="T9" fmla="*/ 245 h 561"/>
                <a:gd name="T10" fmla="*/ 137 w 759"/>
                <a:gd name="T11" fmla="*/ 249 h 561"/>
                <a:gd name="T12" fmla="*/ 136 w 759"/>
                <a:gd name="T13" fmla="*/ 249 h 561"/>
                <a:gd name="T14" fmla="*/ 121 w 759"/>
                <a:gd name="T15" fmla="*/ 277 h 561"/>
                <a:gd name="T16" fmla="*/ 91 w 759"/>
                <a:gd name="T17" fmla="*/ 277 h 561"/>
                <a:gd name="T18" fmla="*/ 47 w 759"/>
                <a:gd name="T19" fmla="*/ 262 h 561"/>
                <a:gd name="T20" fmla="*/ 0 w 759"/>
                <a:gd name="T21" fmla="*/ 316 h 561"/>
                <a:gd name="T22" fmla="*/ 47 w 759"/>
                <a:gd name="T23" fmla="*/ 369 h 561"/>
                <a:gd name="T24" fmla="*/ 91 w 759"/>
                <a:gd name="T25" fmla="*/ 355 h 561"/>
                <a:gd name="T26" fmla="*/ 121 w 759"/>
                <a:gd name="T27" fmla="*/ 354 h 561"/>
                <a:gd name="T28" fmla="*/ 136 w 759"/>
                <a:gd name="T29" fmla="*/ 383 h 561"/>
                <a:gd name="T30" fmla="*/ 136 w 759"/>
                <a:gd name="T31" fmla="*/ 387 h 561"/>
                <a:gd name="T32" fmla="*/ 136 w 759"/>
                <a:gd name="T33" fmla="*/ 561 h 561"/>
                <a:gd name="T34" fmla="*/ 159 w 759"/>
                <a:gd name="T35" fmla="*/ 561 h 561"/>
                <a:gd name="T36" fmla="*/ 250 w 759"/>
                <a:gd name="T37" fmla="*/ 561 h 561"/>
                <a:gd name="T38" fmla="*/ 317 w 759"/>
                <a:gd name="T39" fmla="*/ 561 h 561"/>
                <a:gd name="T40" fmla="*/ 320 w 759"/>
                <a:gd name="T41" fmla="*/ 561 h 561"/>
                <a:gd name="T42" fmla="*/ 338 w 759"/>
                <a:gd name="T43" fmla="*/ 547 h 561"/>
                <a:gd name="T44" fmla="*/ 335 w 759"/>
                <a:gd name="T45" fmla="*/ 537 h 561"/>
                <a:gd name="T46" fmla="*/ 319 w 759"/>
                <a:gd name="T47" fmla="*/ 487 h 561"/>
                <a:gd name="T48" fmla="*/ 388 w 759"/>
                <a:gd name="T49" fmla="*/ 424 h 561"/>
                <a:gd name="T50" fmla="*/ 457 w 759"/>
                <a:gd name="T51" fmla="*/ 487 h 561"/>
                <a:gd name="T52" fmla="*/ 441 w 759"/>
                <a:gd name="T53" fmla="*/ 537 h 561"/>
                <a:gd name="T54" fmla="*/ 439 w 759"/>
                <a:gd name="T55" fmla="*/ 547 h 561"/>
                <a:gd name="T56" fmla="*/ 457 w 759"/>
                <a:gd name="T57" fmla="*/ 561 h 561"/>
                <a:gd name="T58" fmla="*/ 487 w 759"/>
                <a:gd name="T59" fmla="*/ 561 h 561"/>
                <a:gd name="T60" fmla="*/ 512 w 759"/>
                <a:gd name="T61" fmla="*/ 561 h 561"/>
                <a:gd name="T62" fmla="*/ 520 w 759"/>
                <a:gd name="T63" fmla="*/ 561 h 561"/>
                <a:gd name="T64" fmla="*/ 593 w 759"/>
                <a:gd name="T65" fmla="*/ 561 h 561"/>
                <a:gd name="T66" fmla="*/ 623 w 759"/>
                <a:gd name="T67" fmla="*/ 561 h 561"/>
                <a:gd name="T68" fmla="*/ 623 w 759"/>
                <a:gd name="T69" fmla="*/ 391 h 561"/>
                <a:gd name="T70" fmla="*/ 623 w 759"/>
                <a:gd name="T71" fmla="*/ 387 h 561"/>
                <a:gd name="T72" fmla="*/ 639 w 759"/>
                <a:gd name="T73" fmla="*/ 358 h 561"/>
                <a:gd name="T74" fmla="*/ 669 w 759"/>
                <a:gd name="T75" fmla="*/ 358 h 561"/>
                <a:gd name="T76" fmla="*/ 712 w 759"/>
                <a:gd name="T77" fmla="*/ 373 h 561"/>
                <a:gd name="T78" fmla="*/ 759 w 759"/>
                <a:gd name="T79" fmla="*/ 319 h 561"/>
                <a:gd name="T80" fmla="*/ 712 w 759"/>
                <a:gd name="T81" fmla="*/ 266 h 561"/>
                <a:gd name="T82" fmla="*/ 669 w 759"/>
                <a:gd name="T83" fmla="*/ 280 h 561"/>
                <a:gd name="T84" fmla="*/ 639 w 759"/>
                <a:gd name="T85" fmla="*/ 281 h 561"/>
                <a:gd name="T86" fmla="*/ 623 w 759"/>
                <a:gd name="T87" fmla="*/ 253 h 561"/>
                <a:gd name="T88" fmla="*/ 623 w 759"/>
                <a:gd name="T89" fmla="*/ 253 h 561"/>
                <a:gd name="T90" fmla="*/ 623 w 759"/>
                <a:gd name="T91" fmla="*/ 248 h 561"/>
                <a:gd name="T92" fmla="*/ 623 w 759"/>
                <a:gd name="T93" fmla="*/ 13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59" h="561">
                  <a:moveTo>
                    <a:pt x="623" y="138"/>
                  </a:moveTo>
                  <a:cubicBezTo>
                    <a:pt x="436" y="21"/>
                    <a:pt x="436" y="21"/>
                    <a:pt x="436" y="21"/>
                  </a:cubicBezTo>
                  <a:cubicBezTo>
                    <a:pt x="402" y="0"/>
                    <a:pt x="359" y="0"/>
                    <a:pt x="325" y="21"/>
                  </a:cubicBezTo>
                  <a:cubicBezTo>
                    <a:pt x="136" y="139"/>
                    <a:pt x="136" y="139"/>
                    <a:pt x="136" y="139"/>
                  </a:cubicBezTo>
                  <a:cubicBezTo>
                    <a:pt x="136" y="245"/>
                    <a:pt x="136" y="245"/>
                    <a:pt x="136" y="245"/>
                  </a:cubicBezTo>
                  <a:cubicBezTo>
                    <a:pt x="136" y="247"/>
                    <a:pt x="136" y="248"/>
                    <a:pt x="137" y="249"/>
                  </a:cubicBezTo>
                  <a:cubicBezTo>
                    <a:pt x="136" y="249"/>
                    <a:pt x="136" y="249"/>
                    <a:pt x="136" y="249"/>
                  </a:cubicBezTo>
                  <a:cubicBezTo>
                    <a:pt x="135" y="262"/>
                    <a:pt x="130" y="272"/>
                    <a:pt x="121" y="277"/>
                  </a:cubicBezTo>
                  <a:cubicBezTo>
                    <a:pt x="112" y="282"/>
                    <a:pt x="101" y="282"/>
                    <a:pt x="91" y="277"/>
                  </a:cubicBezTo>
                  <a:cubicBezTo>
                    <a:pt x="82" y="272"/>
                    <a:pt x="58" y="262"/>
                    <a:pt x="47" y="262"/>
                  </a:cubicBezTo>
                  <a:cubicBezTo>
                    <a:pt x="21" y="262"/>
                    <a:pt x="0" y="286"/>
                    <a:pt x="0" y="316"/>
                  </a:cubicBezTo>
                  <a:cubicBezTo>
                    <a:pt x="0" y="345"/>
                    <a:pt x="21" y="369"/>
                    <a:pt x="47" y="369"/>
                  </a:cubicBezTo>
                  <a:cubicBezTo>
                    <a:pt x="58" y="369"/>
                    <a:pt x="82" y="359"/>
                    <a:pt x="91" y="355"/>
                  </a:cubicBezTo>
                  <a:cubicBezTo>
                    <a:pt x="101" y="349"/>
                    <a:pt x="112" y="349"/>
                    <a:pt x="121" y="354"/>
                  </a:cubicBezTo>
                  <a:cubicBezTo>
                    <a:pt x="130" y="359"/>
                    <a:pt x="136" y="370"/>
                    <a:pt x="136" y="383"/>
                  </a:cubicBezTo>
                  <a:cubicBezTo>
                    <a:pt x="136" y="387"/>
                    <a:pt x="136" y="387"/>
                    <a:pt x="136" y="387"/>
                  </a:cubicBezTo>
                  <a:cubicBezTo>
                    <a:pt x="136" y="561"/>
                    <a:pt x="136" y="561"/>
                    <a:pt x="136" y="561"/>
                  </a:cubicBezTo>
                  <a:cubicBezTo>
                    <a:pt x="159" y="561"/>
                    <a:pt x="159" y="561"/>
                    <a:pt x="159" y="561"/>
                  </a:cubicBezTo>
                  <a:cubicBezTo>
                    <a:pt x="250" y="561"/>
                    <a:pt x="250" y="561"/>
                    <a:pt x="250" y="561"/>
                  </a:cubicBezTo>
                  <a:cubicBezTo>
                    <a:pt x="317" y="561"/>
                    <a:pt x="317" y="561"/>
                    <a:pt x="317" y="561"/>
                  </a:cubicBezTo>
                  <a:cubicBezTo>
                    <a:pt x="317" y="561"/>
                    <a:pt x="320" y="561"/>
                    <a:pt x="320" y="561"/>
                  </a:cubicBezTo>
                  <a:cubicBezTo>
                    <a:pt x="331" y="560"/>
                    <a:pt x="338" y="555"/>
                    <a:pt x="338" y="547"/>
                  </a:cubicBezTo>
                  <a:cubicBezTo>
                    <a:pt x="338" y="544"/>
                    <a:pt x="337" y="541"/>
                    <a:pt x="335" y="537"/>
                  </a:cubicBezTo>
                  <a:cubicBezTo>
                    <a:pt x="334" y="534"/>
                    <a:pt x="319" y="504"/>
                    <a:pt x="319" y="487"/>
                  </a:cubicBezTo>
                  <a:cubicBezTo>
                    <a:pt x="319" y="452"/>
                    <a:pt x="350" y="424"/>
                    <a:pt x="388" y="424"/>
                  </a:cubicBezTo>
                  <a:cubicBezTo>
                    <a:pt x="426" y="424"/>
                    <a:pt x="457" y="452"/>
                    <a:pt x="457" y="487"/>
                  </a:cubicBezTo>
                  <a:cubicBezTo>
                    <a:pt x="457" y="504"/>
                    <a:pt x="443" y="534"/>
                    <a:pt x="441" y="537"/>
                  </a:cubicBezTo>
                  <a:cubicBezTo>
                    <a:pt x="440" y="541"/>
                    <a:pt x="439" y="544"/>
                    <a:pt x="439" y="547"/>
                  </a:cubicBezTo>
                  <a:cubicBezTo>
                    <a:pt x="439" y="555"/>
                    <a:pt x="445" y="560"/>
                    <a:pt x="457" y="561"/>
                  </a:cubicBezTo>
                  <a:cubicBezTo>
                    <a:pt x="457" y="561"/>
                    <a:pt x="487" y="561"/>
                    <a:pt x="487" y="561"/>
                  </a:cubicBezTo>
                  <a:cubicBezTo>
                    <a:pt x="512" y="561"/>
                    <a:pt x="512" y="561"/>
                    <a:pt x="512" y="561"/>
                  </a:cubicBezTo>
                  <a:cubicBezTo>
                    <a:pt x="520" y="561"/>
                    <a:pt x="520" y="561"/>
                    <a:pt x="520" y="561"/>
                  </a:cubicBezTo>
                  <a:cubicBezTo>
                    <a:pt x="593" y="561"/>
                    <a:pt x="593" y="561"/>
                    <a:pt x="593" y="561"/>
                  </a:cubicBezTo>
                  <a:cubicBezTo>
                    <a:pt x="594" y="561"/>
                    <a:pt x="612" y="561"/>
                    <a:pt x="623" y="561"/>
                  </a:cubicBezTo>
                  <a:cubicBezTo>
                    <a:pt x="623" y="391"/>
                    <a:pt x="623" y="391"/>
                    <a:pt x="623" y="391"/>
                  </a:cubicBezTo>
                  <a:cubicBezTo>
                    <a:pt x="623" y="387"/>
                    <a:pt x="623" y="387"/>
                    <a:pt x="623" y="387"/>
                  </a:cubicBezTo>
                  <a:cubicBezTo>
                    <a:pt x="624" y="373"/>
                    <a:pt x="629" y="363"/>
                    <a:pt x="639" y="358"/>
                  </a:cubicBezTo>
                  <a:cubicBezTo>
                    <a:pt x="647" y="353"/>
                    <a:pt x="658" y="353"/>
                    <a:pt x="669" y="358"/>
                  </a:cubicBezTo>
                  <a:cubicBezTo>
                    <a:pt x="677" y="362"/>
                    <a:pt x="701" y="373"/>
                    <a:pt x="712" y="373"/>
                  </a:cubicBezTo>
                  <a:cubicBezTo>
                    <a:pt x="738" y="373"/>
                    <a:pt x="759" y="349"/>
                    <a:pt x="759" y="319"/>
                  </a:cubicBezTo>
                  <a:cubicBezTo>
                    <a:pt x="759" y="290"/>
                    <a:pt x="738" y="266"/>
                    <a:pt x="712" y="266"/>
                  </a:cubicBezTo>
                  <a:cubicBezTo>
                    <a:pt x="701" y="266"/>
                    <a:pt x="677" y="276"/>
                    <a:pt x="669" y="280"/>
                  </a:cubicBezTo>
                  <a:cubicBezTo>
                    <a:pt x="658" y="286"/>
                    <a:pt x="647" y="286"/>
                    <a:pt x="639" y="281"/>
                  </a:cubicBezTo>
                  <a:cubicBezTo>
                    <a:pt x="630" y="275"/>
                    <a:pt x="624" y="266"/>
                    <a:pt x="623" y="253"/>
                  </a:cubicBezTo>
                  <a:cubicBezTo>
                    <a:pt x="623" y="253"/>
                    <a:pt x="623" y="253"/>
                    <a:pt x="623" y="253"/>
                  </a:cubicBezTo>
                  <a:cubicBezTo>
                    <a:pt x="623" y="252"/>
                    <a:pt x="623" y="250"/>
                    <a:pt x="623" y="248"/>
                  </a:cubicBezTo>
                  <a:lnTo>
                    <a:pt x="623" y="138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7F4CB7C-7FED-4AA7-A2B8-C77D5800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6572" y="4311484"/>
              <a:ext cx="1306291" cy="1573350"/>
            </a:xfrm>
            <a:custGeom>
              <a:avLst/>
              <a:gdLst>
                <a:gd name="T0" fmla="*/ 415 w 463"/>
                <a:gd name="T1" fmla="*/ 259 h 556"/>
                <a:gd name="T2" fmla="*/ 0 w 463"/>
                <a:gd name="T3" fmla="*/ 0 h 556"/>
                <a:gd name="T4" fmla="*/ 0 w 463"/>
                <a:gd name="T5" fmla="*/ 101 h 556"/>
                <a:gd name="T6" fmla="*/ 0 w 463"/>
                <a:gd name="T7" fmla="*/ 105 h 556"/>
                <a:gd name="T8" fmla="*/ 0 w 463"/>
                <a:gd name="T9" fmla="*/ 106 h 556"/>
                <a:gd name="T10" fmla="*/ 7 w 463"/>
                <a:gd name="T11" fmla="*/ 120 h 556"/>
                <a:gd name="T12" fmla="*/ 21 w 463"/>
                <a:gd name="T13" fmla="*/ 119 h 556"/>
                <a:gd name="T14" fmla="*/ 71 w 463"/>
                <a:gd name="T15" fmla="*/ 103 h 556"/>
                <a:gd name="T16" fmla="*/ 133 w 463"/>
                <a:gd name="T17" fmla="*/ 172 h 556"/>
                <a:gd name="T18" fmla="*/ 71 w 463"/>
                <a:gd name="T19" fmla="*/ 240 h 556"/>
                <a:gd name="T20" fmla="*/ 21 w 463"/>
                <a:gd name="T21" fmla="*/ 224 h 556"/>
                <a:gd name="T22" fmla="*/ 7 w 463"/>
                <a:gd name="T23" fmla="*/ 223 h 556"/>
                <a:gd name="T24" fmla="*/ 0 w 463"/>
                <a:gd name="T25" fmla="*/ 236 h 556"/>
                <a:gd name="T26" fmla="*/ 0 w 463"/>
                <a:gd name="T27" fmla="*/ 241 h 556"/>
                <a:gd name="T28" fmla="*/ 0 w 463"/>
                <a:gd name="T29" fmla="*/ 382 h 556"/>
                <a:gd name="T30" fmla="*/ 0 w 463"/>
                <a:gd name="T31" fmla="*/ 391 h 556"/>
                <a:gd name="T32" fmla="*/ 0 w 463"/>
                <a:gd name="T33" fmla="*/ 415 h 556"/>
                <a:gd name="T34" fmla="*/ 168 w 463"/>
                <a:gd name="T35" fmla="*/ 415 h 556"/>
                <a:gd name="T36" fmla="*/ 172 w 463"/>
                <a:gd name="T37" fmla="*/ 415 h 556"/>
                <a:gd name="T38" fmla="*/ 172 w 463"/>
                <a:gd name="T39" fmla="*/ 415 h 556"/>
                <a:gd name="T40" fmla="*/ 164 w 463"/>
                <a:gd name="T41" fmla="*/ 415 h 556"/>
                <a:gd name="T42" fmla="*/ 205 w 463"/>
                <a:gd name="T43" fmla="*/ 445 h 556"/>
                <a:gd name="T44" fmla="*/ 201 w 463"/>
                <a:gd name="T45" fmla="*/ 461 h 556"/>
                <a:gd name="T46" fmla="*/ 187 w 463"/>
                <a:gd name="T47" fmla="*/ 504 h 556"/>
                <a:gd name="T48" fmla="*/ 238 w 463"/>
                <a:gd name="T49" fmla="*/ 556 h 556"/>
                <a:gd name="T50" fmla="*/ 289 w 463"/>
                <a:gd name="T51" fmla="*/ 504 h 556"/>
                <a:gd name="T52" fmla="*/ 275 w 463"/>
                <a:gd name="T53" fmla="*/ 461 h 556"/>
                <a:gd name="T54" fmla="*/ 271 w 463"/>
                <a:gd name="T55" fmla="*/ 445 h 556"/>
                <a:gd name="T56" fmla="*/ 276 w 463"/>
                <a:gd name="T57" fmla="*/ 428 h 556"/>
                <a:gd name="T58" fmla="*/ 291 w 463"/>
                <a:gd name="T59" fmla="*/ 418 h 556"/>
                <a:gd name="T60" fmla="*/ 297 w 463"/>
                <a:gd name="T61" fmla="*/ 416 h 556"/>
                <a:gd name="T62" fmla="*/ 308 w 463"/>
                <a:gd name="T63" fmla="*/ 415 h 556"/>
                <a:gd name="T64" fmla="*/ 312 w 463"/>
                <a:gd name="T65" fmla="*/ 415 h 556"/>
                <a:gd name="T66" fmla="*/ 318 w 463"/>
                <a:gd name="T67" fmla="*/ 415 h 556"/>
                <a:gd name="T68" fmla="*/ 318 w 463"/>
                <a:gd name="T69" fmla="*/ 415 h 556"/>
                <a:gd name="T70" fmla="*/ 319 w 463"/>
                <a:gd name="T71" fmla="*/ 415 h 556"/>
                <a:gd name="T72" fmla="*/ 319 w 463"/>
                <a:gd name="T73" fmla="*/ 415 h 556"/>
                <a:gd name="T74" fmla="*/ 329 w 463"/>
                <a:gd name="T75" fmla="*/ 415 h 556"/>
                <a:gd name="T76" fmla="*/ 341 w 463"/>
                <a:gd name="T77" fmla="*/ 415 h 556"/>
                <a:gd name="T78" fmla="*/ 354 w 463"/>
                <a:gd name="T79" fmla="*/ 415 h 556"/>
                <a:gd name="T80" fmla="*/ 368 w 463"/>
                <a:gd name="T81" fmla="*/ 415 h 556"/>
                <a:gd name="T82" fmla="*/ 383 w 463"/>
                <a:gd name="T83" fmla="*/ 415 h 556"/>
                <a:gd name="T84" fmla="*/ 397 w 463"/>
                <a:gd name="T85" fmla="*/ 415 h 556"/>
                <a:gd name="T86" fmla="*/ 412 w 463"/>
                <a:gd name="T87" fmla="*/ 415 h 556"/>
                <a:gd name="T88" fmla="*/ 425 w 463"/>
                <a:gd name="T89" fmla="*/ 415 h 556"/>
                <a:gd name="T90" fmla="*/ 438 w 463"/>
                <a:gd name="T91" fmla="*/ 415 h 556"/>
                <a:gd name="T92" fmla="*/ 449 w 463"/>
                <a:gd name="T93" fmla="*/ 415 h 556"/>
                <a:gd name="T94" fmla="*/ 459 w 463"/>
                <a:gd name="T95" fmla="*/ 415 h 556"/>
                <a:gd name="T96" fmla="*/ 463 w 463"/>
                <a:gd name="T97" fmla="*/ 415 h 556"/>
                <a:gd name="T98" fmla="*/ 463 w 463"/>
                <a:gd name="T99" fmla="*/ 348 h 556"/>
                <a:gd name="T100" fmla="*/ 415 w 463"/>
                <a:gd name="T101" fmla="*/ 259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3" h="556">
                  <a:moveTo>
                    <a:pt x="415" y="25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5"/>
                    <a:pt x="0" y="105"/>
                    <a:pt x="0" y="106"/>
                  </a:cubicBezTo>
                  <a:cubicBezTo>
                    <a:pt x="0" y="112"/>
                    <a:pt x="3" y="117"/>
                    <a:pt x="7" y="120"/>
                  </a:cubicBezTo>
                  <a:cubicBezTo>
                    <a:pt x="10" y="122"/>
                    <a:pt x="15" y="121"/>
                    <a:pt x="21" y="119"/>
                  </a:cubicBezTo>
                  <a:cubicBezTo>
                    <a:pt x="24" y="117"/>
                    <a:pt x="54" y="103"/>
                    <a:pt x="71" y="103"/>
                  </a:cubicBezTo>
                  <a:cubicBezTo>
                    <a:pt x="105" y="103"/>
                    <a:pt x="133" y="134"/>
                    <a:pt x="133" y="172"/>
                  </a:cubicBezTo>
                  <a:cubicBezTo>
                    <a:pt x="133" y="210"/>
                    <a:pt x="105" y="240"/>
                    <a:pt x="71" y="240"/>
                  </a:cubicBezTo>
                  <a:cubicBezTo>
                    <a:pt x="54" y="240"/>
                    <a:pt x="24" y="226"/>
                    <a:pt x="21" y="224"/>
                  </a:cubicBezTo>
                  <a:cubicBezTo>
                    <a:pt x="17" y="223"/>
                    <a:pt x="12" y="221"/>
                    <a:pt x="7" y="223"/>
                  </a:cubicBezTo>
                  <a:cubicBezTo>
                    <a:pt x="3" y="225"/>
                    <a:pt x="1" y="230"/>
                    <a:pt x="0" y="236"/>
                  </a:cubicBezTo>
                  <a:cubicBezTo>
                    <a:pt x="0" y="237"/>
                    <a:pt x="0" y="239"/>
                    <a:pt x="0" y="241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68" y="415"/>
                    <a:pt x="168" y="415"/>
                    <a:pt x="168" y="415"/>
                  </a:cubicBezTo>
                  <a:cubicBezTo>
                    <a:pt x="172" y="415"/>
                    <a:pt x="172" y="415"/>
                    <a:pt x="172" y="415"/>
                  </a:cubicBezTo>
                  <a:cubicBezTo>
                    <a:pt x="172" y="415"/>
                    <a:pt x="172" y="415"/>
                    <a:pt x="172" y="415"/>
                  </a:cubicBezTo>
                  <a:cubicBezTo>
                    <a:pt x="164" y="415"/>
                    <a:pt x="164" y="415"/>
                    <a:pt x="164" y="415"/>
                  </a:cubicBezTo>
                  <a:cubicBezTo>
                    <a:pt x="184" y="416"/>
                    <a:pt x="205" y="428"/>
                    <a:pt x="205" y="445"/>
                  </a:cubicBezTo>
                  <a:cubicBezTo>
                    <a:pt x="205" y="450"/>
                    <a:pt x="204" y="456"/>
                    <a:pt x="201" y="461"/>
                  </a:cubicBezTo>
                  <a:cubicBezTo>
                    <a:pt x="195" y="472"/>
                    <a:pt x="187" y="494"/>
                    <a:pt x="187" y="504"/>
                  </a:cubicBezTo>
                  <a:cubicBezTo>
                    <a:pt x="187" y="528"/>
                    <a:pt x="210" y="556"/>
                    <a:pt x="238" y="556"/>
                  </a:cubicBezTo>
                  <a:cubicBezTo>
                    <a:pt x="266" y="556"/>
                    <a:pt x="289" y="528"/>
                    <a:pt x="289" y="504"/>
                  </a:cubicBezTo>
                  <a:cubicBezTo>
                    <a:pt x="289" y="494"/>
                    <a:pt x="281" y="472"/>
                    <a:pt x="275" y="461"/>
                  </a:cubicBezTo>
                  <a:cubicBezTo>
                    <a:pt x="273" y="456"/>
                    <a:pt x="271" y="450"/>
                    <a:pt x="271" y="445"/>
                  </a:cubicBezTo>
                  <a:cubicBezTo>
                    <a:pt x="271" y="439"/>
                    <a:pt x="273" y="433"/>
                    <a:pt x="276" y="428"/>
                  </a:cubicBezTo>
                  <a:cubicBezTo>
                    <a:pt x="280" y="423"/>
                    <a:pt x="285" y="420"/>
                    <a:pt x="291" y="418"/>
                  </a:cubicBezTo>
                  <a:cubicBezTo>
                    <a:pt x="293" y="417"/>
                    <a:pt x="295" y="416"/>
                    <a:pt x="297" y="416"/>
                  </a:cubicBezTo>
                  <a:cubicBezTo>
                    <a:pt x="301" y="415"/>
                    <a:pt x="304" y="415"/>
                    <a:pt x="308" y="415"/>
                  </a:cubicBezTo>
                  <a:cubicBezTo>
                    <a:pt x="309" y="415"/>
                    <a:pt x="310" y="415"/>
                    <a:pt x="312" y="415"/>
                  </a:cubicBezTo>
                  <a:cubicBezTo>
                    <a:pt x="314" y="415"/>
                    <a:pt x="316" y="415"/>
                    <a:pt x="318" y="415"/>
                  </a:cubicBezTo>
                  <a:cubicBezTo>
                    <a:pt x="318" y="415"/>
                    <a:pt x="318" y="415"/>
                    <a:pt x="318" y="415"/>
                  </a:cubicBezTo>
                  <a:cubicBezTo>
                    <a:pt x="318" y="415"/>
                    <a:pt x="319" y="415"/>
                    <a:pt x="319" y="415"/>
                  </a:cubicBezTo>
                  <a:cubicBezTo>
                    <a:pt x="319" y="415"/>
                    <a:pt x="319" y="415"/>
                    <a:pt x="319" y="415"/>
                  </a:cubicBezTo>
                  <a:cubicBezTo>
                    <a:pt x="322" y="415"/>
                    <a:pt x="325" y="415"/>
                    <a:pt x="329" y="415"/>
                  </a:cubicBezTo>
                  <a:cubicBezTo>
                    <a:pt x="333" y="415"/>
                    <a:pt x="337" y="415"/>
                    <a:pt x="341" y="415"/>
                  </a:cubicBezTo>
                  <a:cubicBezTo>
                    <a:pt x="345" y="415"/>
                    <a:pt x="350" y="415"/>
                    <a:pt x="354" y="415"/>
                  </a:cubicBezTo>
                  <a:cubicBezTo>
                    <a:pt x="359" y="415"/>
                    <a:pt x="363" y="415"/>
                    <a:pt x="368" y="415"/>
                  </a:cubicBezTo>
                  <a:cubicBezTo>
                    <a:pt x="373" y="415"/>
                    <a:pt x="378" y="415"/>
                    <a:pt x="383" y="415"/>
                  </a:cubicBezTo>
                  <a:cubicBezTo>
                    <a:pt x="388" y="415"/>
                    <a:pt x="392" y="415"/>
                    <a:pt x="397" y="415"/>
                  </a:cubicBezTo>
                  <a:cubicBezTo>
                    <a:pt x="402" y="415"/>
                    <a:pt x="407" y="415"/>
                    <a:pt x="412" y="415"/>
                  </a:cubicBezTo>
                  <a:cubicBezTo>
                    <a:pt x="416" y="415"/>
                    <a:pt x="421" y="415"/>
                    <a:pt x="425" y="415"/>
                  </a:cubicBezTo>
                  <a:cubicBezTo>
                    <a:pt x="430" y="415"/>
                    <a:pt x="434" y="415"/>
                    <a:pt x="438" y="415"/>
                  </a:cubicBezTo>
                  <a:cubicBezTo>
                    <a:pt x="442" y="415"/>
                    <a:pt x="446" y="415"/>
                    <a:pt x="449" y="415"/>
                  </a:cubicBezTo>
                  <a:cubicBezTo>
                    <a:pt x="453" y="415"/>
                    <a:pt x="456" y="415"/>
                    <a:pt x="459" y="415"/>
                  </a:cubicBezTo>
                  <a:cubicBezTo>
                    <a:pt x="460" y="415"/>
                    <a:pt x="462" y="415"/>
                    <a:pt x="463" y="415"/>
                  </a:cubicBezTo>
                  <a:cubicBezTo>
                    <a:pt x="463" y="348"/>
                    <a:pt x="463" y="348"/>
                    <a:pt x="463" y="348"/>
                  </a:cubicBezTo>
                  <a:cubicBezTo>
                    <a:pt x="463" y="312"/>
                    <a:pt x="445" y="278"/>
                    <a:pt x="415" y="259"/>
                  </a:cubicBezTo>
                  <a:close/>
                </a:path>
              </a:pathLst>
            </a:custGeom>
            <a:solidFill>
              <a:srgbClr val="33CCFF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D694562-A0BA-42EE-B9D4-EC1BCCA60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545" y="5521896"/>
              <a:ext cx="1294682" cy="1419305"/>
            </a:xfrm>
            <a:custGeom>
              <a:avLst/>
              <a:gdLst>
                <a:gd name="T0" fmla="*/ 300 w 457"/>
                <a:gd name="T1" fmla="*/ 0 h 501"/>
                <a:gd name="T2" fmla="*/ 297 w 457"/>
                <a:gd name="T3" fmla="*/ 0 h 501"/>
                <a:gd name="T4" fmla="*/ 281 w 457"/>
                <a:gd name="T5" fmla="*/ 17 h 501"/>
                <a:gd name="T6" fmla="*/ 284 w 457"/>
                <a:gd name="T7" fmla="*/ 26 h 501"/>
                <a:gd name="T8" fmla="*/ 300 w 457"/>
                <a:gd name="T9" fmla="*/ 79 h 501"/>
                <a:gd name="T10" fmla="*/ 231 w 457"/>
                <a:gd name="T11" fmla="*/ 144 h 501"/>
                <a:gd name="T12" fmla="*/ 162 w 457"/>
                <a:gd name="T13" fmla="*/ 79 h 501"/>
                <a:gd name="T14" fmla="*/ 178 w 457"/>
                <a:gd name="T15" fmla="*/ 26 h 501"/>
                <a:gd name="T16" fmla="*/ 180 w 457"/>
                <a:gd name="T17" fmla="*/ 17 h 501"/>
                <a:gd name="T18" fmla="*/ 164 w 457"/>
                <a:gd name="T19" fmla="*/ 0 h 501"/>
                <a:gd name="T20" fmla="*/ 161 w 457"/>
                <a:gd name="T21" fmla="*/ 0 h 501"/>
                <a:gd name="T22" fmla="*/ 0 w 457"/>
                <a:gd name="T23" fmla="*/ 0 h 501"/>
                <a:gd name="T24" fmla="*/ 0 w 457"/>
                <a:gd name="T25" fmla="*/ 38 h 501"/>
                <a:gd name="T26" fmla="*/ 0 w 457"/>
                <a:gd name="T27" fmla="*/ 38 h 501"/>
                <a:gd name="T28" fmla="*/ 0 w 457"/>
                <a:gd name="T29" fmla="*/ 186 h 501"/>
                <a:gd name="T30" fmla="*/ 0 w 457"/>
                <a:gd name="T31" fmla="*/ 191 h 501"/>
                <a:gd name="T32" fmla="*/ 0 w 457"/>
                <a:gd name="T33" fmla="*/ 191 h 501"/>
                <a:gd name="T34" fmla="*/ 7 w 457"/>
                <a:gd name="T35" fmla="*/ 205 h 501"/>
                <a:gd name="T36" fmla="*/ 21 w 457"/>
                <a:gd name="T37" fmla="*/ 203 h 501"/>
                <a:gd name="T38" fmla="*/ 71 w 457"/>
                <a:gd name="T39" fmla="*/ 187 h 501"/>
                <a:gd name="T40" fmla="*/ 134 w 457"/>
                <a:gd name="T41" fmla="*/ 259 h 501"/>
                <a:gd name="T42" fmla="*/ 71 w 457"/>
                <a:gd name="T43" fmla="*/ 331 h 501"/>
                <a:gd name="T44" fmla="*/ 21 w 457"/>
                <a:gd name="T45" fmla="*/ 314 h 501"/>
                <a:gd name="T46" fmla="*/ 7 w 457"/>
                <a:gd name="T47" fmla="*/ 313 h 501"/>
                <a:gd name="T48" fmla="*/ 0 w 457"/>
                <a:gd name="T49" fmla="*/ 328 h 501"/>
                <a:gd name="T50" fmla="*/ 0 w 457"/>
                <a:gd name="T51" fmla="*/ 329 h 501"/>
                <a:gd name="T52" fmla="*/ 0 w 457"/>
                <a:gd name="T53" fmla="*/ 333 h 501"/>
                <a:gd name="T54" fmla="*/ 0 w 457"/>
                <a:gd name="T55" fmla="*/ 501 h 501"/>
                <a:gd name="T56" fmla="*/ 160 w 457"/>
                <a:gd name="T57" fmla="*/ 501 h 501"/>
                <a:gd name="T58" fmla="*/ 163 w 457"/>
                <a:gd name="T59" fmla="*/ 501 h 501"/>
                <a:gd name="T60" fmla="*/ 164 w 457"/>
                <a:gd name="T61" fmla="*/ 501 h 501"/>
                <a:gd name="T62" fmla="*/ 180 w 457"/>
                <a:gd name="T63" fmla="*/ 488 h 501"/>
                <a:gd name="T64" fmla="*/ 178 w 457"/>
                <a:gd name="T65" fmla="*/ 479 h 501"/>
                <a:gd name="T66" fmla="*/ 162 w 457"/>
                <a:gd name="T67" fmla="*/ 426 h 501"/>
                <a:gd name="T68" fmla="*/ 231 w 457"/>
                <a:gd name="T69" fmla="*/ 361 h 501"/>
                <a:gd name="T70" fmla="*/ 300 w 457"/>
                <a:gd name="T71" fmla="*/ 426 h 501"/>
                <a:gd name="T72" fmla="*/ 284 w 457"/>
                <a:gd name="T73" fmla="*/ 479 h 501"/>
                <a:gd name="T74" fmla="*/ 281 w 457"/>
                <a:gd name="T75" fmla="*/ 488 h 501"/>
                <a:gd name="T76" fmla="*/ 297 w 457"/>
                <a:gd name="T77" fmla="*/ 501 h 501"/>
                <a:gd name="T78" fmla="*/ 298 w 457"/>
                <a:gd name="T79" fmla="*/ 501 h 501"/>
                <a:gd name="T80" fmla="*/ 298 w 457"/>
                <a:gd name="T81" fmla="*/ 501 h 501"/>
                <a:gd name="T82" fmla="*/ 300 w 457"/>
                <a:gd name="T83" fmla="*/ 501 h 501"/>
                <a:gd name="T84" fmla="*/ 457 w 457"/>
                <a:gd name="T85" fmla="*/ 501 h 501"/>
                <a:gd name="T86" fmla="*/ 457 w 457"/>
                <a:gd name="T87" fmla="*/ 0 h 501"/>
                <a:gd name="T88" fmla="*/ 300 w 457"/>
                <a:gd name="T89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57" h="501">
                  <a:moveTo>
                    <a:pt x="300" y="0"/>
                  </a:moveTo>
                  <a:cubicBezTo>
                    <a:pt x="299" y="0"/>
                    <a:pt x="297" y="0"/>
                    <a:pt x="297" y="0"/>
                  </a:cubicBezTo>
                  <a:cubicBezTo>
                    <a:pt x="292" y="1"/>
                    <a:pt x="281" y="7"/>
                    <a:pt x="281" y="17"/>
                  </a:cubicBezTo>
                  <a:cubicBezTo>
                    <a:pt x="281" y="20"/>
                    <a:pt x="282" y="23"/>
                    <a:pt x="284" y="26"/>
                  </a:cubicBezTo>
                  <a:cubicBezTo>
                    <a:pt x="285" y="30"/>
                    <a:pt x="300" y="61"/>
                    <a:pt x="300" y="79"/>
                  </a:cubicBezTo>
                  <a:cubicBezTo>
                    <a:pt x="300" y="115"/>
                    <a:pt x="269" y="144"/>
                    <a:pt x="231" y="144"/>
                  </a:cubicBezTo>
                  <a:cubicBezTo>
                    <a:pt x="193" y="144"/>
                    <a:pt x="162" y="115"/>
                    <a:pt x="162" y="79"/>
                  </a:cubicBezTo>
                  <a:cubicBezTo>
                    <a:pt x="162" y="61"/>
                    <a:pt x="176" y="30"/>
                    <a:pt x="178" y="26"/>
                  </a:cubicBezTo>
                  <a:cubicBezTo>
                    <a:pt x="179" y="23"/>
                    <a:pt x="180" y="20"/>
                    <a:pt x="180" y="17"/>
                  </a:cubicBezTo>
                  <a:cubicBezTo>
                    <a:pt x="180" y="7"/>
                    <a:pt x="169" y="1"/>
                    <a:pt x="164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9"/>
                    <a:pt x="0" y="190"/>
                    <a:pt x="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197"/>
                    <a:pt x="3" y="202"/>
                    <a:pt x="7" y="205"/>
                  </a:cubicBezTo>
                  <a:cubicBezTo>
                    <a:pt x="12" y="207"/>
                    <a:pt x="17" y="205"/>
                    <a:pt x="21" y="203"/>
                  </a:cubicBezTo>
                  <a:cubicBezTo>
                    <a:pt x="24" y="202"/>
                    <a:pt x="54" y="187"/>
                    <a:pt x="71" y="187"/>
                  </a:cubicBezTo>
                  <a:cubicBezTo>
                    <a:pt x="106" y="187"/>
                    <a:pt x="134" y="219"/>
                    <a:pt x="134" y="259"/>
                  </a:cubicBezTo>
                  <a:cubicBezTo>
                    <a:pt x="134" y="299"/>
                    <a:pt x="106" y="331"/>
                    <a:pt x="71" y="331"/>
                  </a:cubicBezTo>
                  <a:cubicBezTo>
                    <a:pt x="54" y="331"/>
                    <a:pt x="24" y="316"/>
                    <a:pt x="21" y="314"/>
                  </a:cubicBezTo>
                  <a:cubicBezTo>
                    <a:pt x="16" y="312"/>
                    <a:pt x="11" y="311"/>
                    <a:pt x="7" y="313"/>
                  </a:cubicBezTo>
                  <a:cubicBezTo>
                    <a:pt x="3" y="316"/>
                    <a:pt x="1" y="321"/>
                    <a:pt x="0" y="328"/>
                  </a:cubicBezTo>
                  <a:cubicBezTo>
                    <a:pt x="0" y="328"/>
                    <a:pt x="0" y="329"/>
                    <a:pt x="0" y="329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501"/>
                    <a:pt x="0" y="501"/>
                    <a:pt x="0" y="501"/>
                  </a:cubicBezTo>
                  <a:cubicBezTo>
                    <a:pt x="160" y="501"/>
                    <a:pt x="160" y="501"/>
                    <a:pt x="160" y="501"/>
                  </a:cubicBezTo>
                  <a:cubicBezTo>
                    <a:pt x="163" y="501"/>
                    <a:pt x="163" y="501"/>
                    <a:pt x="163" y="501"/>
                  </a:cubicBezTo>
                  <a:cubicBezTo>
                    <a:pt x="164" y="501"/>
                    <a:pt x="164" y="501"/>
                    <a:pt x="164" y="501"/>
                  </a:cubicBezTo>
                  <a:cubicBezTo>
                    <a:pt x="167" y="501"/>
                    <a:pt x="180" y="499"/>
                    <a:pt x="180" y="488"/>
                  </a:cubicBezTo>
                  <a:cubicBezTo>
                    <a:pt x="180" y="485"/>
                    <a:pt x="179" y="482"/>
                    <a:pt x="178" y="479"/>
                  </a:cubicBezTo>
                  <a:cubicBezTo>
                    <a:pt x="176" y="475"/>
                    <a:pt x="162" y="444"/>
                    <a:pt x="162" y="426"/>
                  </a:cubicBezTo>
                  <a:cubicBezTo>
                    <a:pt x="162" y="390"/>
                    <a:pt x="193" y="361"/>
                    <a:pt x="231" y="361"/>
                  </a:cubicBezTo>
                  <a:cubicBezTo>
                    <a:pt x="269" y="361"/>
                    <a:pt x="300" y="390"/>
                    <a:pt x="300" y="426"/>
                  </a:cubicBezTo>
                  <a:cubicBezTo>
                    <a:pt x="300" y="444"/>
                    <a:pt x="285" y="475"/>
                    <a:pt x="284" y="479"/>
                  </a:cubicBezTo>
                  <a:cubicBezTo>
                    <a:pt x="282" y="482"/>
                    <a:pt x="281" y="485"/>
                    <a:pt x="281" y="488"/>
                  </a:cubicBezTo>
                  <a:cubicBezTo>
                    <a:pt x="281" y="498"/>
                    <a:pt x="292" y="500"/>
                    <a:pt x="297" y="501"/>
                  </a:cubicBezTo>
                  <a:cubicBezTo>
                    <a:pt x="298" y="501"/>
                    <a:pt x="298" y="501"/>
                    <a:pt x="298" y="501"/>
                  </a:cubicBezTo>
                  <a:cubicBezTo>
                    <a:pt x="298" y="501"/>
                    <a:pt x="298" y="501"/>
                    <a:pt x="298" y="501"/>
                  </a:cubicBezTo>
                  <a:cubicBezTo>
                    <a:pt x="298" y="501"/>
                    <a:pt x="300" y="501"/>
                    <a:pt x="300" y="501"/>
                  </a:cubicBezTo>
                  <a:cubicBezTo>
                    <a:pt x="457" y="501"/>
                    <a:pt x="457" y="501"/>
                    <a:pt x="457" y="501"/>
                  </a:cubicBezTo>
                  <a:cubicBezTo>
                    <a:pt x="457" y="0"/>
                    <a:pt x="457" y="0"/>
                    <a:pt x="457" y="0"/>
                  </a:cubicBezTo>
                  <a:cubicBezTo>
                    <a:pt x="401" y="0"/>
                    <a:pt x="300" y="0"/>
                    <a:pt x="300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720AB1C-A414-424B-AAD1-E26989A3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6572" y="6610063"/>
              <a:ext cx="1306291" cy="1711820"/>
            </a:xfrm>
            <a:custGeom>
              <a:avLst/>
              <a:gdLst>
                <a:gd name="T0" fmla="*/ 461 w 461"/>
                <a:gd name="T1" fmla="*/ 134 h 605"/>
                <a:gd name="T2" fmla="*/ 304 w 461"/>
                <a:gd name="T3" fmla="*/ 134 h 605"/>
                <a:gd name="T4" fmla="*/ 271 w 461"/>
                <a:gd name="T5" fmla="*/ 118 h 605"/>
                <a:gd name="T6" fmla="*/ 268 w 461"/>
                <a:gd name="T7" fmla="*/ 104 h 605"/>
                <a:gd name="T8" fmla="*/ 272 w 461"/>
                <a:gd name="T9" fmla="*/ 88 h 605"/>
                <a:gd name="T10" fmla="*/ 286 w 461"/>
                <a:gd name="T11" fmla="*/ 45 h 605"/>
                <a:gd name="T12" fmla="*/ 234 w 461"/>
                <a:gd name="T13" fmla="*/ 0 h 605"/>
                <a:gd name="T14" fmla="*/ 183 w 461"/>
                <a:gd name="T15" fmla="*/ 45 h 605"/>
                <a:gd name="T16" fmla="*/ 197 w 461"/>
                <a:gd name="T17" fmla="*/ 88 h 605"/>
                <a:gd name="T18" fmla="*/ 201 w 461"/>
                <a:gd name="T19" fmla="*/ 104 h 605"/>
                <a:gd name="T20" fmla="*/ 169 w 461"/>
                <a:gd name="T21" fmla="*/ 134 h 605"/>
                <a:gd name="T22" fmla="*/ 168 w 461"/>
                <a:gd name="T23" fmla="*/ 134 h 605"/>
                <a:gd name="T24" fmla="*/ 164 w 461"/>
                <a:gd name="T25" fmla="*/ 134 h 605"/>
                <a:gd name="T26" fmla="*/ 0 w 461"/>
                <a:gd name="T27" fmla="*/ 134 h 605"/>
                <a:gd name="T28" fmla="*/ 0 w 461"/>
                <a:gd name="T29" fmla="*/ 167 h 605"/>
                <a:gd name="T30" fmla="*/ 0 w 461"/>
                <a:gd name="T31" fmla="*/ 308 h 605"/>
                <a:gd name="T32" fmla="*/ 0 w 461"/>
                <a:gd name="T33" fmla="*/ 313 h 605"/>
                <a:gd name="T34" fmla="*/ 7 w 461"/>
                <a:gd name="T35" fmla="*/ 326 h 605"/>
                <a:gd name="T36" fmla="*/ 21 w 461"/>
                <a:gd name="T37" fmla="*/ 325 h 605"/>
                <a:gd name="T38" fmla="*/ 71 w 461"/>
                <a:gd name="T39" fmla="*/ 309 h 605"/>
                <a:gd name="T40" fmla="*/ 137 w 461"/>
                <a:gd name="T41" fmla="*/ 377 h 605"/>
                <a:gd name="T42" fmla="*/ 71 w 461"/>
                <a:gd name="T43" fmla="*/ 446 h 605"/>
                <a:gd name="T44" fmla="*/ 21 w 461"/>
                <a:gd name="T45" fmla="*/ 430 h 605"/>
                <a:gd name="T46" fmla="*/ 7 w 461"/>
                <a:gd name="T47" fmla="*/ 429 h 605"/>
                <a:gd name="T48" fmla="*/ 0 w 461"/>
                <a:gd name="T49" fmla="*/ 443 h 605"/>
                <a:gd name="T50" fmla="*/ 0 w 461"/>
                <a:gd name="T51" fmla="*/ 444 h 605"/>
                <a:gd name="T52" fmla="*/ 0 w 461"/>
                <a:gd name="T53" fmla="*/ 448 h 605"/>
                <a:gd name="T54" fmla="*/ 0 w 461"/>
                <a:gd name="T55" fmla="*/ 605 h 605"/>
                <a:gd name="T56" fmla="*/ 16 w 461"/>
                <a:gd name="T57" fmla="*/ 605 h 605"/>
                <a:gd name="T58" fmla="*/ 358 w 461"/>
                <a:gd name="T59" fmla="*/ 605 h 605"/>
                <a:gd name="T60" fmla="*/ 461 w 461"/>
                <a:gd name="T61" fmla="*/ 501 h 605"/>
                <a:gd name="T62" fmla="*/ 461 w 461"/>
                <a:gd name="T63" fmla="*/ 134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" h="605">
                  <a:moveTo>
                    <a:pt x="461" y="134"/>
                  </a:moveTo>
                  <a:cubicBezTo>
                    <a:pt x="304" y="134"/>
                    <a:pt x="304" y="134"/>
                    <a:pt x="304" y="134"/>
                  </a:cubicBezTo>
                  <a:cubicBezTo>
                    <a:pt x="291" y="134"/>
                    <a:pt x="277" y="130"/>
                    <a:pt x="271" y="118"/>
                  </a:cubicBezTo>
                  <a:cubicBezTo>
                    <a:pt x="269" y="114"/>
                    <a:pt x="268" y="109"/>
                    <a:pt x="268" y="104"/>
                  </a:cubicBezTo>
                  <a:cubicBezTo>
                    <a:pt x="268" y="99"/>
                    <a:pt x="269" y="93"/>
                    <a:pt x="272" y="88"/>
                  </a:cubicBezTo>
                  <a:cubicBezTo>
                    <a:pt x="277" y="77"/>
                    <a:pt x="286" y="55"/>
                    <a:pt x="286" y="45"/>
                  </a:cubicBezTo>
                  <a:cubicBezTo>
                    <a:pt x="286" y="21"/>
                    <a:pt x="263" y="0"/>
                    <a:pt x="234" y="0"/>
                  </a:cubicBezTo>
                  <a:cubicBezTo>
                    <a:pt x="206" y="0"/>
                    <a:pt x="183" y="21"/>
                    <a:pt x="183" y="45"/>
                  </a:cubicBezTo>
                  <a:cubicBezTo>
                    <a:pt x="183" y="55"/>
                    <a:pt x="192" y="77"/>
                    <a:pt x="197" y="88"/>
                  </a:cubicBezTo>
                  <a:cubicBezTo>
                    <a:pt x="200" y="93"/>
                    <a:pt x="201" y="99"/>
                    <a:pt x="201" y="104"/>
                  </a:cubicBezTo>
                  <a:cubicBezTo>
                    <a:pt x="201" y="121"/>
                    <a:pt x="188" y="133"/>
                    <a:pt x="169" y="134"/>
                  </a:cubicBezTo>
                  <a:cubicBezTo>
                    <a:pt x="168" y="134"/>
                    <a:pt x="168" y="134"/>
                    <a:pt x="168" y="134"/>
                  </a:cubicBezTo>
                  <a:cubicBezTo>
                    <a:pt x="164" y="134"/>
                    <a:pt x="164" y="134"/>
                    <a:pt x="164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67"/>
                    <a:pt x="0" y="167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310"/>
                    <a:pt x="0" y="312"/>
                    <a:pt x="0" y="313"/>
                  </a:cubicBezTo>
                  <a:cubicBezTo>
                    <a:pt x="1" y="319"/>
                    <a:pt x="3" y="324"/>
                    <a:pt x="7" y="326"/>
                  </a:cubicBezTo>
                  <a:cubicBezTo>
                    <a:pt x="12" y="328"/>
                    <a:pt x="17" y="326"/>
                    <a:pt x="21" y="325"/>
                  </a:cubicBezTo>
                  <a:cubicBezTo>
                    <a:pt x="24" y="323"/>
                    <a:pt x="54" y="309"/>
                    <a:pt x="71" y="309"/>
                  </a:cubicBezTo>
                  <a:cubicBezTo>
                    <a:pt x="105" y="309"/>
                    <a:pt x="137" y="340"/>
                    <a:pt x="137" y="377"/>
                  </a:cubicBezTo>
                  <a:cubicBezTo>
                    <a:pt x="137" y="415"/>
                    <a:pt x="105" y="446"/>
                    <a:pt x="71" y="446"/>
                  </a:cubicBezTo>
                  <a:cubicBezTo>
                    <a:pt x="54" y="446"/>
                    <a:pt x="24" y="432"/>
                    <a:pt x="21" y="430"/>
                  </a:cubicBezTo>
                  <a:cubicBezTo>
                    <a:pt x="16" y="428"/>
                    <a:pt x="11" y="427"/>
                    <a:pt x="7" y="429"/>
                  </a:cubicBezTo>
                  <a:cubicBezTo>
                    <a:pt x="3" y="432"/>
                    <a:pt x="1" y="437"/>
                    <a:pt x="0" y="443"/>
                  </a:cubicBezTo>
                  <a:cubicBezTo>
                    <a:pt x="0" y="444"/>
                    <a:pt x="0" y="444"/>
                    <a:pt x="0" y="444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605"/>
                    <a:pt x="0" y="605"/>
                    <a:pt x="0" y="605"/>
                  </a:cubicBezTo>
                  <a:cubicBezTo>
                    <a:pt x="7" y="605"/>
                    <a:pt x="12" y="605"/>
                    <a:pt x="16" y="605"/>
                  </a:cubicBezTo>
                  <a:cubicBezTo>
                    <a:pt x="358" y="605"/>
                    <a:pt x="358" y="605"/>
                    <a:pt x="358" y="605"/>
                  </a:cubicBezTo>
                  <a:cubicBezTo>
                    <a:pt x="415" y="605"/>
                    <a:pt x="461" y="558"/>
                    <a:pt x="461" y="501"/>
                  </a:cubicBezTo>
                  <a:lnTo>
                    <a:pt x="461" y="134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2ED9013-FA75-413D-88E0-ECC098F8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844" y="6988528"/>
              <a:ext cx="2165304" cy="1333355"/>
            </a:xfrm>
            <a:custGeom>
              <a:avLst/>
              <a:gdLst>
                <a:gd name="T0" fmla="*/ 717 w 765"/>
                <a:gd name="T1" fmla="*/ 193 h 476"/>
                <a:gd name="T2" fmla="*/ 673 w 765"/>
                <a:gd name="T3" fmla="*/ 208 h 476"/>
                <a:gd name="T4" fmla="*/ 643 w 765"/>
                <a:gd name="T5" fmla="*/ 209 h 476"/>
                <a:gd name="T6" fmla="*/ 627 w 765"/>
                <a:gd name="T7" fmla="*/ 179 h 476"/>
                <a:gd name="T8" fmla="*/ 627 w 765"/>
                <a:gd name="T9" fmla="*/ 175 h 476"/>
                <a:gd name="T10" fmla="*/ 627 w 765"/>
                <a:gd name="T11" fmla="*/ 0 h 476"/>
                <a:gd name="T12" fmla="*/ 604 w 765"/>
                <a:gd name="T13" fmla="*/ 0 h 476"/>
                <a:gd name="T14" fmla="*/ 513 w 765"/>
                <a:gd name="T15" fmla="*/ 0 h 476"/>
                <a:gd name="T16" fmla="*/ 461 w 765"/>
                <a:gd name="T17" fmla="*/ 0 h 476"/>
                <a:gd name="T18" fmla="*/ 458 w 765"/>
                <a:gd name="T19" fmla="*/ 0 h 476"/>
                <a:gd name="T20" fmla="*/ 458 w 765"/>
                <a:gd name="T21" fmla="*/ 0 h 476"/>
                <a:gd name="T22" fmla="*/ 440 w 765"/>
                <a:gd name="T23" fmla="*/ 15 h 476"/>
                <a:gd name="T24" fmla="*/ 442 w 765"/>
                <a:gd name="T25" fmla="*/ 24 h 476"/>
                <a:gd name="T26" fmla="*/ 458 w 765"/>
                <a:gd name="T27" fmla="*/ 75 h 476"/>
                <a:gd name="T28" fmla="*/ 389 w 765"/>
                <a:gd name="T29" fmla="*/ 138 h 476"/>
                <a:gd name="T30" fmla="*/ 319 w 765"/>
                <a:gd name="T31" fmla="*/ 75 h 476"/>
                <a:gd name="T32" fmla="*/ 335 w 765"/>
                <a:gd name="T33" fmla="*/ 24 h 476"/>
                <a:gd name="T34" fmla="*/ 338 w 765"/>
                <a:gd name="T35" fmla="*/ 15 h 476"/>
                <a:gd name="T36" fmla="*/ 320 w 765"/>
                <a:gd name="T37" fmla="*/ 0 h 476"/>
                <a:gd name="T38" fmla="*/ 289 w 765"/>
                <a:gd name="T39" fmla="*/ 0 h 476"/>
                <a:gd name="T40" fmla="*/ 248 w 765"/>
                <a:gd name="T41" fmla="*/ 0 h 476"/>
                <a:gd name="T42" fmla="*/ 241 w 765"/>
                <a:gd name="T43" fmla="*/ 0 h 476"/>
                <a:gd name="T44" fmla="*/ 168 w 765"/>
                <a:gd name="T45" fmla="*/ 0 h 476"/>
                <a:gd name="T46" fmla="*/ 137 w 765"/>
                <a:gd name="T47" fmla="*/ 1 h 476"/>
                <a:gd name="T48" fmla="*/ 137 w 765"/>
                <a:gd name="T49" fmla="*/ 175 h 476"/>
                <a:gd name="T50" fmla="*/ 137 w 765"/>
                <a:gd name="T51" fmla="*/ 179 h 476"/>
                <a:gd name="T52" fmla="*/ 121 w 765"/>
                <a:gd name="T53" fmla="*/ 209 h 476"/>
                <a:gd name="T54" fmla="*/ 91 w 765"/>
                <a:gd name="T55" fmla="*/ 208 h 476"/>
                <a:gd name="T56" fmla="*/ 47 w 765"/>
                <a:gd name="T57" fmla="*/ 194 h 476"/>
                <a:gd name="T58" fmla="*/ 0 w 765"/>
                <a:gd name="T59" fmla="*/ 248 h 476"/>
                <a:gd name="T60" fmla="*/ 47 w 765"/>
                <a:gd name="T61" fmla="*/ 302 h 476"/>
                <a:gd name="T62" fmla="*/ 91 w 765"/>
                <a:gd name="T63" fmla="*/ 287 h 476"/>
                <a:gd name="T64" fmla="*/ 121 w 765"/>
                <a:gd name="T65" fmla="*/ 286 h 476"/>
                <a:gd name="T66" fmla="*/ 137 w 765"/>
                <a:gd name="T67" fmla="*/ 315 h 476"/>
                <a:gd name="T68" fmla="*/ 137 w 765"/>
                <a:gd name="T69" fmla="*/ 315 h 476"/>
                <a:gd name="T70" fmla="*/ 137 w 765"/>
                <a:gd name="T71" fmla="*/ 319 h 476"/>
                <a:gd name="T72" fmla="*/ 137 w 765"/>
                <a:gd name="T73" fmla="*/ 476 h 476"/>
                <a:gd name="T74" fmla="*/ 627 w 765"/>
                <a:gd name="T75" fmla="*/ 476 h 476"/>
                <a:gd name="T76" fmla="*/ 627 w 765"/>
                <a:gd name="T77" fmla="*/ 319 h 476"/>
                <a:gd name="T78" fmla="*/ 627 w 765"/>
                <a:gd name="T79" fmla="*/ 315 h 476"/>
                <a:gd name="T80" fmla="*/ 627 w 765"/>
                <a:gd name="T81" fmla="*/ 315 h 476"/>
                <a:gd name="T82" fmla="*/ 643 w 765"/>
                <a:gd name="T83" fmla="*/ 286 h 476"/>
                <a:gd name="T84" fmla="*/ 673 w 765"/>
                <a:gd name="T85" fmla="*/ 287 h 476"/>
                <a:gd name="T86" fmla="*/ 717 w 765"/>
                <a:gd name="T87" fmla="*/ 301 h 476"/>
                <a:gd name="T88" fmla="*/ 765 w 765"/>
                <a:gd name="T89" fmla="*/ 247 h 476"/>
                <a:gd name="T90" fmla="*/ 717 w 765"/>
                <a:gd name="T91" fmla="*/ 19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5" h="476">
                  <a:moveTo>
                    <a:pt x="717" y="193"/>
                  </a:moveTo>
                  <a:cubicBezTo>
                    <a:pt x="706" y="193"/>
                    <a:pt x="682" y="204"/>
                    <a:pt x="673" y="208"/>
                  </a:cubicBezTo>
                  <a:cubicBezTo>
                    <a:pt x="663" y="213"/>
                    <a:pt x="652" y="214"/>
                    <a:pt x="643" y="209"/>
                  </a:cubicBezTo>
                  <a:cubicBezTo>
                    <a:pt x="634" y="203"/>
                    <a:pt x="628" y="193"/>
                    <a:pt x="627" y="179"/>
                  </a:cubicBezTo>
                  <a:cubicBezTo>
                    <a:pt x="627" y="175"/>
                    <a:pt x="627" y="175"/>
                    <a:pt x="627" y="175"/>
                  </a:cubicBezTo>
                  <a:cubicBezTo>
                    <a:pt x="627" y="0"/>
                    <a:pt x="627" y="0"/>
                    <a:pt x="627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513" y="0"/>
                    <a:pt x="513" y="0"/>
                    <a:pt x="513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446" y="1"/>
                    <a:pt x="440" y="6"/>
                    <a:pt x="440" y="15"/>
                  </a:cubicBezTo>
                  <a:cubicBezTo>
                    <a:pt x="440" y="17"/>
                    <a:pt x="440" y="21"/>
                    <a:pt x="442" y="24"/>
                  </a:cubicBezTo>
                  <a:cubicBezTo>
                    <a:pt x="444" y="27"/>
                    <a:pt x="458" y="58"/>
                    <a:pt x="458" y="75"/>
                  </a:cubicBezTo>
                  <a:cubicBezTo>
                    <a:pt x="458" y="110"/>
                    <a:pt x="427" y="138"/>
                    <a:pt x="389" y="138"/>
                  </a:cubicBezTo>
                  <a:cubicBezTo>
                    <a:pt x="350" y="138"/>
                    <a:pt x="319" y="110"/>
                    <a:pt x="319" y="75"/>
                  </a:cubicBezTo>
                  <a:cubicBezTo>
                    <a:pt x="319" y="58"/>
                    <a:pt x="334" y="27"/>
                    <a:pt x="335" y="24"/>
                  </a:cubicBezTo>
                  <a:cubicBezTo>
                    <a:pt x="337" y="21"/>
                    <a:pt x="338" y="17"/>
                    <a:pt x="338" y="15"/>
                  </a:cubicBezTo>
                  <a:cubicBezTo>
                    <a:pt x="338" y="6"/>
                    <a:pt x="331" y="1"/>
                    <a:pt x="320" y="0"/>
                  </a:cubicBezTo>
                  <a:cubicBezTo>
                    <a:pt x="319" y="0"/>
                    <a:pt x="289" y="0"/>
                    <a:pt x="289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6" y="0"/>
                    <a:pt x="148" y="1"/>
                    <a:pt x="137" y="1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7" y="179"/>
                    <a:pt x="137" y="179"/>
                    <a:pt x="137" y="179"/>
                  </a:cubicBezTo>
                  <a:cubicBezTo>
                    <a:pt x="136" y="193"/>
                    <a:pt x="131" y="203"/>
                    <a:pt x="121" y="209"/>
                  </a:cubicBezTo>
                  <a:cubicBezTo>
                    <a:pt x="113" y="214"/>
                    <a:pt x="102" y="214"/>
                    <a:pt x="91" y="208"/>
                  </a:cubicBezTo>
                  <a:cubicBezTo>
                    <a:pt x="83" y="204"/>
                    <a:pt x="58" y="194"/>
                    <a:pt x="47" y="194"/>
                  </a:cubicBezTo>
                  <a:cubicBezTo>
                    <a:pt x="21" y="194"/>
                    <a:pt x="0" y="218"/>
                    <a:pt x="0" y="248"/>
                  </a:cubicBezTo>
                  <a:cubicBezTo>
                    <a:pt x="0" y="277"/>
                    <a:pt x="21" y="302"/>
                    <a:pt x="47" y="302"/>
                  </a:cubicBezTo>
                  <a:cubicBezTo>
                    <a:pt x="58" y="302"/>
                    <a:pt x="83" y="291"/>
                    <a:pt x="91" y="287"/>
                  </a:cubicBezTo>
                  <a:cubicBezTo>
                    <a:pt x="102" y="281"/>
                    <a:pt x="113" y="281"/>
                    <a:pt x="121" y="286"/>
                  </a:cubicBezTo>
                  <a:cubicBezTo>
                    <a:pt x="130" y="292"/>
                    <a:pt x="136" y="302"/>
                    <a:pt x="137" y="315"/>
                  </a:cubicBezTo>
                  <a:cubicBezTo>
                    <a:pt x="137" y="315"/>
                    <a:pt x="137" y="315"/>
                    <a:pt x="137" y="315"/>
                  </a:cubicBezTo>
                  <a:cubicBezTo>
                    <a:pt x="137" y="315"/>
                    <a:pt x="137" y="317"/>
                    <a:pt x="137" y="319"/>
                  </a:cubicBezTo>
                  <a:cubicBezTo>
                    <a:pt x="137" y="476"/>
                    <a:pt x="137" y="476"/>
                    <a:pt x="137" y="476"/>
                  </a:cubicBezTo>
                  <a:cubicBezTo>
                    <a:pt x="242" y="476"/>
                    <a:pt x="526" y="476"/>
                    <a:pt x="627" y="476"/>
                  </a:cubicBezTo>
                  <a:cubicBezTo>
                    <a:pt x="627" y="319"/>
                    <a:pt x="627" y="319"/>
                    <a:pt x="627" y="319"/>
                  </a:cubicBezTo>
                  <a:cubicBezTo>
                    <a:pt x="627" y="317"/>
                    <a:pt x="627" y="315"/>
                    <a:pt x="627" y="315"/>
                  </a:cubicBezTo>
                  <a:cubicBezTo>
                    <a:pt x="627" y="315"/>
                    <a:pt x="627" y="315"/>
                    <a:pt x="627" y="315"/>
                  </a:cubicBezTo>
                  <a:cubicBezTo>
                    <a:pt x="628" y="302"/>
                    <a:pt x="634" y="292"/>
                    <a:pt x="643" y="286"/>
                  </a:cubicBezTo>
                  <a:cubicBezTo>
                    <a:pt x="652" y="281"/>
                    <a:pt x="663" y="281"/>
                    <a:pt x="673" y="287"/>
                  </a:cubicBezTo>
                  <a:cubicBezTo>
                    <a:pt x="682" y="291"/>
                    <a:pt x="706" y="301"/>
                    <a:pt x="717" y="301"/>
                  </a:cubicBezTo>
                  <a:cubicBezTo>
                    <a:pt x="744" y="301"/>
                    <a:pt x="765" y="277"/>
                    <a:pt x="765" y="247"/>
                  </a:cubicBezTo>
                  <a:cubicBezTo>
                    <a:pt x="765" y="218"/>
                    <a:pt x="744" y="193"/>
                    <a:pt x="717" y="193"/>
                  </a:cubicBezTo>
                  <a:close/>
                </a:path>
              </a:pathLst>
            </a:custGeom>
            <a:solidFill>
              <a:srgbClr val="11D4B7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49587F5-2F2B-4240-93B8-FABF0D89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260" y="6610064"/>
              <a:ext cx="1297040" cy="1706042"/>
            </a:xfrm>
            <a:custGeom>
              <a:avLst/>
              <a:gdLst>
                <a:gd name="T0" fmla="*/ 463 w 463"/>
                <a:gd name="T1" fmla="*/ 608 h 608"/>
                <a:gd name="T2" fmla="*/ 463 w 463"/>
                <a:gd name="T3" fmla="*/ 451 h 608"/>
                <a:gd name="T4" fmla="*/ 463 w 463"/>
                <a:gd name="T5" fmla="*/ 448 h 608"/>
                <a:gd name="T6" fmla="*/ 463 w 463"/>
                <a:gd name="T7" fmla="*/ 447 h 608"/>
                <a:gd name="T8" fmla="*/ 456 w 463"/>
                <a:gd name="T9" fmla="*/ 433 h 608"/>
                <a:gd name="T10" fmla="*/ 442 w 463"/>
                <a:gd name="T11" fmla="*/ 434 h 608"/>
                <a:gd name="T12" fmla="*/ 392 w 463"/>
                <a:gd name="T13" fmla="*/ 450 h 608"/>
                <a:gd name="T14" fmla="*/ 329 w 463"/>
                <a:gd name="T15" fmla="*/ 381 h 608"/>
                <a:gd name="T16" fmla="*/ 392 w 463"/>
                <a:gd name="T17" fmla="*/ 312 h 608"/>
                <a:gd name="T18" fmla="*/ 442 w 463"/>
                <a:gd name="T19" fmla="*/ 328 h 608"/>
                <a:gd name="T20" fmla="*/ 456 w 463"/>
                <a:gd name="T21" fmla="*/ 329 h 608"/>
                <a:gd name="T22" fmla="*/ 463 w 463"/>
                <a:gd name="T23" fmla="*/ 316 h 608"/>
                <a:gd name="T24" fmla="*/ 463 w 463"/>
                <a:gd name="T25" fmla="*/ 311 h 608"/>
                <a:gd name="T26" fmla="*/ 463 w 463"/>
                <a:gd name="T27" fmla="*/ 170 h 608"/>
                <a:gd name="T28" fmla="*/ 463 w 463"/>
                <a:gd name="T29" fmla="*/ 161 h 608"/>
                <a:gd name="T30" fmla="*/ 463 w 463"/>
                <a:gd name="T31" fmla="*/ 138 h 608"/>
                <a:gd name="T32" fmla="*/ 439 w 463"/>
                <a:gd name="T33" fmla="*/ 138 h 608"/>
                <a:gd name="T34" fmla="*/ 386 w 463"/>
                <a:gd name="T35" fmla="*/ 138 h 608"/>
                <a:gd name="T36" fmla="*/ 331 w 463"/>
                <a:gd name="T37" fmla="*/ 138 h 608"/>
                <a:gd name="T38" fmla="*/ 303 w 463"/>
                <a:gd name="T39" fmla="*/ 138 h 608"/>
                <a:gd name="T40" fmla="*/ 265 w 463"/>
                <a:gd name="T41" fmla="*/ 108 h 608"/>
                <a:gd name="T42" fmla="*/ 269 w 463"/>
                <a:gd name="T43" fmla="*/ 91 h 608"/>
                <a:gd name="T44" fmla="*/ 283 w 463"/>
                <a:gd name="T45" fmla="*/ 49 h 608"/>
                <a:gd name="T46" fmla="*/ 232 w 463"/>
                <a:gd name="T47" fmla="*/ 0 h 608"/>
                <a:gd name="T48" fmla="*/ 181 w 463"/>
                <a:gd name="T49" fmla="*/ 49 h 608"/>
                <a:gd name="T50" fmla="*/ 195 w 463"/>
                <a:gd name="T51" fmla="*/ 91 h 608"/>
                <a:gd name="T52" fmla="*/ 199 w 463"/>
                <a:gd name="T53" fmla="*/ 107 h 608"/>
                <a:gd name="T54" fmla="*/ 194 w 463"/>
                <a:gd name="T55" fmla="*/ 124 h 608"/>
                <a:gd name="T56" fmla="*/ 179 w 463"/>
                <a:gd name="T57" fmla="*/ 135 h 608"/>
                <a:gd name="T58" fmla="*/ 170 w 463"/>
                <a:gd name="T59" fmla="*/ 137 h 608"/>
                <a:gd name="T60" fmla="*/ 162 w 463"/>
                <a:gd name="T61" fmla="*/ 138 h 608"/>
                <a:gd name="T62" fmla="*/ 0 w 463"/>
                <a:gd name="T63" fmla="*/ 138 h 608"/>
                <a:gd name="T64" fmla="*/ 0 w 463"/>
                <a:gd name="T65" fmla="*/ 504 h 608"/>
                <a:gd name="T66" fmla="*/ 104 w 463"/>
                <a:gd name="T67" fmla="*/ 608 h 608"/>
                <a:gd name="T68" fmla="*/ 445 w 463"/>
                <a:gd name="T69" fmla="*/ 608 h 608"/>
                <a:gd name="T70" fmla="*/ 463 w 463"/>
                <a:gd name="T71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3" h="608">
                  <a:moveTo>
                    <a:pt x="463" y="608"/>
                  </a:moveTo>
                  <a:cubicBezTo>
                    <a:pt x="463" y="451"/>
                    <a:pt x="463" y="451"/>
                    <a:pt x="463" y="451"/>
                  </a:cubicBezTo>
                  <a:cubicBezTo>
                    <a:pt x="463" y="448"/>
                    <a:pt x="463" y="448"/>
                    <a:pt x="463" y="448"/>
                  </a:cubicBezTo>
                  <a:cubicBezTo>
                    <a:pt x="463" y="447"/>
                    <a:pt x="463" y="447"/>
                    <a:pt x="463" y="447"/>
                  </a:cubicBezTo>
                  <a:cubicBezTo>
                    <a:pt x="462" y="440"/>
                    <a:pt x="460" y="435"/>
                    <a:pt x="456" y="433"/>
                  </a:cubicBezTo>
                  <a:cubicBezTo>
                    <a:pt x="452" y="431"/>
                    <a:pt x="447" y="431"/>
                    <a:pt x="442" y="434"/>
                  </a:cubicBezTo>
                  <a:cubicBezTo>
                    <a:pt x="438" y="435"/>
                    <a:pt x="409" y="450"/>
                    <a:pt x="392" y="450"/>
                  </a:cubicBezTo>
                  <a:cubicBezTo>
                    <a:pt x="357" y="450"/>
                    <a:pt x="329" y="419"/>
                    <a:pt x="329" y="381"/>
                  </a:cubicBezTo>
                  <a:cubicBezTo>
                    <a:pt x="329" y="343"/>
                    <a:pt x="357" y="312"/>
                    <a:pt x="392" y="312"/>
                  </a:cubicBezTo>
                  <a:cubicBezTo>
                    <a:pt x="409" y="312"/>
                    <a:pt x="438" y="326"/>
                    <a:pt x="442" y="328"/>
                  </a:cubicBezTo>
                  <a:cubicBezTo>
                    <a:pt x="445" y="330"/>
                    <a:pt x="451" y="331"/>
                    <a:pt x="456" y="329"/>
                  </a:cubicBezTo>
                  <a:cubicBezTo>
                    <a:pt x="459" y="327"/>
                    <a:pt x="462" y="322"/>
                    <a:pt x="463" y="316"/>
                  </a:cubicBezTo>
                  <a:cubicBezTo>
                    <a:pt x="463" y="315"/>
                    <a:pt x="463" y="314"/>
                    <a:pt x="463" y="311"/>
                  </a:cubicBezTo>
                  <a:cubicBezTo>
                    <a:pt x="463" y="170"/>
                    <a:pt x="463" y="170"/>
                    <a:pt x="463" y="170"/>
                  </a:cubicBezTo>
                  <a:cubicBezTo>
                    <a:pt x="463" y="161"/>
                    <a:pt x="463" y="161"/>
                    <a:pt x="463" y="161"/>
                  </a:cubicBezTo>
                  <a:cubicBezTo>
                    <a:pt x="463" y="161"/>
                    <a:pt x="463" y="138"/>
                    <a:pt x="463" y="138"/>
                  </a:cubicBezTo>
                  <a:cubicBezTo>
                    <a:pt x="463" y="138"/>
                    <a:pt x="440" y="138"/>
                    <a:pt x="439" y="138"/>
                  </a:cubicBezTo>
                  <a:cubicBezTo>
                    <a:pt x="421" y="138"/>
                    <a:pt x="404" y="138"/>
                    <a:pt x="386" y="138"/>
                  </a:cubicBezTo>
                  <a:cubicBezTo>
                    <a:pt x="368" y="138"/>
                    <a:pt x="349" y="138"/>
                    <a:pt x="331" y="138"/>
                  </a:cubicBezTo>
                  <a:cubicBezTo>
                    <a:pt x="322" y="138"/>
                    <a:pt x="312" y="138"/>
                    <a:pt x="303" y="138"/>
                  </a:cubicBezTo>
                  <a:cubicBezTo>
                    <a:pt x="284" y="138"/>
                    <a:pt x="265" y="128"/>
                    <a:pt x="265" y="108"/>
                  </a:cubicBezTo>
                  <a:cubicBezTo>
                    <a:pt x="265" y="102"/>
                    <a:pt x="266" y="97"/>
                    <a:pt x="269" y="91"/>
                  </a:cubicBezTo>
                  <a:cubicBezTo>
                    <a:pt x="275" y="80"/>
                    <a:pt x="283" y="58"/>
                    <a:pt x="283" y="49"/>
                  </a:cubicBezTo>
                  <a:cubicBezTo>
                    <a:pt x="283" y="24"/>
                    <a:pt x="260" y="0"/>
                    <a:pt x="232" y="0"/>
                  </a:cubicBezTo>
                  <a:cubicBezTo>
                    <a:pt x="204" y="0"/>
                    <a:pt x="181" y="24"/>
                    <a:pt x="181" y="49"/>
                  </a:cubicBezTo>
                  <a:cubicBezTo>
                    <a:pt x="181" y="59"/>
                    <a:pt x="189" y="80"/>
                    <a:pt x="195" y="91"/>
                  </a:cubicBezTo>
                  <a:cubicBezTo>
                    <a:pt x="197" y="97"/>
                    <a:pt x="199" y="102"/>
                    <a:pt x="199" y="107"/>
                  </a:cubicBezTo>
                  <a:cubicBezTo>
                    <a:pt x="199" y="113"/>
                    <a:pt x="197" y="119"/>
                    <a:pt x="194" y="124"/>
                  </a:cubicBezTo>
                  <a:cubicBezTo>
                    <a:pt x="190" y="129"/>
                    <a:pt x="185" y="133"/>
                    <a:pt x="179" y="135"/>
                  </a:cubicBezTo>
                  <a:cubicBezTo>
                    <a:pt x="176" y="136"/>
                    <a:pt x="173" y="137"/>
                    <a:pt x="170" y="137"/>
                  </a:cubicBezTo>
                  <a:cubicBezTo>
                    <a:pt x="167" y="137"/>
                    <a:pt x="165" y="138"/>
                    <a:pt x="162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62"/>
                    <a:pt x="46" y="608"/>
                    <a:pt x="104" y="608"/>
                  </a:cubicBezTo>
                  <a:cubicBezTo>
                    <a:pt x="445" y="608"/>
                    <a:pt x="445" y="608"/>
                    <a:pt x="445" y="608"/>
                  </a:cubicBezTo>
                  <a:cubicBezTo>
                    <a:pt x="449" y="608"/>
                    <a:pt x="455" y="608"/>
                    <a:pt x="463" y="60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C1FB5DF-A5B2-4697-8936-D8220DB6A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260" y="5521897"/>
              <a:ext cx="1305056" cy="1432016"/>
            </a:xfrm>
            <a:custGeom>
              <a:avLst/>
              <a:gdLst>
                <a:gd name="T0" fmla="*/ 463 w 463"/>
                <a:gd name="T1" fmla="*/ 332 h 502"/>
                <a:gd name="T2" fmla="*/ 463 w 463"/>
                <a:gd name="T3" fmla="*/ 328 h 502"/>
                <a:gd name="T4" fmla="*/ 463 w 463"/>
                <a:gd name="T5" fmla="*/ 327 h 502"/>
                <a:gd name="T6" fmla="*/ 456 w 463"/>
                <a:gd name="T7" fmla="*/ 312 h 502"/>
                <a:gd name="T8" fmla="*/ 442 w 463"/>
                <a:gd name="T9" fmla="*/ 313 h 502"/>
                <a:gd name="T10" fmla="*/ 392 w 463"/>
                <a:gd name="T11" fmla="*/ 330 h 502"/>
                <a:gd name="T12" fmla="*/ 329 w 463"/>
                <a:gd name="T13" fmla="*/ 257 h 502"/>
                <a:gd name="T14" fmla="*/ 392 w 463"/>
                <a:gd name="T15" fmla="*/ 184 h 502"/>
                <a:gd name="T16" fmla="*/ 442 w 463"/>
                <a:gd name="T17" fmla="*/ 201 h 502"/>
                <a:gd name="T18" fmla="*/ 456 w 463"/>
                <a:gd name="T19" fmla="*/ 202 h 502"/>
                <a:gd name="T20" fmla="*/ 463 w 463"/>
                <a:gd name="T21" fmla="*/ 188 h 502"/>
                <a:gd name="T22" fmla="*/ 463 w 463"/>
                <a:gd name="T23" fmla="*/ 188 h 502"/>
                <a:gd name="T24" fmla="*/ 463 w 463"/>
                <a:gd name="T25" fmla="*/ 184 h 502"/>
                <a:gd name="T26" fmla="*/ 463 w 463"/>
                <a:gd name="T27" fmla="*/ 34 h 502"/>
                <a:gd name="T28" fmla="*/ 463 w 463"/>
                <a:gd name="T29" fmla="*/ 25 h 502"/>
                <a:gd name="T30" fmla="*/ 463 w 463"/>
                <a:gd name="T31" fmla="*/ 0 h 502"/>
                <a:gd name="T32" fmla="*/ 302 w 463"/>
                <a:gd name="T33" fmla="*/ 0 h 502"/>
                <a:gd name="T34" fmla="*/ 298 w 463"/>
                <a:gd name="T35" fmla="*/ 0 h 502"/>
                <a:gd name="T36" fmla="*/ 283 w 463"/>
                <a:gd name="T37" fmla="*/ 13 h 502"/>
                <a:gd name="T38" fmla="*/ 285 w 463"/>
                <a:gd name="T39" fmla="*/ 22 h 502"/>
                <a:gd name="T40" fmla="*/ 301 w 463"/>
                <a:gd name="T41" fmla="*/ 75 h 502"/>
                <a:gd name="T42" fmla="*/ 232 w 463"/>
                <a:gd name="T43" fmla="*/ 138 h 502"/>
                <a:gd name="T44" fmla="*/ 163 w 463"/>
                <a:gd name="T45" fmla="*/ 75 h 502"/>
                <a:gd name="T46" fmla="*/ 179 w 463"/>
                <a:gd name="T47" fmla="*/ 22 h 502"/>
                <a:gd name="T48" fmla="*/ 181 w 463"/>
                <a:gd name="T49" fmla="*/ 13 h 502"/>
                <a:gd name="T50" fmla="*/ 166 w 463"/>
                <a:gd name="T51" fmla="*/ 0 h 502"/>
                <a:gd name="T52" fmla="*/ 162 w 463"/>
                <a:gd name="T53" fmla="*/ 0 h 502"/>
                <a:gd name="T54" fmla="*/ 0 w 463"/>
                <a:gd name="T55" fmla="*/ 0 h 502"/>
                <a:gd name="T56" fmla="*/ 0 w 463"/>
                <a:gd name="T57" fmla="*/ 502 h 502"/>
                <a:gd name="T58" fmla="*/ 165 w 463"/>
                <a:gd name="T59" fmla="*/ 502 h 502"/>
                <a:gd name="T60" fmla="*/ 165 w 463"/>
                <a:gd name="T61" fmla="*/ 502 h 502"/>
                <a:gd name="T62" fmla="*/ 166 w 463"/>
                <a:gd name="T63" fmla="*/ 502 h 502"/>
                <a:gd name="T64" fmla="*/ 181 w 463"/>
                <a:gd name="T65" fmla="*/ 488 h 502"/>
                <a:gd name="T66" fmla="*/ 179 w 463"/>
                <a:gd name="T67" fmla="*/ 479 h 502"/>
                <a:gd name="T68" fmla="*/ 163 w 463"/>
                <a:gd name="T69" fmla="*/ 426 h 502"/>
                <a:gd name="T70" fmla="*/ 232 w 463"/>
                <a:gd name="T71" fmla="*/ 364 h 502"/>
                <a:gd name="T72" fmla="*/ 301 w 463"/>
                <a:gd name="T73" fmla="*/ 426 h 502"/>
                <a:gd name="T74" fmla="*/ 285 w 463"/>
                <a:gd name="T75" fmla="*/ 479 h 502"/>
                <a:gd name="T76" fmla="*/ 283 w 463"/>
                <a:gd name="T77" fmla="*/ 488 h 502"/>
                <a:gd name="T78" fmla="*/ 299 w 463"/>
                <a:gd name="T79" fmla="*/ 502 h 502"/>
                <a:gd name="T80" fmla="*/ 299 w 463"/>
                <a:gd name="T81" fmla="*/ 502 h 502"/>
                <a:gd name="T82" fmla="*/ 302 w 463"/>
                <a:gd name="T83" fmla="*/ 502 h 502"/>
                <a:gd name="T84" fmla="*/ 463 w 463"/>
                <a:gd name="T85" fmla="*/ 502 h 502"/>
                <a:gd name="T86" fmla="*/ 463 w 463"/>
                <a:gd name="T87" fmla="*/ 33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3" h="502">
                  <a:moveTo>
                    <a:pt x="463" y="332"/>
                  </a:moveTo>
                  <a:cubicBezTo>
                    <a:pt x="463" y="328"/>
                    <a:pt x="463" y="328"/>
                    <a:pt x="463" y="328"/>
                  </a:cubicBezTo>
                  <a:cubicBezTo>
                    <a:pt x="463" y="328"/>
                    <a:pt x="463" y="327"/>
                    <a:pt x="463" y="327"/>
                  </a:cubicBezTo>
                  <a:cubicBezTo>
                    <a:pt x="462" y="320"/>
                    <a:pt x="460" y="314"/>
                    <a:pt x="456" y="312"/>
                  </a:cubicBezTo>
                  <a:cubicBezTo>
                    <a:pt x="452" y="310"/>
                    <a:pt x="447" y="310"/>
                    <a:pt x="442" y="313"/>
                  </a:cubicBezTo>
                  <a:cubicBezTo>
                    <a:pt x="438" y="315"/>
                    <a:pt x="409" y="330"/>
                    <a:pt x="392" y="330"/>
                  </a:cubicBezTo>
                  <a:cubicBezTo>
                    <a:pt x="357" y="330"/>
                    <a:pt x="329" y="297"/>
                    <a:pt x="329" y="257"/>
                  </a:cubicBezTo>
                  <a:cubicBezTo>
                    <a:pt x="329" y="217"/>
                    <a:pt x="357" y="184"/>
                    <a:pt x="392" y="184"/>
                  </a:cubicBezTo>
                  <a:cubicBezTo>
                    <a:pt x="409" y="184"/>
                    <a:pt x="438" y="199"/>
                    <a:pt x="442" y="201"/>
                  </a:cubicBezTo>
                  <a:cubicBezTo>
                    <a:pt x="445" y="203"/>
                    <a:pt x="451" y="205"/>
                    <a:pt x="456" y="202"/>
                  </a:cubicBezTo>
                  <a:cubicBezTo>
                    <a:pt x="459" y="200"/>
                    <a:pt x="462" y="195"/>
                    <a:pt x="463" y="188"/>
                  </a:cubicBezTo>
                  <a:cubicBezTo>
                    <a:pt x="463" y="188"/>
                    <a:pt x="463" y="188"/>
                    <a:pt x="463" y="188"/>
                  </a:cubicBezTo>
                  <a:cubicBezTo>
                    <a:pt x="463" y="188"/>
                    <a:pt x="463" y="186"/>
                    <a:pt x="463" y="184"/>
                  </a:cubicBezTo>
                  <a:cubicBezTo>
                    <a:pt x="463" y="34"/>
                    <a:pt x="463" y="34"/>
                    <a:pt x="463" y="34"/>
                  </a:cubicBezTo>
                  <a:cubicBezTo>
                    <a:pt x="463" y="25"/>
                    <a:pt x="463" y="25"/>
                    <a:pt x="463" y="25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302" y="0"/>
                    <a:pt x="302" y="0"/>
                    <a:pt x="302" y="0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94" y="0"/>
                    <a:pt x="283" y="2"/>
                    <a:pt x="283" y="13"/>
                  </a:cubicBezTo>
                  <a:cubicBezTo>
                    <a:pt x="283" y="16"/>
                    <a:pt x="283" y="19"/>
                    <a:pt x="285" y="22"/>
                  </a:cubicBezTo>
                  <a:cubicBezTo>
                    <a:pt x="286" y="26"/>
                    <a:pt x="301" y="57"/>
                    <a:pt x="301" y="75"/>
                  </a:cubicBezTo>
                  <a:cubicBezTo>
                    <a:pt x="301" y="112"/>
                    <a:pt x="270" y="138"/>
                    <a:pt x="232" y="138"/>
                  </a:cubicBezTo>
                  <a:cubicBezTo>
                    <a:pt x="194" y="138"/>
                    <a:pt x="163" y="112"/>
                    <a:pt x="163" y="75"/>
                  </a:cubicBezTo>
                  <a:cubicBezTo>
                    <a:pt x="163" y="57"/>
                    <a:pt x="177" y="26"/>
                    <a:pt x="179" y="22"/>
                  </a:cubicBezTo>
                  <a:cubicBezTo>
                    <a:pt x="181" y="19"/>
                    <a:pt x="181" y="16"/>
                    <a:pt x="181" y="13"/>
                  </a:cubicBezTo>
                  <a:cubicBezTo>
                    <a:pt x="181" y="3"/>
                    <a:pt x="171" y="0"/>
                    <a:pt x="166" y="0"/>
                  </a:cubicBezTo>
                  <a:cubicBezTo>
                    <a:pt x="165" y="0"/>
                    <a:pt x="164" y="0"/>
                    <a:pt x="1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2"/>
                    <a:pt x="0" y="502"/>
                    <a:pt x="0" y="502"/>
                  </a:cubicBezTo>
                  <a:cubicBezTo>
                    <a:pt x="36" y="502"/>
                    <a:pt x="165" y="502"/>
                    <a:pt x="165" y="502"/>
                  </a:cubicBezTo>
                  <a:cubicBezTo>
                    <a:pt x="165" y="502"/>
                    <a:pt x="165" y="502"/>
                    <a:pt x="165" y="502"/>
                  </a:cubicBezTo>
                  <a:cubicBezTo>
                    <a:pt x="166" y="502"/>
                    <a:pt x="166" y="502"/>
                    <a:pt x="166" y="502"/>
                  </a:cubicBezTo>
                  <a:cubicBezTo>
                    <a:pt x="171" y="501"/>
                    <a:pt x="181" y="499"/>
                    <a:pt x="181" y="488"/>
                  </a:cubicBezTo>
                  <a:cubicBezTo>
                    <a:pt x="181" y="486"/>
                    <a:pt x="181" y="482"/>
                    <a:pt x="179" y="479"/>
                  </a:cubicBezTo>
                  <a:cubicBezTo>
                    <a:pt x="177" y="476"/>
                    <a:pt x="163" y="444"/>
                    <a:pt x="163" y="426"/>
                  </a:cubicBezTo>
                  <a:cubicBezTo>
                    <a:pt x="163" y="390"/>
                    <a:pt x="194" y="364"/>
                    <a:pt x="232" y="364"/>
                  </a:cubicBezTo>
                  <a:cubicBezTo>
                    <a:pt x="270" y="364"/>
                    <a:pt x="301" y="390"/>
                    <a:pt x="301" y="426"/>
                  </a:cubicBezTo>
                  <a:cubicBezTo>
                    <a:pt x="301" y="444"/>
                    <a:pt x="287" y="476"/>
                    <a:pt x="285" y="479"/>
                  </a:cubicBezTo>
                  <a:cubicBezTo>
                    <a:pt x="283" y="482"/>
                    <a:pt x="283" y="486"/>
                    <a:pt x="283" y="488"/>
                  </a:cubicBezTo>
                  <a:cubicBezTo>
                    <a:pt x="283" y="500"/>
                    <a:pt x="295" y="501"/>
                    <a:pt x="299" y="502"/>
                  </a:cubicBezTo>
                  <a:cubicBezTo>
                    <a:pt x="299" y="502"/>
                    <a:pt x="299" y="502"/>
                    <a:pt x="299" y="502"/>
                  </a:cubicBezTo>
                  <a:cubicBezTo>
                    <a:pt x="302" y="502"/>
                    <a:pt x="302" y="502"/>
                    <a:pt x="302" y="502"/>
                  </a:cubicBezTo>
                  <a:cubicBezTo>
                    <a:pt x="463" y="502"/>
                    <a:pt x="463" y="502"/>
                    <a:pt x="463" y="502"/>
                  </a:cubicBezTo>
                  <a:lnTo>
                    <a:pt x="463" y="332"/>
                  </a:lnTo>
                  <a:close/>
                </a:path>
              </a:pathLst>
            </a:custGeom>
            <a:solidFill>
              <a:srgbClr val="0665F2"/>
            </a:solidFill>
            <a:ln>
              <a:noFill/>
            </a:ln>
          </p:spPr>
          <p:txBody>
            <a:bodyPr vert="horz" wrap="square" lIns="63310" tIns="31655" rIns="63310" bIns="31655" numCol="1" anchor="t" anchorCtr="0" compatLnSpc="1">
              <a:prstTxWarp prst="textNoShape">
                <a:avLst/>
              </a:prstTxWarp>
            </a:bodyPr>
            <a:lstStyle/>
            <a:p>
              <a:pPr defTabSz="779152">
                <a:defRPr/>
              </a:pPr>
              <a:endParaRPr lang="en-ID" sz="1247">
                <a:solidFill>
                  <a:srgbClr val="262626"/>
                </a:solidFill>
                <a:latin typeface="Roboto Condensed"/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3717466" y="5796232"/>
            <a:ext cx="4757068" cy="379047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bIns="68582" rtlCol="0" anchor="ctr"/>
          <a:lstStyle/>
          <a:p>
            <a:pPr algn="ctr" defTabSz="914375">
              <a:defRPr/>
            </a:pPr>
            <a:r>
              <a:rPr lang="ru-RU" sz="2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 программе: 68 364,6 тыс. руб.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70490" y="4765856"/>
            <a:ext cx="2771348" cy="923330"/>
          </a:xfrm>
          <a:prstGeom prst="rect">
            <a:avLst/>
          </a:prstGeom>
          <a:solidFill>
            <a:schemeClr val="bg1"/>
          </a:solidFill>
        </p:spPr>
        <p:txBody>
          <a:bodyPr wrap="square" rIns="68582" rtlCol="0">
            <a:spAutoFit/>
          </a:bodyPr>
          <a:lstStyle/>
          <a:p>
            <a:pPr algn="ctr"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жильём молодых семей</a:t>
            </a:r>
            <a:b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1 096,2 тыс. руб.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28840" y="3241409"/>
            <a:ext cx="4258360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180000" rtlCol="0">
            <a:spAutoFit/>
          </a:bodyPr>
          <a:lstStyle/>
          <a:p>
            <a:pPr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 жильём отдельных категорий граждан, установленных </a:t>
            </a:r>
            <a:b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«О ветеранах» </a:t>
            </a:r>
          </a:p>
          <a:p>
            <a:pPr defTabSz="779152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5 943,0 тыс. руб.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25899" y="4565887"/>
            <a:ext cx="4401056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180000" rtlCol="0">
            <a:spAutoFit/>
          </a:bodyPr>
          <a:lstStyle/>
          <a:p>
            <a:pPr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Обеспечением жильём отдельных категорий граждан, установленных ФЗ «О социальной защите инвалидов»</a:t>
            </a:r>
          </a:p>
          <a:p>
            <a:pPr defTabSz="779152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2 048,9 тыс. руб.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4308" y="4098967"/>
            <a:ext cx="396863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оценки жилых помещений, в связи с изъятием земельных участков для муниципальных нужд </a:t>
            </a:r>
          </a:p>
          <a:p>
            <a:pPr algn="ctr" defTabSz="779152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160,3 тыс. руб.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867384" y="1602281"/>
            <a:ext cx="4019816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180000" rIns="68582" rtlCol="0">
            <a:spAutoFit/>
          </a:bodyPr>
          <a:lstStyle/>
          <a:p>
            <a:pPr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жилья по решениям суда, расселение непригодного жилищного фонда</a:t>
            </a:r>
          </a:p>
          <a:p>
            <a:pPr defTabSz="779152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17 500,0 тыс. руб.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02773" y="1579241"/>
            <a:ext cx="384131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779152">
              <a:defRPr/>
            </a:pPr>
            <a:r>
              <a:rPr lang="ru-RU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приобретению жилья и осуществление выплат гражданам, в чьей собственности находятся жилые помещения, входящие в аварийный жилищный фонд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79152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41 616,2 тыс. руб.</a:t>
            </a:r>
          </a:p>
        </p:txBody>
      </p:sp>
      <p:cxnSp>
        <p:nvCxnSpPr>
          <p:cNvPr id="23" name="Соединительная линия уступом 22"/>
          <p:cNvCxnSpPr>
            <a:cxnSpLocks/>
            <a:stCxn id="66" idx="2"/>
            <a:endCxn id="11" idx="49"/>
          </p:cNvCxnSpPr>
          <p:nvPr/>
        </p:nvCxnSpPr>
        <p:spPr>
          <a:xfrm rot="5400000" flipH="1">
            <a:off x="8632078" y="1557396"/>
            <a:ext cx="22316" cy="2468112"/>
          </a:xfrm>
          <a:prstGeom prst="bentConnector4">
            <a:avLst>
              <a:gd name="adj1" fmla="val -1024377"/>
              <a:gd name="adj2" fmla="val 90718"/>
            </a:avLst>
          </a:prstGeom>
          <a:ln w="50800">
            <a:solidFill>
              <a:srgbClr val="33CCFF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Соединительная линия уступом 75"/>
          <p:cNvCxnSpPr>
            <a:cxnSpLocks/>
            <a:endCxn id="67" idx="2"/>
          </p:cNvCxnSpPr>
          <p:nvPr/>
        </p:nvCxnSpPr>
        <p:spPr>
          <a:xfrm rot="10800000" flipV="1">
            <a:off x="2323428" y="3243348"/>
            <a:ext cx="2681378" cy="367217"/>
          </a:xfrm>
          <a:prstGeom prst="bentConnector4">
            <a:avLst>
              <a:gd name="adj1" fmla="val 14185"/>
              <a:gd name="adj2" fmla="val 162252"/>
            </a:avLst>
          </a:prstGeom>
          <a:ln w="50800">
            <a:solidFill>
              <a:srgbClr val="0665F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cxnSpLocks/>
            <a:stCxn id="61" idx="0"/>
            <a:endCxn id="14" idx="14"/>
          </p:cNvCxnSpPr>
          <p:nvPr/>
        </p:nvCxnSpPr>
        <p:spPr>
          <a:xfrm flipV="1">
            <a:off x="6056164" y="3989313"/>
            <a:ext cx="64592" cy="776543"/>
          </a:xfrm>
          <a:prstGeom prst="line">
            <a:avLst/>
          </a:prstGeom>
          <a:ln w="50800">
            <a:solidFill>
              <a:srgbClr val="11D4B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Скругленный прямоугольник 87"/>
          <p:cNvSpPr/>
          <p:nvPr/>
        </p:nvSpPr>
        <p:spPr>
          <a:xfrm>
            <a:off x="402772" y="751066"/>
            <a:ext cx="11484428" cy="715089"/>
          </a:xfrm>
          <a:prstGeom prst="roundRect">
            <a:avLst/>
          </a:prstGeom>
          <a:solidFill>
            <a:srgbClr val="DCD8E4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779152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defTabSz="779152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жилищной сферы на территории города Мегиона»</a:t>
            </a:r>
          </a:p>
        </p:txBody>
      </p:sp>
      <p:cxnSp>
        <p:nvCxnSpPr>
          <p:cNvPr id="93" name="Прямая соединительная линия 92"/>
          <p:cNvCxnSpPr>
            <a:cxnSpLocks/>
          </p:cNvCxnSpPr>
          <p:nvPr/>
        </p:nvCxnSpPr>
        <p:spPr>
          <a:xfrm flipV="1">
            <a:off x="4274872" y="4166872"/>
            <a:ext cx="573113" cy="207672"/>
          </a:xfrm>
          <a:prstGeom prst="line">
            <a:avLst/>
          </a:prstGeom>
          <a:ln w="5080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>
            <a:cxnSpLocks/>
            <a:endCxn id="63" idx="1"/>
          </p:cNvCxnSpPr>
          <p:nvPr/>
        </p:nvCxnSpPr>
        <p:spPr>
          <a:xfrm>
            <a:off x="7379507" y="3622521"/>
            <a:ext cx="249333" cy="219053"/>
          </a:xfrm>
          <a:prstGeom prst="line">
            <a:avLst/>
          </a:prstGeom>
          <a:ln w="50800">
            <a:solidFill>
              <a:srgbClr val="FF99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cxnSpLocks/>
          </p:cNvCxnSpPr>
          <p:nvPr/>
        </p:nvCxnSpPr>
        <p:spPr>
          <a:xfrm>
            <a:off x="7157499" y="4422563"/>
            <a:ext cx="491923" cy="195521"/>
          </a:xfrm>
          <a:prstGeom prst="line">
            <a:avLst/>
          </a:prstGeom>
          <a:ln w="50800">
            <a:solidFill>
              <a:srgbClr val="FF33CC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53" y="3078383"/>
            <a:ext cx="871054" cy="871054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0" y="9335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жилищного строительства и обеспечение жильем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</a:t>
            </a:r>
            <a:r>
              <a:rPr lang="en-US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</a:t>
            </a: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0750" y="2185656"/>
            <a:ext cx="936450" cy="812867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8975" y="3664260"/>
            <a:ext cx="631656" cy="792929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5088" y="5386519"/>
            <a:ext cx="805543" cy="805543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18" y="5255996"/>
            <a:ext cx="1209544" cy="832399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62929" y="4994497"/>
            <a:ext cx="876945" cy="7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160" y="5585326"/>
            <a:ext cx="1988403" cy="6918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966" y="3038898"/>
            <a:ext cx="3361741" cy="2238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879" y="4587592"/>
            <a:ext cx="2908020" cy="166937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9"/>
          <a:stretch/>
        </p:blipFill>
        <p:spPr>
          <a:xfrm>
            <a:off x="-1951833" y="861062"/>
            <a:ext cx="15681960" cy="527207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11379" y="932722"/>
            <a:ext cx="4677768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5">
              <a:spcAft>
                <a:spcPts val="381"/>
              </a:spcAft>
              <a:defRPr/>
            </a:pPr>
            <a:r>
              <a:rPr lang="ru-RU" sz="22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межнационального и межконфессионального согласия, профилактика экстремизма и терроризма в городе Мегионе </a:t>
            </a:r>
          </a:p>
          <a:p>
            <a:pPr algn="ctr" defTabSz="914375">
              <a:defRPr/>
            </a:pPr>
            <a:r>
              <a:rPr lang="ru-RU" sz="2200" b="1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3 034,9 тыс. руб.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 rot="10800000" flipV="1">
            <a:off x="4385556" y="2620170"/>
            <a:ext cx="3801887" cy="1842015"/>
          </a:xfrm>
          <a:prstGeom prst="wedgeRoundRectCallout">
            <a:avLst>
              <a:gd name="adj1" fmla="val -20339"/>
              <a:gd name="adj2" fmla="val 49513"/>
              <a:gd name="adj3" fmla="val 16667"/>
            </a:avLst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ПРЕДУСМОТРЕНО</a:t>
            </a:r>
          </a:p>
          <a:p>
            <a:pPr algn="ctr" defTabSz="914375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53 760,1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0533" y="3420652"/>
            <a:ext cx="3528522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5">
              <a:spcAft>
                <a:spcPts val="381"/>
              </a:spcAft>
              <a:defRPr/>
            </a:pPr>
            <a:r>
              <a:rPr lang="ru-RU" sz="22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гражданской защиты населения </a:t>
            </a:r>
            <a:br>
              <a:rPr lang="ru-RU" sz="22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</a:t>
            </a:r>
          </a:p>
          <a:p>
            <a:pPr algn="ctr" defTabSz="914375">
              <a:spcAft>
                <a:spcPts val="381"/>
              </a:spcAft>
              <a:defRPr/>
            </a:pPr>
            <a:r>
              <a:rPr lang="ru-RU" sz="2200" b="1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49 967,7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01536" y="932722"/>
            <a:ext cx="5325265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5">
              <a:spcAft>
                <a:spcPts val="381"/>
              </a:spcAft>
              <a:defRPr/>
            </a:pPr>
            <a:r>
              <a:rPr lang="ru-RU" sz="22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в сфере общественного порядка, незаконного оборота и злоупотребления наркотиками в городе Мегионе</a:t>
            </a:r>
          </a:p>
          <a:p>
            <a:pPr algn="ctr" defTabSz="914375">
              <a:spcAft>
                <a:spcPts val="381"/>
              </a:spcAft>
              <a:defRPr/>
            </a:pPr>
            <a:r>
              <a:rPr lang="ru-RU" sz="2200" b="1" dirty="0">
                <a:solidFill>
                  <a:srgbClr val="0E0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757,5 тыс. руб.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9617" y="5525479"/>
            <a:ext cx="2125683" cy="691889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81000" y="117287"/>
            <a:ext cx="11811000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sz="20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безопасных условий жизнедеятельности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8928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9283993" y="1703810"/>
            <a:ext cx="2077318" cy="2931427"/>
            <a:chOff x="9595104" y="3506399"/>
            <a:chExt cx="3271295" cy="4593576"/>
          </a:xfrm>
          <a:solidFill>
            <a:schemeClr val="bg1"/>
          </a:solidFill>
        </p:grpSpPr>
        <p:sp>
          <p:nvSpPr>
            <p:cNvPr id="3" name="Rectangle 2"/>
            <p:cNvSpPr/>
            <p:nvPr/>
          </p:nvSpPr>
          <p:spPr>
            <a:xfrm>
              <a:off x="9595104" y="3506399"/>
              <a:ext cx="3271295" cy="4593576"/>
            </a:xfrm>
            <a:prstGeom prst="rect">
              <a:avLst/>
            </a:prstGeom>
            <a:grpFill/>
            <a:ln w="476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4061">
                <a:defRPr/>
              </a:pPr>
              <a:endParaRPr lang="en-US" sz="623" b="1" dirty="0">
                <a:solidFill>
                  <a:srgbClr val="FFFFFF"/>
                </a:solidFill>
                <a:latin typeface="Roboto Bold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9669707" y="6623673"/>
              <a:ext cx="3135529" cy="1335337"/>
            </a:xfrm>
            <a:prstGeom prst="rect">
              <a:avLst/>
            </a:prstGeom>
            <a:grpFill/>
          </p:spPr>
          <p:txBody>
            <a:bodyPr wrap="square" tIns="0" bIns="0">
              <a:spAutoFit/>
            </a:bodyPr>
            <a:lstStyle/>
            <a:p>
              <a:pPr algn="ctr" defTabSz="844061">
                <a:defRPr/>
              </a:pPr>
              <a:r>
                <a:rPr lang="ru-RU" sz="1846" b="1" dirty="0">
                  <a:solidFill>
                    <a:srgbClr val="2B2BFF"/>
                  </a:solidFill>
                  <a:effectLst>
                    <a:reflection stA="45000" endPos="1000" dist="50800" dir="5400000" sy="-10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Bebas Neue" charset="0"/>
                </a:rPr>
                <a:t>Цели и задачи бюджетной политики</a:t>
              </a:r>
              <a:endParaRPr lang="en-US" sz="1846" b="1" dirty="0">
                <a:solidFill>
                  <a:srgbClr val="2B2BFF"/>
                </a:solidFill>
                <a:effectLst>
                  <a:reflection stA="45000" endPos="1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Bebas Neue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44199" y="3599238"/>
              <a:ext cx="3186546" cy="3150046"/>
            </a:xfrm>
            <a:prstGeom prst="rect">
              <a:avLst/>
            </a:prstGeom>
            <a:grpFill/>
          </p:spPr>
        </p:pic>
      </p:grp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604487" y="1769988"/>
            <a:ext cx="4834203" cy="442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806648" y="1744375"/>
            <a:ext cx="7038684" cy="828000"/>
          </a:xfrm>
          <a:custGeom>
            <a:avLst/>
            <a:gdLst>
              <a:gd name="T0" fmla="*/ 5099 w 5780"/>
              <a:gd name="T1" fmla="*/ 0 h 1477"/>
              <a:gd name="T2" fmla="*/ 0 w 5780"/>
              <a:gd name="T3" fmla="*/ 0 h 1477"/>
              <a:gd name="T4" fmla="*/ 0 w 5780"/>
              <a:gd name="T5" fmla="*/ 1477 h 1477"/>
              <a:gd name="T6" fmla="*/ 5099 w 5780"/>
              <a:gd name="T7" fmla="*/ 1477 h 1477"/>
              <a:gd name="T8" fmla="*/ 5780 w 5780"/>
              <a:gd name="T9" fmla="*/ 735 h 1477"/>
              <a:gd name="T10" fmla="*/ 5099 w 5780"/>
              <a:gd name="T11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7">
                <a:moveTo>
                  <a:pt x="5099" y="0"/>
                </a:moveTo>
                <a:lnTo>
                  <a:pt x="0" y="0"/>
                </a:lnTo>
                <a:lnTo>
                  <a:pt x="0" y="1477"/>
                </a:lnTo>
                <a:lnTo>
                  <a:pt x="5099" y="1477"/>
                </a:lnTo>
                <a:lnTo>
                  <a:pt x="5780" y="735"/>
                </a:lnTo>
                <a:lnTo>
                  <a:pt x="5099" y="0"/>
                </a:lnTo>
                <a:close/>
              </a:path>
            </a:pathLst>
          </a:custGeom>
          <a:solidFill>
            <a:srgbClr val="FFE389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806649" y="1757076"/>
            <a:ext cx="3602126" cy="811670"/>
          </a:xfrm>
          <a:custGeom>
            <a:avLst/>
            <a:gdLst>
              <a:gd name="T0" fmla="*/ 5099 w 5780"/>
              <a:gd name="T1" fmla="*/ 0 h 1477"/>
              <a:gd name="T2" fmla="*/ 0 w 5780"/>
              <a:gd name="T3" fmla="*/ 0 h 1477"/>
              <a:gd name="T4" fmla="*/ 0 w 5780"/>
              <a:gd name="T5" fmla="*/ 1477 h 1477"/>
              <a:gd name="T6" fmla="*/ 5099 w 5780"/>
              <a:gd name="T7" fmla="*/ 1477 h 1477"/>
              <a:gd name="T8" fmla="*/ 5780 w 5780"/>
              <a:gd name="T9" fmla="*/ 735 h 1477"/>
              <a:gd name="T10" fmla="*/ 5099 w 5780"/>
              <a:gd name="T11" fmla="*/ 0 h 1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7">
                <a:moveTo>
                  <a:pt x="5099" y="0"/>
                </a:moveTo>
                <a:lnTo>
                  <a:pt x="0" y="0"/>
                </a:lnTo>
                <a:lnTo>
                  <a:pt x="0" y="1477"/>
                </a:lnTo>
                <a:lnTo>
                  <a:pt x="5099" y="1477"/>
                </a:lnTo>
                <a:lnTo>
                  <a:pt x="5780" y="735"/>
                </a:lnTo>
                <a:lnTo>
                  <a:pt x="50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08225" y="1757074"/>
            <a:ext cx="1198424" cy="1731049"/>
          </a:xfrm>
          <a:custGeom>
            <a:avLst/>
            <a:gdLst>
              <a:gd name="T0" fmla="*/ 0 w 1923"/>
              <a:gd name="T1" fmla="*/ 2648 h 3150"/>
              <a:gd name="T2" fmla="*/ 0 w 1923"/>
              <a:gd name="T3" fmla="*/ 3150 h 3150"/>
              <a:gd name="T4" fmla="*/ 1923 w 1923"/>
              <a:gd name="T5" fmla="*/ 1477 h 3150"/>
              <a:gd name="T6" fmla="*/ 1923 w 1923"/>
              <a:gd name="T7" fmla="*/ 0 h 3150"/>
              <a:gd name="T8" fmla="*/ 0 w 1923"/>
              <a:gd name="T9" fmla="*/ 2648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2648"/>
                </a:move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  <a:lnTo>
                  <a:pt x="0" y="2648"/>
                </a:lnTo>
                <a:close/>
              </a:path>
            </a:pathLst>
          </a:custGeom>
          <a:solidFill>
            <a:srgbClr val="FF5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608225" y="1757074"/>
            <a:ext cx="1198424" cy="1731049"/>
          </a:xfrm>
          <a:custGeom>
            <a:avLst/>
            <a:gdLst>
              <a:gd name="T0" fmla="*/ 0 w 1923"/>
              <a:gd name="T1" fmla="*/ 2648 h 3150"/>
              <a:gd name="T2" fmla="*/ 0 w 1923"/>
              <a:gd name="T3" fmla="*/ 3150 h 3150"/>
              <a:gd name="T4" fmla="*/ 1923 w 1923"/>
              <a:gd name="T5" fmla="*/ 1477 h 3150"/>
              <a:gd name="T6" fmla="*/ 1923 w 1923"/>
              <a:gd name="T7" fmla="*/ 0 h 3150"/>
              <a:gd name="T8" fmla="*/ 0 w 1923"/>
              <a:gd name="T9" fmla="*/ 2648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2648"/>
                </a:move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  <a:lnTo>
                  <a:pt x="0" y="26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08225" y="1757074"/>
            <a:ext cx="1198424" cy="1731049"/>
          </a:xfrm>
          <a:custGeom>
            <a:avLst/>
            <a:gdLst>
              <a:gd name="T0" fmla="*/ 1923 w 1923"/>
              <a:gd name="T1" fmla="*/ 0 h 3150"/>
              <a:gd name="T2" fmla="*/ 0 w 1923"/>
              <a:gd name="T3" fmla="*/ 2648 h 3150"/>
              <a:gd name="T4" fmla="*/ 0 w 1923"/>
              <a:gd name="T5" fmla="*/ 3150 h 3150"/>
              <a:gd name="T6" fmla="*/ 1923 w 1923"/>
              <a:gd name="T7" fmla="*/ 1477 h 3150"/>
              <a:gd name="T8" fmla="*/ 1923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1923" y="0"/>
                </a:moveTo>
                <a:lnTo>
                  <a:pt x="0" y="2648"/>
                </a:ln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  <a:close/>
              </a:path>
            </a:pathLst>
          </a:custGeom>
          <a:solidFill>
            <a:srgbClr val="FFD44B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608225" y="1757074"/>
            <a:ext cx="1198424" cy="1731049"/>
          </a:xfrm>
          <a:custGeom>
            <a:avLst/>
            <a:gdLst>
              <a:gd name="T0" fmla="*/ 1923 w 1923"/>
              <a:gd name="T1" fmla="*/ 0 h 3150"/>
              <a:gd name="T2" fmla="*/ 0 w 1923"/>
              <a:gd name="T3" fmla="*/ 2648 h 3150"/>
              <a:gd name="T4" fmla="*/ 0 w 1923"/>
              <a:gd name="T5" fmla="*/ 3150 h 3150"/>
              <a:gd name="T6" fmla="*/ 1923 w 1923"/>
              <a:gd name="T7" fmla="*/ 1477 h 3150"/>
              <a:gd name="T8" fmla="*/ 1923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1923" y="0"/>
                </a:moveTo>
                <a:lnTo>
                  <a:pt x="0" y="2648"/>
                </a:lnTo>
                <a:lnTo>
                  <a:pt x="0" y="3150"/>
                </a:lnTo>
                <a:lnTo>
                  <a:pt x="1923" y="1477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26" name="Freeform 124"/>
          <p:cNvSpPr>
            <a:spLocks/>
          </p:cNvSpPr>
          <p:nvPr/>
        </p:nvSpPr>
        <p:spPr bwMode="auto">
          <a:xfrm>
            <a:off x="1802909" y="2656695"/>
            <a:ext cx="7038684" cy="808373"/>
          </a:xfrm>
          <a:custGeom>
            <a:avLst/>
            <a:gdLst>
              <a:gd name="T0" fmla="*/ 5099 w 5780"/>
              <a:gd name="T1" fmla="*/ 0 h 1471"/>
              <a:gd name="T2" fmla="*/ 0 w 5780"/>
              <a:gd name="T3" fmla="*/ 0 h 1471"/>
              <a:gd name="T4" fmla="*/ 0 w 5780"/>
              <a:gd name="T5" fmla="*/ 1471 h 1471"/>
              <a:gd name="T6" fmla="*/ 5099 w 5780"/>
              <a:gd name="T7" fmla="*/ 1471 h 1471"/>
              <a:gd name="T8" fmla="*/ 5780 w 5780"/>
              <a:gd name="T9" fmla="*/ 735 h 1471"/>
              <a:gd name="T10" fmla="*/ 5099 w 5780"/>
              <a:gd name="T11" fmla="*/ 0 h 1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1">
                <a:moveTo>
                  <a:pt x="5099" y="0"/>
                </a:moveTo>
                <a:lnTo>
                  <a:pt x="0" y="0"/>
                </a:lnTo>
                <a:lnTo>
                  <a:pt x="0" y="1471"/>
                </a:lnTo>
                <a:lnTo>
                  <a:pt x="5099" y="1471"/>
                </a:lnTo>
                <a:lnTo>
                  <a:pt x="5780" y="735"/>
                </a:lnTo>
                <a:lnTo>
                  <a:pt x="5099" y="0"/>
                </a:lnTo>
                <a:close/>
              </a:path>
            </a:pathLst>
          </a:custGeom>
          <a:solidFill>
            <a:srgbClr val="B2ECB2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latin typeface="Roboto Bold" charset="0"/>
            </a:endParaRPr>
          </a:p>
        </p:txBody>
      </p:sp>
      <p:sp>
        <p:nvSpPr>
          <p:cNvPr id="127" name="Freeform 125"/>
          <p:cNvSpPr>
            <a:spLocks/>
          </p:cNvSpPr>
          <p:nvPr/>
        </p:nvSpPr>
        <p:spPr bwMode="auto">
          <a:xfrm>
            <a:off x="608225" y="2657220"/>
            <a:ext cx="1198424" cy="1136447"/>
          </a:xfrm>
          <a:custGeom>
            <a:avLst/>
            <a:gdLst>
              <a:gd name="T0" fmla="*/ 0 w 1923"/>
              <a:gd name="T1" fmla="*/ 1566 h 2068"/>
              <a:gd name="T2" fmla="*/ 0 w 1923"/>
              <a:gd name="T3" fmla="*/ 2068 h 2068"/>
              <a:gd name="T4" fmla="*/ 1923 w 1923"/>
              <a:gd name="T5" fmla="*/ 1471 h 2068"/>
              <a:gd name="T6" fmla="*/ 1923 w 1923"/>
              <a:gd name="T7" fmla="*/ 0 h 2068"/>
              <a:gd name="T8" fmla="*/ 0 w 1923"/>
              <a:gd name="T9" fmla="*/ 1566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1566"/>
                </a:move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  <a:lnTo>
                  <a:pt x="0" y="1566"/>
                </a:lnTo>
                <a:close/>
              </a:path>
            </a:pathLst>
          </a:custGeom>
          <a:solidFill>
            <a:srgbClr val="FEB9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28" name="Freeform 126"/>
          <p:cNvSpPr>
            <a:spLocks/>
          </p:cNvSpPr>
          <p:nvPr/>
        </p:nvSpPr>
        <p:spPr bwMode="auto">
          <a:xfrm>
            <a:off x="608225" y="2657220"/>
            <a:ext cx="1198424" cy="1136447"/>
          </a:xfrm>
          <a:custGeom>
            <a:avLst/>
            <a:gdLst>
              <a:gd name="T0" fmla="*/ 0 w 1923"/>
              <a:gd name="T1" fmla="*/ 1566 h 2068"/>
              <a:gd name="T2" fmla="*/ 0 w 1923"/>
              <a:gd name="T3" fmla="*/ 2068 h 2068"/>
              <a:gd name="T4" fmla="*/ 1923 w 1923"/>
              <a:gd name="T5" fmla="*/ 1471 h 2068"/>
              <a:gd name="T6" fmla="*/ 1923 w 1923"/>
              <a:gd name="T7" fmla="*/ 0 h 2068"/>
              <a:gd name="T8" fmla="*/ 0 w 1923"/>
              <a:gd name="T9" fmla="*/ 1566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1566"/>
                </a:move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  <a:lnTo>
                  <a:pt x="0" y="156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29" name="Freeform 127"/>
          <p:cNvSpPr>
            <a:spLocks/>
          </p:cNvSpPr>
          <p:nvPr/>
        </p:nvSpPr>
        <p:spPr bwMode="auto">
          <a:xfrm>
            <a:off x="608225" y="2657220"/>
            <a:ext cx="1198424" cy="1136447"/>
          </a:xfrm>
          <a:custGeom>
            <a:avLst/>
            <a:gdLst>
              <a:gd name="T0" fmla="*/ 1923 w 1923"/>
              <a:gd name="T1" fmla="*/ 0 h 2068"/>
              <a:gd name="T2" fmla="*/ 0 w 1923"/>
              <a:gd name="T3" fmla="*/ 1566 h 2068"/>
              <a:gd name="T4" fmla="*/ 0 w 1923"/>
              <a:gd name="T5" fmla="*/ 2068 h 2068"/>
              <a:gd name="T6" fmla="*/ 1923 w 1923"/>
              <a:gd name="T7" fmla="*/ 1471 h 2068"/>
              <a:gd name="T8" fmla="*/ 1923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1923" y="0"/>
                </a:moveTo>
                <a:lnTo>
                  <a:pt x="0" y="1566"/>
                </a:ln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  <a:close/>
              </a:path>
            </a:pathLst>
          </a:custGeom>
          <a:solidFill>
            <a:srgbClr val="19FF81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0" name="Freeform 128"/>
          <p:cNvSpPr>
            <a:spLocks/>
          </p:cNvSpPr>
          <p:nvPr/>
        </p:nvSpPr>
        <p:spPr bwMode="auto">
          <a:xfrm>
            <a:off x="608225" y="2657220"/>
            <a:ext cx="1198424" cy="1136447"/>
          </a:xfrm>
          <a:custGeom>
            <a:avLst/>
            <a:gdLst>
              <a:gd name="T0" fmla="*/ 1923 w 1923"/>
              <a:gd name="T1" fmla="*/ 0 h 2068"/>
              <a:gd name="T2" fmla="*/ 0 w 1923"/>
              <a:gd name="T3" fmla="*/ 1566 h 2068"/>
              <a:gd name="T4" fmla="*/ 0 w 1923"/>
              <a:gd name="T5" fmla="*/ 2068 h 2068"/>
              <a:gd name="T6" fmla="*/ 1923 w 1923"/>
              <a:gd name="T7" fmla="*/ 1471 h 2068"/>
              <a:gd name="T8" fmla="*/ 1923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1923" y="0"/>
                </a:moveTo>
                <a:lnTo>
                  <a:pt x="0" y="1566"/>
                </a:lnTo>
                <a:lnTo>
                  <a:pt x="0" y="2068"/>
                </a:lnTo>
                <a:lnTo>
                  <a:pt x="1923" y="1471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1" name="Freeform 129"/>
          <p:cNvSpPr>
            <a:spLocks/>
          </p:cNvSpPr>
          <p:nvPr/>
        </p:nvSpPr>
        <p:spPr bwMode="auto">
          <a:xfrm>
            <a:off x="1806649" y="3557367"/>
            <a:ext cx="7051439" cy="807823"/>
          </a:xfrm>
          <a:custGeom>
            <a:avLst/>
            <a:gdLst>
              <a:gd name="T0" fmla="*/ 5105 w 5786"/>
              <a:gd name="T1" fmla="*/ 0 h 1470"/>
              <a:gd name="T2" fmla="*/ 0 w 5786"/>
              <a:gd name="T3" fmla="*/ 0 h 1470"/>
              <a:gd name="T4" fmla="*/ 0 w 5786"/>
              <a:gd name="T5" fmla="*/ 1470 h 1470"/>
              <a:gd name="T6" fmla="*/ 5105 w 5786"/>
              <a:gd name="T7" fmla="*/ 1470 h 1470"/>
              <a:gd name="T8" fmla="*/ 5786 w 5786"/>
              <a:gd name="T9" fmla="*/ 735 h 1470"/>
              <a:gd name="T10" fmla="*/ 5105 w 5786"/>
              <a:gd name="T11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6" h="1470">
                <a:moveTo>
                  <a:pt x="5105" y="0"/>
                </a:moveTo>
                <a:lnTo>
                  <a:pt x="0" y="0"/>
                </a:lnTo>
                <a:lnTo>
                  <a:pt x="0" y="1470"/>
                </a:lnTo>
                <a:lnTo>
                  <a:pt x="5105" y="1470"/>
                </a:lnTo>
                <a:lnTo>
                  <a:pt x="5786" y="735"/>
                </a:lnTo>
                <a:lnTo>
                  <a:pt x="5105" y="0"/>
                </a:lnTo>
                <a:close/>
              </a:path>
            </a:pathLst>
          </a:custGeom>
          <a:solidFill>
            <a:srgbClr val="FFB9C5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2" name="Freeform 130"/>
          <p:cNvSpPr>
            <a:spLocks/>
          </p:cNvSpPr>
          <p:nvPr/>
        </p:nvSpPr>
        <p:spPr bwMode="auto">
          <a:xfrm>
            <a:off x="608225" y="3557367"/>
            <a:ext cx="1198424" cy="807823"/>
          </a:xfrm>
          <a:custGeom>
            <a:avLst/>
            <a:gdLst>
              <a:gd name="T0" fmla="*/ 0 w 1923"/>
              <a:gd name="T1" fmla="*/ 484 h 1470"/>
              <a:gd name="T2" fmla="*/ 0 w 1923"/>
              <a:gd name="T3" fmla="*/ 986 h 1470"/>
              <a:gd name="T4" fmla="*/ 1923 w 1923"/>
              <a:gd name="T5" fmla="*/ 1470 h 1470"/>
              <a:gd name="T6" fmla="*/ 1923 w 1923"/>
              <a:gd name="T7" fmla="*/ 0 h 1470"/>
              <a:gd name="T8" fmla="*/ 0 w 1923"/>
              <a:gd name="T9" fmla="*/ 484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0" y="484"/>
                </a:move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  <a:lnTo>
                  <a:pt x="0" y="484"/>
                </a:lnTo>
                <a:close/>
              </a:path>
            </a:pathLst>
          </a:custGeom>
          <a:solidFill>
            <a:srgbClr val="EB1A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3" name="Freeform 131"/>
          <p:cNvSpPr>
            <a:spLocks/>
          </p:cNvSpPr>
          <p:nvPr/>
        </p:nvSpPr>
        <p:spPr bwMode="auto">
          <a:xfrm>
            <a:off x="608225" y="3557367"/>
            <a:ext cx="1198424" cy="807823"/>
          </a:xfrm>
          <a:custGeom>
            <a:avLst/>
            <a:gdLst>
              <a:gd name="T0" fmla="*/ 0 w 1923"/>
              <a:gd name="T1" fmla="*/ 484 h 1470"/>
              <a:gd name="T2" fmla="*/ 0 w 1923"/>
              <a:gd name="T3" fmla="*/ 986 h 1470"/>
              <a:gd name="T4" fmla="*/ 1923 w 1923"/>
              <a:gd name="T5" fmla="*/ 1470 h 1470"/>
              <a:gd name="T6" fmla="*/ 1923 w 1923"/>
              <a:gd name="T7" fmla="*/ 0 h 1470"/>
              <a:gd name="T8" fmla="*/ 0 w 1923"/>
              <a:gd name="T9" fmla="*/ 484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0" y="484"/>
                </a:move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  <a:lnTo>
                  <a:pt x="0" y="48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4" name="Freeform 132"/>
          <p:cNvSpPr>
            <a:spLocks/>
          </p:cNvSpPr>
          <p:nvPr/>
        </p:nvSpPr>
        <p:spPr bwMode="auto">
          <a:xfrm>
            <a:off x="608225" y="3557367"/>
            <a:ext cx="1198424" cy="807823"/>
          </a:xfrm>
          <a:custGeom>
            <a:avLst/>
            <a:gdLst>
              <a:gd name="T0" fmla="*/ 1923 w 1923"/>
              <a:gd name="T1" fmla="*/ 0 h 1470"/>
              <a:gd name="T2" fmla="*/ 0 w 1923"/>
              <a:gd name="T3" fmla="*/ 484 h 1470"/>
              <a:gd name="T4" fmla="*/ 0 w 1923"/>
              <a:gd name="T5" fmla="*/ 986 h 1470"/>
              <a:gd name="T6" fmla="*/ 1923 w 1923"/>
              <a:gd name="T7" fmla="*/ 1470 h 1470"/>
              <a:gd name="T8" fmla="*/ 1923 w 1923"/>
              <a:gd name="T9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1923" y="0"/>
                </a:moveTo>
                <a:lnTo>
                  <a:pt x="0" y="484"/>
                </a:ln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  <a:close/>
              </a:path>
            </a:pathLst>
          </a:custGeom>
          <a:solidFill>
            <a:srgbClr val="FF5D78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5" name="Freeform 133"/>
          <p:cNvSpPr>
            <a:spLocks/>
          </p:cNvSpPr>
          <p:nvPr/>
        </p:nvSpPr>
        <p:spPr bwMode="auto">
          <a:xfrm>
            <a:off x="608225" y="3557367"/>
            <a:ext cx="1198424" cy="807823"/>
          </a:xfrm>
          <a:custGeom>
            <a:avLst/>
            <a:gdLst>
              <a:gd name="T0" fmla="*/ 1923 w 1923"/>
              <a:gd name="T1" fmla="*/ 0 h 1470"/>
              <a:gd name="T2" fmla="*/ 0 w 1923"/>
              <a:gd name="T3" fmla="*/ 484 h 1470"/>
              <a:gd name="T4" fmla="*/ 0 w 1923"/>
              <a:gd name="T5" fmla="*/ 986 h 1470"/>
              <a:gd name="T6" fmla="*/ 1923 w 1923"/>
              <a:gd name="T7" fmla="*/ 1470 h 1470"/>
              <a:gd name="T8" fmla="*/ 1923 w 1923"/>
              <a:gd name="T9" fmla="*/ 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1470">
                <a:moveTo>
                  <a:pt x="1923" y="0"/>
                </a:moveTo>
                <a:lnTo>
                  <a:pt x="0" y="484"/>
                </a:lnTo>
                <a:lnTo>
                  <a:pt x="0" y="986"/>
                </a:lnTo>
                <a:lnTo>
                  <a:pt x="1923" y="1470"/>
                </a:lnTo>
                <a:lnTo>
                  <a:pt x="19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6" name="Freeform 134"/>
          <p:cNvSpPr>
            <a:spLocks/>
          </p:cNvSpPr>
          <p:nvPr/>
        </p:nvSpPr>
        <p:spPr bwMode="auto">
          <a:xfrm>
            <a:off x="1806647" y="4454742"/>
            <a:ext cx="7051439" cy="811120"/>
          </a:xfrm>
          <a:custGeom>
            <a:avLst/>
            <a:gdLst>
              <a:gd name="T0" fmla="*/ 5099 w 5780"/>
              <a:gd name="T1" fmla="*/ 0 h 1476"/>
              <a:gd name="T2" fmla="*/ 0 w 5780"/>
              <a:gd name="T3" fmla="*/ 0 h 1476"/>
              <a:gd name="T4" fmla="*/ 0 w 5780"/>
              <a:gd name="T5" fmla="*/ 1476 h 1476"/>
              <a:gd name="T6" fmla="*/ 5099 w 5780"/>
              <a:gd name="T7" fmla="*/ 1476 h 1476"/>
              <a:gd name="T8" fmla="*/ 5780 w 5780"/>
              <a:gd name="T9" fmla="*/ 741 h 1476"/>
              <a:gd name="T10" fmla="*/ 5099 w 5780"/>
              <a:gd name="T11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6">
                <a:moveTo>
                  <a:pt x="5099" y="0"/>
                </a:moveTo>
                <a:lnTo>
                  <a:pt x="0" y="0"/>
                </a:lnTo>
                <a:lnTo>
                  <a:pt x="0" y="1476"/>
                </a:lnTo>
                <a:lnTo>
                  <a:pt x="5099" y="1476"/>
                </a:lnTo>
                <a:lnTo>
                  <a:pt x="5780" y="741"/>
                </a:lnTo>
                <a:lnTo>
                  <a:pt x="5099" y="0"/>
                </a:lnTo>
                <a:close/>
              </a:path>
            </a:pathLst>
          </a:custGeom>
          <a:solidFill>
            <a:srgbClr val="C1F1EA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7" name="Freeform 135"/>
          <p:cNvSpPr>
            <a:spLocks/>
          </p:cNvSpPr>
          <p:nvPr/>
        </p:nvSpPr>
        <p:spPr bwMode="auto">
          <a:xfrm>
            <a:off x="1806649" y="4464108"/>
            <a:ext cx="3602126" cy="811120"/>
          </a:xfrm>
          <a:custGeom>
            <a:avLst/>
            <a:gdLst>
              <a:gd name="T0" fmla="*/ 5099 w 5780"/>
              <a:gd name="T1" fmla="*/ 0 h 1476"/>
              <a:gd name="T2" fmla="*/ 0 w 5780"/>
              <a:gd name="T3" fmla="*/ 0 h 1476"/>
              <a:gd name="T4" fmla="*/ 0 w 5780"/>
              <a:gd name="T5" fmla="*/ 1476 h 1476"/>
              <a:gd name="T6" fmla="*/ 5099 w 5780"/>
              <a:gd name="T7" fmla="*/ 1476 h 1476"/>
              <a:gd name="T8" fmla="*/ 5780 w 5780"/>
              <a:gd name="T9" fmla="*/ 741 h 1476"/>
              <a:gd name="T10" fmla="*/ 5099 w 5780"/>
              <a:gd name="T11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0" h="1476">
                <a:moveTo>
                  <a:pt x="5099" y="0"/>
                </a:moveTo>
                <a:lnTo>
                  <a:pt x="0" y="0"/>
                </a:lnTo>
                <a:lnTo>
                  <a:pt x="0" y="1476"/>
                </a:lnTo>
                <a:lnTo>
                  <a:pt x="5099" y="1476"/>
                </a:lnTo>
                <a:lnTo>
                  <a:pt x="5780" y="741"/>
                </a:lnTo>
                <a:lnTo>
                  <a:pt x="50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8" name="Freeform 136"/>
          <p:cNvSpPr>
            <a:spLocks/>
          </p:cNvSpPr>
          <p:nvPr/>
        </p:nvSpPr>
        <p:spPr bwMode="auto">
          <a:xfrm>
            <a:off x="608225" y="4128887"/>
            <a:ext cx="1198424" cy="1136447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592 h 2068"/>
              <a:gd name="T8" fmla="*/ 0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592"/>
                </a:lnTo>
                <a:lnTo>
                  <a:pt x="0" y="0"/>
                </a:lnTo>
                <a:close/>
              </a:path>
            </a:pathLst>
          </a:custGeom>
          <a:solidFill>
            <a:srgbClr val="128B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39" name="Freeform 137"/>
          <p:cNvSpPr>
            <a:spLocks/>
          </p:cNvSpPr>
          <p:nvPr/>
        </p:nvSpPr>
        <p:spPr bwMode="auto">
          <a:xfrm>
            <a:off x="608225" y="4128887"/>
            <a:ext cx="1198424" cy="1136447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592 h 2068"/>
              <a:gd name="T8" fmla="*/ 0 w 1923"/>
              <a:gd name="T9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59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0" name="Freeform 138"/>
          <p:cNvSpPr>
            <a:spLocks/>
          </p:cNvSpPr>
          <p:nvPr/>
        </p:nvSpPr>
        <p:spPr bwMode="auto">
          <a:xfrm>
            <a:off x="608225" y="4128887"/>
            <a:ext cx="1198424" cy="1136447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610 h 2068"/>
              <a:gd name="T8" fmla="*/ 1923 w 1923"/>
              <a:gd name="T9" fmla="*/ 592 h 2068"/>
              <a:gd name="T10" fmla="*/ 0 w 1923"/>
              <a:gd name="T11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610"/>
                </a:lnTo>
                <a:lnTo>
                  <a:pt x="1923" y="592"/>
                </a:lnTo>
                <a:lnTo>
                  <a:pt x="0" y="0"/>
                </a:lnTo>
                <a:close/>
              </a:path>
            </a:pathLst>
          </a:custGeom>
          <a:solidFill>
            <a:srgbClr val="6DD4E9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1" name="Freeform 139"/>
          <p:cNvSpPr>
            <a:spLocks/>
          </p:cNvSpPr>
          <p:nvPr/>
        </p:nvSpPr>
        <p:spPr bwMode="auto">
          <a:xfrm>
            <a:off x="608225" y="4128887"/>
            <a:ext cx="1198424" cy="1136447"/>
          </a:xfrm>
          <a:custGeom>
            <a:avLst/>
            <a:gdLst>
              <a:gd name="T0" fmla="*/ 0 w 1923"/>
              <a:gd name="T1" fmla="*/ 0 h 2068"/>
              <a:gd name="T2" fmla="*/ 0 w 1923"/>
              <a:gd name="T3" fmla="*/ 502 h 2068"/>
              <a:gd name="T4" fmla="*/ 1923 w 1923"/>
              <a:gd name="T5" fmla="*/ 2068 h 2068"/>
              <a:gd name="T6" fmla="*/ 1923 w 1923"/>
              <a:gd name="T7" fmla="*/ 610 h 2068"/>
              <a:gd name="T8" fmla="*/ 1923 w 1923"/>
              <a:gd name="T9" fmla="*/ 592 h 2068"/>
              <a:gd name="T10" fmla="*/ 0 w 1923"/>
              <a:gd name="T11" fmla="*/ 0 h 2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3" h="2068">
                <a:moveTo>
                  <a:pt x="0" y="0"/>
                </a:moveTo>
                <a:lnTo>
                  <a:pt x="0" y="502"/>
                </a:lnTo>
                <a:lnTo>
                  <a:pt x="1923" y="2068"/>
                </a:lnTo>
                <a:lnTo>
                  <a:pt x="1923" y="610"/>
                </a:lnTo>
                <a:lnTo>
                  <a:pt x="1923" y="59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2" name="Freeform 140"/>
          <p:cNvSpPr>
            <a:spLocks/>
          </p:cNvSpPr>
          <p:nvPr/>
        </p:nvSpPr>
        <p:spPr bwMode="auto">
          <a:xfrm>
            <a:off x="1800119" y="5355137"/>
            <a:ext cx="7041474" cy="823806"/>
          </a:xfrm>
          <a:custGeom>
            <a:avLst/>
            <a:gdLst>
              <a:gd name="T0" fmla="*/ 5105 w 5786"/>
              <a:gd name="T1" fmla="*/ 0 h 1476"/>
              <a:gd name="T2" fmla="*/ 0 w 5786"/>
              <a:gd name="T3" fmla="*/ 0 h 1476"/>
              <a:gd name="T4" fmla="*/ 0 w 5786"/>
              <a:gd name="T5" fmla="*/ 1476 h 1476"/>
              <a:gd name="T6" fmla="*/ 5105 w 5786"/>
              <a:gd name="T7" fmla="*/ 1476 h 1476"/>
              <a:gd name="T8" fmla="*/ 5786 w 5786"/>
              <a:gd name="T9" fmla="*/ 741 h 1476"/>
              <a:gd name="T10" fmla="*/ 5105 w 5786"/>
              <a:gd name="T11" fmla="*/ 0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86" h="1476">
                <a:moveTo>
                  <a:pt x="5105" y="0"/>
                </a:moveTo>
                <a:lnTo>
                  <a:pt x="0" y="0"/>
                </a:lnTo>
                <a:lnTo>
                  <a:pt x="0" y="1476"/>
                </a:lnTo>
                <a:lnTo>
                  <a:pt x="5105" y="1476"/>
                </a:lnTo>
                <a:lnTo>
                  <a:pt x="5786" y="741"/>
                </a:lnTo>
                <a:lnTo>
                  <a:pt x="5105" y="0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3" name="Freeform 141"/>
          <p:cNvSpPr>
            <a:spLocks/>
          </p:cNvSpPr>
          <p:nvPr/>
        </p:nvSpPr>
        <p:spPr bwMode="auto">
          <a:xfrm>
            <a:off x="608225" y="4434431"/>
            <a:ext cx="1198424" cy="1731049"/>
          </a:xfrm>
          <a:custGeom>
            <a:avLst/>
            <a:gdLst>
              <a:gd name="T0" fmla="*/ 0 w 1923"/>
              <a:gd name="T1" fmla="*/ 0 h 3150"/>
              <a:gd name="T2" fmla="*/ 0 w 1923"/>
              <a:gd name="T3" fmla="*/ 502 h 3150"/>
              <a:gd name="T4" fmla="*/ 1923 w 1923"/>
              <a:gd name="T5" fmla="*/ 3150 h 3150"/>
              <a:gd name="T6" fmla="*/ 1923 w 1923"/>
              <a:gd name="T7" fmla="*/ 1674 h 3150"/>
              <a:gd name="T8" fmla="*/ 0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0"/>
                </a:moveTo>
                <a:lnTo>
                  <a:pt x="0" y="502"/>
                </a:lnTo>
                <a:lnTo>
                  <a:pt x="1923" y="3150"/>
                </a:lnTo>
                <a:lnTo>
                  <a:pt x="1923" y="1674"/>
                </a:lnTo>
                <a:lnTo>
                  <a:pt x="0" y="0"/>
                </a:lnTo>
                <a:close/>
              </a:path>
            </a:pathLst>
          </a:custGeom>
          <a:solidFill>
            <a:srgbClr val="68A6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4" name="Freeform 142"/>
          <p:cNvSpPr>
            <a:spLocks/>
          </p:cNvSpPr>
          <p:nvPr/>
        </p:nvSpPr>
        <p:spPr bwMode="auto">
          <a:xfrm>
            <a:off x="608225" y="4434431"/>
            <a:ext cx="1198424" cy="1731049"/>
          </a:xfrm>
          <a:custGeom>
            <a:avLst/>
            <a:gdLst>
              <a:gd name="T0" fmla="*/ 0 w 1923"/>
              <a:gd name="T1" fmla="*/ 0 h 3150"/>
              <a:gd name="T2" fmla="*/ 0 w 1923"/>
              <a:gd name="T3" fmla="*/ 502 h 3150"/>
              <a:gd name="T4" fmla="*/ 1923 w 1923"/>
              <a:gd name="T5" fmla="*/ 3150 h 3150"/>
              <a:gd name="T6" fmla="*/ 1923 w 1923"/>
              <a:gd name="T7" fmla="*/ 1674 h 3150"/>
              <a:gd name="T8" fmla="*/ 0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0"/>
                </a:moveTo>
                <a:lnTo>
                  <a:pt x="0" y="502"/>
                </a:lnTo>
                <a:lnTo>
                  <a:pt x="1923" y="3150"/>
                </a:lnTo>
                <a:lnTo>
                  <a:pt x="1923" y="1674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5" name="Freeform 143"/>
          <p:cNvSpPr>
            <a:spLocks/>
          </p:cNvSpPr>
          <p:nvPr/>
        </p:nvSpPr>
        <p:spPr bwMode="auto">
          <a:xfrm>
            <a:off x="608225" y="4434430"/>
            <a:ext cx="1198424" cy="1754147"/>
          </a:xfrm>
          <a:custGeom>
            <a:avLst/>
            <a:gdLst>
              <a:gd name="T0" fmla="*/ 0 w 1923"/>
              <a:gd name="T1" fmla="*/ 0 h 3150"/>
              <a:gd name="T2" fmla="*/ 0 w 1923"/>
              <a:gd name="T3" fmla="*/ 502 h 3150"/>
              <a:gd name="T4" fmla="*/ 1923 w 1923"/>
              <a:gd name="T5" fmla="*/ 3150 h 3150"/>
              <a:gd name="T6" fmla="*/ 1923 w 1923"/>
              <a:gd name="T7" fmla="*/ 1674 h 3150"/>
              <a:gd name="T8" fmla="*/ 0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0"/>
                </a:moveTo>
                <a:lnTo>
                  <a:pt x="0" y="502"/>
                </a:lnTo>
                <a:lnTo>
                  <a:pt x="1923" y="3150"/>
                </a:lnTo>
                <a:lnTo>
                  <a:pt x="1923" y="1674"/>
                </a:lnTo>
                <a:lnTo>
                  <a:pt x="0" y="0"/>
                </a:lnTo>
                <a:close/>
              </a:path>
            </a:pathLst>
          </a:custGeom>
          <a:solidFill>
            <a:srgbClr val="7DBEFF"/>
          </a:solidFill>
          <a:ln>
            <a:noFill/>
          </a:ln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146" name="Freeform 144"/>
          <p:cNvSpPr>
            <a:spLocks/>
          </p:cNvSpPr>
          <p:nvPr/>
        </p:nvSpPr>
        <p:spPr bwMode="auto">
          <a:xfrm>
            <a:off x="608225" y="4434431"/>
            <a:ext cx="1198424" cy="1731049"/>
          </a:xfrm>
          <a:custGeom>
            <a:avLst/>
            <a:gdLst>
              <a:gd name="T0" fmla="*/ 0 w 1923"/>
              <a:gd name="T1" fmla="*/ 0 h 3150"/>
              <a:gd name="T2" fmla="*/ 0 w 1923"/>
              <a:gd name="T3" fmla="*/ 502 h 3150"/>
              <a:gd name="T4" fmla="*/ 1923 w 1923"/>
              <a:gd name="T5" fmla="*/ 3150 h 3150"/>
              <a:gd name="T6" fmla="*/ 1923 w 1923"/>
              <a:gd name="T7" fmla="*/ 1674 h 3150"/>
              <a:gd name="T8" fmla="*/ 0 w 1923"/>
              <a:gd name="T9" fmla="*/ 0 h 3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3" h="3150">
                <a:moveTo>
                  <a:pt x="0" y="0"/>
                </a:moveTo>
                <a:lnTo>
                  <a:pt x="0" y="502"/>
                </a:lnTo>
                <a:lnTo>
                  <a:pt x="1923" y="3150"/>
                </a:lnTo>
                <a:lnTo>
                  <a:pt x="1923" y="1674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31654" tIns="15826" rIns="31654" bIns="15826" numCol="1" anchor="t" anchorCtr="0" compatLnSpc="1">
            <a:prstTxWarp prst="textNoShape">
              <a:avLst/>
            </a:prstTxWarp>
          </a:bodyPr>
          <a:lstStyle/>
          <a:p>
            <a:pPr defTabSz="844061">
              <a:defRPr/>
            </a:pPr>
            <a:endParaRPr lang="en-US" sz="1246" b="1" dirty="0">
              <a:solidFill>
                <a:srgbClr val="262626"/>
              </a:solidFill>
              <a:latin typeface="Roboto Bold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71218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effectLst>
                  <a:reflection stA="45000" endPos="1000" dist="508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городского округа осуществляется на основании основных направлений бюджетной, налоговой политики, которая определяет базовые принципы, условия и подходы формирования проектировок бюджета</a:t>
            </a:r>
          </a:p>
        </p:txBody>
      </p:sp>
      <p:sp>
        <p:nvSpPr>
          <p:cNvPr id="48" name="TextBox 93"/>
          <p:cNvSpPr txBox="1">
            <a:spLocks noChangeArrowheads="1"/>
          </p:cNvSpPr>
          <p:nvPr/>
        </p:nvSpPr>
        <p:spPr bwMode="auto">
          <a:xfrm>
            <a:off x="1930400" y="1836504"/>
            <a:ext cx="60833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6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Сохранение финансовой устойчивости и развитие доходных источников бюджета городского округа</a:t>
            </a:r>
          </a:p>
        </p:txBody>
      </p:sp>
      <p:sp>
        <p:nvSpPr>
          <p:cNvPr id="49" name="TextBox 93"/>
          <p:cNvSpPr txBox="1">
            <a:spLocks noChangeArrowheads="1"/>
          </p:cNvSpPr>
          <p:nvPr/>
        </p:nvSpPr>
        <p:spPr bwMode="auto">
          <a:xfrm>
            <a:off x="1930400" y="2672524"/>
            <a:ext cx="6083300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61">
              <a:lnSpc>
                <a:spcPts val="1900"/>
              </a:lnSpc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rgbClr val="7F739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муниципальной собственностью с целью увеличения доходов от её использования</a:t>
            </a:r>
          </a:p>
        </p:txBody>
      </p:sp>
      <p:sp>
        <p:nvSpPr>
          <p:cNvPr id="50" name="TextBox 93"/>
          <p:cNvSpPr txBox="1">
            <a:spLocks noChangeArrowheads="1"/>
          </p:cNvSpPr>
          <p:nvPr/>
        </p:nvSpPr>
        <p:spPr bwMode="auto">
          <a:xfrm>
            <a:off x="1930400" y="3637655"/>
            <a:ext cx="608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6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Обеспечение достижения национальных целей развития, повышения качества муниципальных услуг</a:t>
            </a:r>
          </a:p>
        </p:txBody>
      </p:sp>
      <p:sp>
        <p:nvSpPr>
          <p:cNvPr id="51" name="TextBox 93"/>
          <p:cNvSpPr txBox="1">
            <a:spLocks noChangeArrowheads="1"/>
          </p:cNvSpPr>
          <p:nvPr/>
        </p:nvSpPr>
        <p:spPr bwMode="auto">
          <a:xfrm>
            <a:off x="1930400" y="4523164"/>
            <a:ext cx="608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6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8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бюджетных расходов с четким разграничением их приоритетности </a:t>
            </a:r>
          </a:p>
        </p:txBody>
      </p:sp>
      <p:sp>
        <p:nvSpPr>
          <p:cNvPr id="52" name="TextBox 93"/>
          <p:cNvSpPr txBox="1">
            <a:spLocks noChangeArrowheads="1"/>
          </p:cNvSpPr>
          <p:nvPr/>
        </p:nvSpPr>
        <p:spPr bwMode="auto">
          <a:xfrm>
            <a:off x="1930400" y="5456574"/>
            <a:ext cx="608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6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Обеспечение прозрачности муниципальных финансов и открытости бюджета, бюджетного процесса для граждан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103" l="2290" r="98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18"/>
          <a:stretch/>
        </p:blipFill>
        <p:spPr>
          <a:xfrm>
            <a:off x="9563379" y="4692569"/>
            <a:ext cx="1518546" cy="1521408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1575136" y="128429"/>
            <a:ext cx="9143040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/>
            <a:r>
              <a:rPr lang="ru-RU" sz="2000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бюджетной, налоговой политики </a:t>
            </a:r>
          </a:p>
        </p:txBody>
      </p:sp>
    </p:spTree>
    <p:extLst>
      <p:ext uri="{BB962C8B-B14F-4D97-AF65-F5344CB8AC3E}">
        <p14:creationId xmlns:p14="http://schemas.microsoft.com/office/powerpoint/2010/main" val="22849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758312" y="5806958"/>
            <a:ext cx="4675375" cy="57097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txBody>
          <a:bodyPr wrap="square" lIns="84360" tIns="42180" rIns="84360" bIns="42180">
            <a:spAutoFit/>
          </a:bodyPr>
          <a:lstStyle/>
          <a:p>
            <a:pPr algn="ctr" defTabSz="844061"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Итого: 708 386,5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504" y="-10507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иных сферах деятельности на 2024 год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94B9DB9-85F2-BDEC-D79E-39132073A093}"/>
              </a:ext>
            </a:extLst>
          </p:cNvPr>
          <p:cNvSpPr/>
          <p:nvPr/>
        </p:nvSpPr>
        <p:spPr>
          <a:xfrm>
            <a:off x="800100" y="765556"/>
            <a:ext cx="3492000" cy="1620000"/>
          </a:xfrm>
          <a:prstGeom prst="roundRect">
            <a:avLst/>
          </a:prstGeom>
          <a:solidFill>
            <a:srgbClr val="AEC2FA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деятельности органов местного самоуправления города Мегиона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26 524,5 тыс. руб. 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98A16FE-1321-FF64-FD51-81D2AA353703}"/>
              </a:ext>
            </a:extLst>
          </p:cNvPr>
          <p:cNvSpPr/>
          <p:nvPr/>
        </p:nvSpPr>
        <p:spPr>
          <a:xfrm>
            <a:off x="4530306" y="765556"/>
            <a:ext cx="3454400" cy="1620000"/>
          </a:xfrm>
          <a:prstGeom prst="roundRect">
            <a:avLst/>
          </a:prstGeom>
          <a:solidFill>
            <a:srgbClr val="D6BBE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имуществом города Мегиона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27 187,0 тыс. руб.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81946A4-596A-8A6E-1F9A-D06294E8E1A0}"/>
              </a:ext>
            </a:extLst>
          </p:cNvPr>
          <p:cNvSpPr/>
          <p:nvPr/>
        </p:nvSpPr>
        <p:spPr>
          <a:xfrm>
            <a:off x="4530306" y="4112600"/>
            <a:ext cx="3454400" cy="15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гражданского общества на территории города Мегиона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6 977,0 тыс. руб.</a:t>
            </a:r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DD70763-E639-4E8A-7A27-FECD3E7B95C7}"/>
              </a:ext>
            </a:extLst>
          </p:cNvPr>
          <p:cNvSpPr/>
          <p:nvPr/>
        </p:nvSpPr>
        <p:spPr>
          <a:xfrm>
            <a:off x="800100" y="2462378"/>
            <a:ext cx="3492000" cy="154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информационного общества на территории города Мегиона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48 759,1 тыс. руб.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429D150-D96D-BD71-4009-371641C1846B}"/>
              </a:ext>
            </a:extLst>
          </p:cNvPr>
          <p:cNvSpPr/>
          <p:nvPr/>
        </p:nvSpPr>
        <p:spPr>
          <a:xfrm>
            <a:off x="4530306" y="2462378"/>
            <a:ext cx="3454400" cy="1548000"/>
          </a:xfrm>
          <a:prstGeom prst="roundRect">
            <a:avLst/>
          </a:prstGeom>
          <a:solidFill>
            <a:srgbClr val="FFB3C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муниципальными финансами в городе Мегионе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43 259,9 тыс. руб.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F7FFE92-5061-4F2D-04BA-B4EFFA6C3E29}"/>
              </a:ext>
            </a:extLst>
          </p:cNvPr>
          <p:cNvSpPr/>
          <p:nvPr/>
        </p:nvSpPr>
        <p:spPr>
          <a:xfrm>
            <a:off x="800100" y="4112600"/>
            <a:ext cx="3491999" cy="1548000"/>
          </a:xfrm>
          <a:prstGeom prst="roundRect">
            <a:avLst/>
          </a:prstGeom>
          <a:solidFill>
            <a:srgbClr val="B2ECB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экологической безопасности на территории города Мегиона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8 559,9 тыс. руб.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4AECDC8-44AF-78C0-9FFB-1A65C768DB4C}"/>
              </a:ext>
            </a:extLst>
          </p:cNvPr>
          <p:cNvSpPr/>
          <p:nvPr/>
        </p:nvSpPr>
        <p:spPr>
          <a:xfrm>
            <a:off x="8222912" y="4112600"/>
            <a:ext cx="3240000" cy="1548000"/>
          </a:xfrm>
          <a:prstGeom prst="roundRect">
            <a:avLst/>
          </a:prstGeom>
          <a:solidFill>
            <a:srgbClr val="CBADC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муниципальной службы в городе Мегионе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180,0 тыс. руб.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82DD459-D608-CE73-B118-A2F1733E5A26}"/>
              </a:ext>
            </a:extLst>
          </p:cNvPr>
          <p:cNvSpPr/>
          <p:nvPr/>
        </p:nvSpPr>
        <p:spPr>
          <a:xfrm>
            <a:off x="8222912" y="765556"/>
            <a:ext cx="3240000" cy="1620000"/>
          </a:xfrm>
          <a:prstGeom prst="roundRect">
            <a:avLst/>
          </a:prstGeom>
          <a:solidFill>
            <a:srgbClr val="FFC8A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и охраны труда в городе Мегионе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2 668,0 тыс. руб.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6A9D0A8-84BA-3250-F56A-C1D0757791AA}"/>
              </a:ext>
            </a:extLst>
          </p:cNvPr>
          <p:cNvSpPr/>
          <p:nvPr/>
        </p:nvSpPr>
        <p:spPr>
          <a:xfrm>
            <a:off x="8222912" y="2462378"/>
            <a:ext cx="3240000" cy="1548000"/>
          </a:xfrm>
          <a:prstGeom prst="roundRect">
            <a:avLst/>
          </a:prstGeom>
          <a:solidFill>
            <a:srgbClr val="A7E8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управления</a:t>
            </a:r>
          </a:p>
          <a:p>
            <a:pPr lvl="0" algn="ctr" rtl="0">
              <a:lnSpc>
                <a:spcPct val="100000"/>
              </a:lnSpc>
              <a:spcAft>
                <a:spcPts val="6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544 271,1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7062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2"/>
          <p:cNvSpPr>
            <a:spLocks noChangeShapeType="1"/>
          </p:cNvSpPr>
          <p:nvPr/>
        </p:nvSpPr>
        <p:spPr bwMode="auto">
          <a:xfrm>
            <a:off x="1739680" y="1251336"/>
            <a:ext cx="882015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4347">
              <a:defRPr/>
            </a:pPr>
            <a:endParaRPr lang="ru-RU" sz="2300" dirty="0">
              <a:solidFill>
                <a:prstClr val="black"/>
              </a:solidFill>
              <a:latin typeface="Roboto Condensed"/>
            </a:endParaRPr>
          </a:p>
        </p:txBody>
      </p:sp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688639" y="896419"/>
            <a:ext cx="4436778" cy="317894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4347">
              <a:defRPr/>
            </a:pPr>
            <a:r>
              <a:rPr lang="ru-RU" altLang="ru-RU" sz="2286" b="1" dirty="0">
                <a:solidFill>
                  <a:srgbClr val="006A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ФИНАНСОВ </a:t>
            </a:r>
          </a:p>
          <a:p>
            <a:pPr defTabSz="684347">
              <a:defRPr/>
            </a:pPr>
            <a:r>
              <a:rPr lang="ru-RU" altLang="ru-RU" sz="2286" b="1" dirty="0">
                <a:solidFill>
                  <a:srgbClr val="006A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ГОРОДА МЕГИОНА</a:t>
            </a:r>
            <a:endParaRPr lang="ru-RU" altLang="ru-RU" sz="2286" dirty="0">
              <a:solidFill>
                <a:srgbClr val="006A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347">
              <a:defRPr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Нефтяников, дом 8, </a:t>
            </a:r>
          </a:p>
          <a:p>
            <a:pPr defTabSz="684347">
              <a:defRPr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Мегион, ХМАО – Югра, 628680</a:t>
            </a:r>
          </a:p>
          <a:p>
            <a:pPr defTabSz="684347">
              <a:defRPr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</a:t>
            </a:r>
            <a:r>
              <a:rPr lang="en-US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(34643) </a:t>
            </a:r>
            <a:r>
              <a:rPr lang="en-US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9-63-35</a:t>
            </a:r>
            <a:endParaRPr lang="ru-RU" alt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347">
              <a:defRPr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8</a:t>
            </a:r>
            <a:r>
              <a:rPr lang="en-US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(34643) </a:t>
            </a:r>
            <a:r>
              <a:rPr lang="en-US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9-63-35</a:t>
            </a:r>
            <a:endParaRPr lang="ru-RU" alt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347">
              <a:defRPr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altLang="ru-RU" sz="2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komfin@admmegion.ru</a:t>
            </a:r>
            <a:endParaRPr lang="ru-RU" altLang="ru-RU" sz="2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80517" y="191089"/>
            <a:ext cx="6630965" cy="584775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sz="3200" b="1" i="1" cap="all" dirty="0">
                <a:ln w="9525">
                  <a:noFill/>
                  <a:prstDash val="solid"/>
                </a:ln>
                <a:solidFill>
                  <a:srgbClr val="006A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 </a:t>
            </a:r>
          </a:p>
        </p:txBody>
      </p:sp>
      <p:pic>
        <p:nvPicPr>
          <p:cNvPr id="6" name="Рисунок 5" descr="Изображение выглядит как Шрифт, текст, Графи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AAEA554-D880-A0BB-A48F-C8AD77BF5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23" y="1176983"/>
            <a:ext cx="2104633" cy="2694019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шаблон, Красочность, вода">
            <a:extLst>
              <a:ext uri="{FF2B5EF4-FFF2-40B4-BE49-F238E27FC236}">
                <a16:creationId xmlns:a16="http://schemas.microsoft.com/office/drawing/2014/main" id="{E9D57EC6-A03E-532F-971C-D3A70E671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981"/>
            <a:ext cx="12192000" cy="2694019"/>
          </a:xfrm>
          <a:prstGeom prst="rect">
            <a:avLst/>
          </a:prstGeom>
        </p:spPr>
      </p:pic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21BAD1D6-9217-F0F7-04CD-4E2ABEDCD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628" y="2523993"/>
            <a:ext cx="3250784" cy="40011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347">
              <a:defRPr/>
            </a:pPr>
            <a:r>
              <a:rPr lang="ru-RU" altLang="ru-RU" sz="2000" b="1" dirty="0">
                <a:solidFill>
                  <a:srgbClr val="006A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В СОЦСЕТЯХ:</a:t>
            </a:r>
            <a:endParaRPr lang="ru-RU" altLang="ru-RU" u="sng" dirty="0">
              <a:solidFill>
                <a:srgbClr val="006A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Изображение выглядит как круг, Графика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74029AE-6355-0FF8-092E-DDEC3B37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28" y="2901661"/>
            <a:ext cx="1167265" cy="116726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Графика, круг, графический дизайн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C144FA2A-6F70-6991-45AB-4F4A29650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42" y="2886003"/>
            <a:ext cx="1167265" cy="1167265"/>
          </a:xfrm>
          <a:prstGeom prst="rect">
            <a:avLst/>
          </a:prstGeom>
        </p:spPr>
      </p:pic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3E26EAF1-8EED-0718-0E42-77DC19118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8412" y="922799"/>
            <a:ext cx="3250784" cy="40011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347">
              <a:defRPr/>
            </a:pPr>
            <a:r>
              <a:rPr lang="ru-RU" altLang="ru-RU" sz="2000" b="1" dirty="0">
                <a:solidFill>
                  <a:srgbClr val="006A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САЙТ:</a:t>
            </a:r>
            <a:endParaRPr lang="ru-RU" altLang="ru-RU" u="sng" dirty="0">
              <a:solidFill>
                <a:srgbClr val="006A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Изображение выглядит как шаблон, Графика, круг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0BFF867-B606-6A7C-EC48-80EAD3409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94" y="1311275"/>
            <a:ext cx="1186252" cy="11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" y="677986"/>
            <a:ext cx="12192000" cy="1193179"/>
          </a:xfrm>
          <a:prstGeom prst="rect">
            <a:avLst/>
          </a:prstGeom>
        </p:spPr>
        <p:txBody>
          <a:bodyPr wrap="square" lIns="84360" tIns="42180" rIns="84360" bIns="42180">
            <a:spAutoFit/>
          </a:bodyPr>
          <a:lstStyle/>
          <a:p>
            <a:pPr algn="ctr" defTabSz="843533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комплекс вероятностных оценок возможных путей развития и охватывает </a:t>
            </a:r>
          </a:p>
          <a:p>
            <a:pPr algn="ctr" defTabSz="843533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важнейшие сферы экономики территории и жизнедеятельности ее населения, включая экономическую базу; </a:t>
            </a:r>
          </a:p>
          <a:p>
            <a:pPr algn="ctr" defTabSz="843533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социально-демографическую ситуацию; уровень жизни, занятость и социальную инфраструктуру; инвестиционный комплекс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96326" y="1791497"/>
            <a:ext cx="11199348" cy="1994462"/>
            <a:chOff x="-1341379" y="3338651"/>
            <a:chExt cx="17636380" cy="3140815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-1341379" y="3338651"/>
              <a:ext cx="6424073" cy="3140815"/>
            </a:xfrm>
            <a:prstGeom prst="roundRect">
              <a:avLst/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</a:gradFill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84360" tIns="42180" rIns="84360" bIns="42180" anchor="ctr"/>
            <a:lstStyle/>
            <a:p>
              <a:pPr algn="ctr" defTabSz="8435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u="sng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Консервативный</a:t>
              </a:r>
            </a:p>
            <a:p>
              <a:pPr algn="ctr" defTabSz="8435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Характеризует развитие экономики в условиях сохранения консервативных тенденций изменения внешних факторов при сохранении консервативной бюджетной политики</a:t>
              </a:r>
              <a:endParaRPr lang="ru-RU" sz="1200" b="1" dirty="0">
                <a:solidFill>
                  <a:prstClr val="black">
                    <a:lumMod val="95000"/>
                    <a:lumOff val="5000"/>
                  </a:prstClr>
                </a:solidFill>
                <a:latin typeface="Trebuchet MS"/>
              </a:endParaRPr>
            </a:p>
          </p:txBody>
        </p:sp>
        <p:sp>
          <p:nvSpPr>
            <p:cNvPr id="7" name="Прямоугольник: скругленные углы 6"/>
            <p:cNvSpPr/>
            <p:nvPr/>
          </p:nvSpPr>
          <p:spPr>
            <a:xfrm>
              <a:off x="9870928" y="3338651"/>
              <a:ext cx="6424073" cy="3140815"/>
            </a:xfrm>
            <a:prstGeom prst="round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84360" tIns="42180" rIns="84360" bIns="42180" anchor="ctr"/>
            <a:lstStyle/>
            <a:p>
              <a:pPr algn="ctr" defTabSz="8435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u="sng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Базовый</a:t>
              </a:r>
              <a:endParaRPr lang="ru-RU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84353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dirty="0">
                  <a:solidFill>
                    <a:srgbClr val="2626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Ориентирует на достижение показателей социально-экономического развития при условии выхода экономики на траекторию устойчивого роста</a:t>
              </a:r>
            </a:p>
          </p:txBody>
        </p:sp>
        <p:sp>
          <p:nvSpPr>
            <p:cNvPr id="3" name="Двойная стрелка вверх/вниз 2"/>
            <p:cNvSpPr/>
            <p:nvPr/>
          </p:nvSpPr>
          <p:spPr>
            <a:xfrm rot="5400000">
              <a:off x="6371405" y="2280154"/>
              <a:ext cx="2210811" cy="5153779"/>
            </a:xfrm>
            <a:prstGeom prst="upDownArrow">
              <a:avLst>
                <a:gd name="adj1" fmla="val 65031"/>
                <a:gd name="adj2" fmla="val 50000"/>
              </a:avLst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vert270" lIns="84360" tIns="42180" rIns="84360" bIns="42180" anchor="ctr"/>
            <a:lstStyle/>
            <a:p>
              <a:pPr algn="ctr" defTabSz="843533">
                <a:defRPr/>
              </a:pPr>
              <a:r>
                <a:rPr lang="ru-RU" sz="1778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Показатели прогноза разрабатываются в двух вариантах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484425" y="3894548"/>
            <a:ext cx="7223147" cy="392960"/>
          </a:xfrm>
          <a:prstGeom prst="rect">
            <a:avLst/>
          </a:prstGeom>
        </p:spPr>
        <p:txBody>
          <a:bodyPr lIns="84360" tIns="42180" rIns="84360" bIns="42180">
            <a:spAutoFit/>
          </a:bodyPr>
          <a:lstStyle/>
          <a:p>
            <a:pPr algn="ctr" defTabSz="843533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прогноза социально-экономического развития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70015696"/>
              </p:ext>
            </p:extLst>
          </p:nvPr>
        </p:nvGraphicFramePr>
        <p:xfrm>
          <a:off x="699041" y="4320289"/>
          <a:ext cx="10793917" cy="179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0" y="-4290"/>
            <a:ext cx="12191999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плановый период 2025 и 2026 годов</a:t>
            </a:r>
          </a:p>
        </p:txBody>
      </p:sp>
    </p:spTree>
    <p:extLst>
      <p:ext uri="{BB962C8B-B14F-4D97-AF65-F5344CB8AC3E}">
        <p14:creationId xmlns:p14="http://schemas.microsoft.com/office/powerpoint/2010/main" val="41460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6"/>
          <p:cNvSpPr>
            <a:spLocks noChangeArrowheads="1"/>
          </p:cNvSpPr>
          <p:nvPr/>
        </p:nvSpPr>
        <p:spPr bwMode="auto">
          <a:xfrm>
            <a:off x="9214440" y="5593625"/>
            <a:ext cx="1260000" cy="363581"/>
          </a:xfrm>
          <a:prstGeom prst="round2SameRect">
            <a:avLst>
              <a:gd name="adj1" fmla="val 0"/>
              <a:gd name="adj2" fmla="val 29945"/>
            </a:avLst>
          </a:prstGeom>
          <a:solidFill>
            <a:srgbClr val="00A4DE"/>
          </a:solidFill>
          <a:ln>
            <a:noFill/>
          </a:ln>
          <a:effectLst>
            <a:outerShdw blurRad="2032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sz="20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  <a:endParaRPr lang="zh-CN" altLang="en-US" sz="20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4"/>
          <p:cNvSpPr>
            <a:spLocks noChangeArrowheads="1"/>
          </p:cNvSpPr>
          <p:nvPr/>
        </p:nvSpPr>
        <p:spPr bwMode="auto">
          <a:xfrm>
            <a:off x="6078775" y="5593625"/>
            <a:ext cx="1260000" cy="363581"/>
          </a:xfrm>
          <a:prstGeom prst="round2SameRect">
            <a:avLst>
              <a:gd name="adj1" fmla="val 0"/>
              <a:gd name="adj2" fmla="val 29945"/>
            </a:avLst>
          </a:prstGeom>
          <a:solidFill>
            <a:srgbClr val="A43A6F"/>
          </a:solidFill>
          <a:ln>
            <a:noFill/>
          </a:ln>
          <a:effectLst>
            <a:outerShdw blurRad="203200" dist="635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sz="20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zh-CN" altLang="en-US" sz="20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2992694" y="5593626"/>
            <a:ext cx="1260000" cy="363581"/>
          </a:xfrm>
          <a:prstGeom prst="round2SameRect">
            <a:avLst>
              <a:gd name="adj1" fmla="val 3358"/>
              <a:gd name="adj2" fmla="val 33272"/>
            </a:avLst>
          </a:prstGeom>
          <a:solidFill>
            <a:srgbClr val="00B050"/>
          </a:solidFill>
          <a:ln>
            <a:noFill/>
          </a:ln>
          <a:effectLst>
            <a:outerShdw blurRad="203200" dist="635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sz="20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zh-CN" altLang="en-US" sz="2000" b="1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10"/>
          <p:cNvSpPr>
            <a:spLocks noChangeArrowheads="1"/>
          </p:cNvSpPr>
          <p:nvPr/>
        </p:nvSpPr>
        <p:spPr bwMode="auto">
          <a:xfrm rot="5400000">
            <a:off x="975080" y="1054081"/>
            <a:ext cx="790670" cy="1518516"/>
          </a:xfrm>
          <a:prstGeom prst="round2SameRect">
            <a:avLst>
              <a:gd name="adj1" fmla="val 0"/>
              <a:gd name="adj2" fmla="val 21737"/>
            </a:avLst>
          </a:prstGeom>
          <a:solidFill>
            <a:srgbClr val="FFC000"/>
          </a:solidFill>
          <a:ln>
            <a:noFill/>
          </a:ln>
          <a:effectLst>
            <a:outerShdw blurRad="266700" dist="12700" dir="10800000" algn="r" rotWithShape="0">
              <a:prstClr val="black">
                <a:alpha val="38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b="1" kern="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altLang="zh-CN" b="1" kern="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10"/>
          <p:cNvSpPr>
            <a:spLocks noChangeArrowheads="1"/>
          </p:cNvSpPr>
          <p:nvPr/>
        </p:nvSpPr>
        <p:spPr bwMode="auto">
          <a:xfrm rot="5400000">
            <a:off x="968731" y="2603467"/>
            <a:ext cx="790670" cy="1502178"/>
          </a:xfrm>
          <a:prstGeom prst="round2SameRect">
            <a:avLst>
              <a:gd name="adj1" fmla="val 0"/>
              <a:gd name="adj2" fmla="val 21737"/>
            </a:avLst>
          </a:prstGeom>
          <a:solidFill>
            <a:srgbClr val="FFC000"/>
          </a:solidFill>
          <a:ln>
            <a:noFill/>
          </a:ln>
          <a:effectLst>
            <a:outerShdw blurRad="266700" dist="12700" dir="10800000" algn="r" rotWithShape="0">
              <a:prstClr val="black">
                <a:alpha val="38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b="1" kern="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en-US" altLang="zh-CN" b="1" kern="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10"/>
          <p:cNvSpPr>
            <a:spLocks noChangeArrowheads="1"/>
          </p:cNvSpPr>
          <p:nvPr/>
        </p:nvSpPr>
        <p:spPr bwMode="auto">
          <a:xfrm rot="5400000">
            <a:off x="975990" y="4044734"/>
            <a:ext cx="790670" cy="1516696"/>
          </a:xfrm>
          <a:prstGeom prst="round2SameRect">
            <a:avLst>
              <a:gd name="adj1" fmla="val 0"/>
              <a:gd name="adj2" fmla="val 21737"/>
            </a:avLst>
          </a:prstGeom>
          <a:solidFill>
            <a:srgbClr val="FFC000"/>
          </a:solidFill>
          <a:ln>
            <a:noFill/>
          </a:ln>
          <a:effectLst>
            <a:outerShdw blurRad="266700" dist="12700" dir="10800000" algn="r" rotWithShape="0">
              <a:prstClr val="black">
                <a:alpha val="38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375">
              <a:lnSpc>
                <a:spcPct val="120000"/>
              </a:lnSpc>
              <a:defRPr/>
            </a:pPr>
            <a:r>
              <a:rPr lang="ru-RU" altLang="zh-CN" b="1" kern="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endParaRPr lang="en-US" altLang="zh-CN" b="1" kern="0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15153" y="977099"/>
            <a:ext cx="9278564" cy="4602166"/>
          </a:xfrm>
          <a:prstGeom prst="roundRect">
            <a:avLst>
              <a:gd name="adj" fmla="val 11203"/>
            </a:avLst>
          </a:prstGeom>
          <a:solidFill>
            <a:schemeClr val="bg2">
              <a:alpha val="90000"/>
            </a:schemeClr>
          </a:solidFill>
          <a:ln>
            <a:noFill/>
          </a:ln>
          <a:effectLst>
            <a:outerShdw blurRad="266700" dist="635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5">
              <a:defRPr/>
            </a:pPr>
            <a:endParaRPr lang="ru-RU" sz="1143">
              <a:solidFill>
                <a:srgbClr val="FFFFFF"/>
              </a:solidFill>
              <a:latin typeface="Roboto Condensed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10177367"/>
              </p:ext>
            </p:extLst>
          </p:nvPr>
        </p:nvGraphicFramePr>
        <p:xfrm>
          <a:off x="2089754" y="1278736"/>
          <a:ext cx="9278563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4236523656"/>
              </p:ext>
            </p:extLst>
          </p:nvPr>
        </p:nvGraphicFramePr>
        <p:xfrm>
          <a:off x="2057401" y="2750909"/>
          <a:ext cx="9349016" cy="120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44463231"/>
              </p:ext>
            </p:extLst>
          </p:nvPr>
        </p:nvGraphicFramePr>
        <p:xfrm>
          <a:off x="2100635" y="4192691"/>
          <a:ext cx="9278563" cy="122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23617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бюджета города Мегиона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плановый период 2025 и 2026 годов</a:t>
            </a:r>
          </a:p>
        </p:txBody>
      </p:sp>
    </p:spTree>
    <p:extLst>
      <p:ext uri="{BB962C8B-B14F-4D97-AF65-F5344CB8AC3E}">
        <p14:creationId xmlns:p14="http://schemas.microsoft.com/office/powerpoint/2010/main" val="38741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273463838"/>
              </p:ext>
            </p:extLst>
          </p:nvPr>
        </p:nvGraphicFramePr>
        <p:xfrm>
          <a:off x="396240" y="2555896"/>
          <a:ext cx="11399520" cy="3399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0180"/>
              </p:ext>
            </p:extLst>
          </p:nvPr>
        </p:nvGraphicFramePr>
        <p:xfrm>
          <a:off x="723901" y="949420"/>
          <a:ext cx="10744197" cy="17031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43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6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356">
                <a:tc>
                  <a:txBody>
                    <a:bodyPr/>
                    <a:lstStyle/>
                    <a:p>
                      <a:pPr marL="720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6" marR="5326" marT="5326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</a:p>
                  </a:txBody>
                  <a:tcPr marL="5326" marR="5326" marT="5326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</a:p>
                  </a:txBody>
                  <a:tcPr marL="5326" marR="5326" marT="5326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</a:p>
                  </a:txBody>
                  <a:tcPr marL="5326" marR="5326" marT="5326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5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lang="ru-RU" sz="2200" b="1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неналоговые доходы</a:t>
                      </a:r>
                      <a:endParaRPr lang="ru-RU" sz="2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6" marR="5326" marT="5326" marB="0" anchor="ctr"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1 777 817,1</a:t>
                      </a:r>
                    </a:p>
                  </a:txBody>
                  <a:tcPr marL="7144" marR="7144" marT="7144" marB="0" anchor="ctr"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1 759 815,0</a:t>
                      </a:r>
                    </a:p>
                  </a:txBody>
                  <a:tcPr marL="7144" marR="7144" marT="7144" marB="0" anchor="ctr">
                    <a:solidFill>
                      <a:srgbClr val="E8D8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1 815 422,4</a:t>
                      </a:r>
                    </a:p>
                  </a:txBody>
                  <a:tcPr marL="7144" marR="7144" marT="7144" marB="0" anchor="ctr">
                    <a:solidFill>
                      <a:srgbClr val="E8D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3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2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2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6" marR="5326" marT="532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3 761 410,9</a:t>
                      </a: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3 454 485,2</a:t>
                      </a: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3 355 557,4</a:t>
                      </a:r>
                    </a:p>
                  </a:txBody>
                  <a:tcPr marL="7144" marR="7144" marT="7144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3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2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2200" b="1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2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26" marR="5326" marT="5326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5 539 228,0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5 214 300,2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5 170 979,8</a:t>
                      </a:r>
                    </a:p>
                  </a:txBody>
                  <a:tcPr marL="7144" marR="7144" marT="7144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37487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6323" y="3756077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67,9%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6323" y="4634201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32,1%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1329" y="4634201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5785" y="4634201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1329" y="3756077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64,9%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9569" y="3756077"/>
            <a:ext cx="1044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2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66,3%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1386"/>
            <a:ext cx="12194354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города Мегиона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и плановый период 2025 и 2026 годов, тыс. рублей </a:t>
            </a:r>
          </a:p>
        </p:txBody>
      </p:sp>
    </p:spTree>
    <p:extLst>
      <p:ext uri="{BB962C8B-B14F-4D97-AF65-F5344CB8AC3E}">
        <p14:creationId xmlns:p14="http://schemas.microsoft.com/office/powerpoint/2010/main" val="8084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>
          <a:xfrm>
            <a:off x="7301563" y="5156718"/>
            <a:ext cx="4284000" cy="504000"/>
          </a:xfrm>
          <a:prstGeom prst="roundRect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2004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60" tIns="42180" rIns="84360" bIns="42180" rtlCol="0" anchor="ctr"/>
          <a:lstStyle/>
          <a:p>
            <a:pPr algn="ctr" defTabSz="844061">
              <a:defRPr/>
            </a:pPr>
            <a:endParaRPr lang="ru-RU" sz="2000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321461" y="4481930"/>
            <a:ext cx="4284000" cy="504000"/>
          </a:xfrm>
          <a:prstGeom prst="roundRect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2004A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60" tIns="42180" rIns="84360" bIns="42180" rtlCol="0" anchor="ctr"/>
          <a:lstStyle/>
          <a:p>
            <a:pPr algn="ctr" defTabSz="844061">
              <a:defRPr/>
            </a:pPr>
            <a:endParaRPr lang="ru-RU" sz="2000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321458" y="1112520"/>
            <a:ext cx="4284000" cy="3129431"/>
          </a:xfrm>
          <a:prstGeom prst="roundRect">
            <a:avLst>
              <a:gd name="adj" fmla="val 2648"/>
            </a:avLst>
          </a:prstGeom>
          <a:solidFill>
            <a:schemeClr val="bg1">
              <a:alpha val="55000"/>
            </a:schemeClr>
          </a:solidFill>
          <a:ln w="38100" cap="flat" cmpd="sng" algn="ctr">
            <a:solidFill>
              <a:srgbClr val="2004AC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84360" tIns="42180" rIns="84360" bIns="42180" rtlCol="0" anchor="ctr"/>
          <a:lstStyle/>
          <a:p>
            <a:pPr algn="ctr" defTabSz="844061">
              <a:defRPr/>
            </a:pPr>
            <a:endParaRPr lang="ru-RU" sz="2000" dirty="0">
              <a:solidFill>
                <a:srgbClr val="FFFFFF"/>
              </a:solidFill>
              <a:latin typeface="Roboto Condensed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423335558"/>
              </p:ext>
            </p:extLst>
          </p:nvPr>
        </p:nvGraphicFramePr>
        <p:xfrm>
          <a:off x="472440" y="960122"/>
          <a:ext cx="11247120" cy="5257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 flipH="1">
            <a:off x="7007526" y="2442549"/>
            <a:ext cx="288458" cy="0"/>
          </a:xfrm>
          <a:prstGeom prst="line">
            <a:avLst/>
          </a:prstGeom>
          <a:ln w="38100">
            <a:solidFill>
              <a:srgbClr val="2004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1526314" y="5273826"/>
            <a:ext cx="4336059" cy="7612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004AC"/>
            </a:solidFill>
          </a:ln>
          <a:effectLst>
            <a:outerShdw blurRad="190500" dist="38100" dir="5400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60" tIns="42180" rIns="84360" bIns="42180" rtlCol="0" anchor="ctr"/>
          <a:lstStyle/>
          <a:p>
            <a:pPr algn="ctr" defTabSz="844061">
              <a:defRPr/>
            </a:pPr>
            <a:r>
              <a:rPr lang="ru-RU" sz="2400" b="1" dirty="0">
                <a:solidFill>
                  <a:srgbClr val="2004AC"/>
                </a:solidFill>
                <a:latin typeface="Times New Roman" panose="02020603050405020304" pitchFamily="18" charset="0"/>
                <a:cs typeface="Times New Roman" pitchFamily="18" charset="0"/>
              </a:rPr>
              <a:t>Доходы городского округа</a:t>
            </a:r>
          </a:p>
          <a:p>
            <a:pPr algn="ctr" defTabSz="844061">
              <a:defRPr/>
            </a:pPr>
            <a:r>
              <a:rPr lang="ru-RU" sz="2400" b="1" dirty="0">
                <a:solidFill>
                  <a:srgbClr val="2004AC"/>
                </a:solidFill>
                <a:latin typeface="Times New Roman" panose="02020603050405020304" pitchFamily="18" charset="0"/>
                <a:cs typeface="Times New Roman" pitchFamily="18" charset="0"/>
              </a:rPr>
              <a:t>5 539 228,0 тыс. руб</a:t>
            </a:r>
            <a:r>
              <a:rPr lang="ru-RU" sz="2400" dirty="0">
                <a:solidFill>
                  <a:srgbClr val="2004A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H="1">
            <a:off x="7028959" y="4710489"/>
            <a:ext cx="265199" cy="0"/>
          </a:xfrm>
          <a:prstGeom prst="line">
            <a:avLst/>
          </a:prstGeom>
          <a:ln w="38100">
            <a:solidFill>
              <a:srgbClr val="2004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7007526" y="2436329"/>
            <a:ext cx="8801" cy="2890608"/>
          </a:xfrm>
          <a:prstGeom prst="line">
            <a:avLst/>
          </a:prstGeom>
          <a:ln w="38100">
            <a:solidFill>
              <a:srgbClr val="2004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  <a:endCxn id="31" idx="3"/>
          </p:cNvCxnSpPr>
          <p:nvPr/>
        </p:nvCxnSpPr>
        <p:spPr>
          <a:xfrm flipH="1">
            <a:off x="5862373" y="4710489"/>
            <a:ext cx="1145153" cy="943944"/>
          </a:xfrm>
          <a:prstGeom prst="line">
            <a:avLst/>
          </a:prstGeom>
          <a:ln w="38100">
            <a:solidFill>
              <a:srgbClr val="2004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7015942" y="5326936"/>
            <a:ext cx="265199" cy="0"/>
          </a:xfrm>
          <a:prstGeom prst="line">
            <a:avLst/>
          </a:prstGeom>
          <a:ln w="38100">
            <a:solidFill>
              <a:srgbClr val="2004A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-900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города Мегиона на 2024 год, тыс. рублей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536807" y="1163959"/>
            <a:ext cx="3559525" cy="392960"/>
          </a:xfrm>
          <a:prstGeom prst="rect">
            <a:avLst/>
          </a:prstGeom>
        </p:spPr>
        <p:txBody>
          <a:bodyPr wrap="square" lIns="84360" tIns="42180" rIns="84360" bIns="42180">
            <a:spAutoFit/>
          </a:bodyPr>
          <a:lstStyle/>
          <a:p>
            <a:pPr algn="ctr" defTabSz="844061">
              <a:defRPr/>
            </a:pPr>
            <a:r>
              <a:rPr lang="ru-RU" sz="20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itchFamily="18" charset="0"/>
              </a:rPr>
              <a:t>Безвозмездные перечисления</a:t>
            </a:r>
          </a:p>
        </p:txBody>
      </p:sp>
    </p:spTree>
    <p:extLst>
      <p:ext uri="{BB962C8B-B14F-4D97-AF65-F5344CB8AC3E}">
        <p14:creationId xmlns:p14="http://schemas.microsoft.com/office/powerpoint/2010/main" val="45303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9056190"/>
              </p:ext>
            </p:extLst>
          </p:nvPr>
        </p:nvGraphicFramePr>
        <p:xfrm>
          <a:off x="396240" y="731835"/>
          <a:ext cx="11399519" cy="5487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7151" y="5170093"/>
            <a:ext cx="4031609" cy="9114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B3BFF"/>
            </a:solidFill>
          </a:ln>
        </p:spPr>
        <p:txBody>
          <a:bodyPr wrap="square" lIns="84360" tIns="42180" rIns="84360" bIns="42180" rtlCol="0">
            <a:spAutoFit/>
          </a:bodyPr>
          <a:lstStyle/>
          <a:p>
            <a:pPr algn="ctr" defTabSz="844061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Всего налоговых доходов</a:t>
            </a:r>
          </a:p>
          <a:p>
            <a:pPr algn="ctr" defTabSz="844061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1 532 588,1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3" b="98741" l="2204" r="95868">
                        <a14:foregroundMark x1="76584" y1="13602" x2="76584" y2="13602"/>
                        <a14:foregroundMark x1="46006" y1="38791" x2="46006" y2="38791"/>
                        <a14:foregroundMark x1="42149" y1="37531" x2="42149" y2="37531"/>
                        <a14:foregroundMark x1="40771" y1="37531" x2="40771" y2="37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046" y="2561415"/>
            <a:ext cx="1909113" cy="208266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13198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города Мегиона </a:t>
            </a:r>
          </a:p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2024 год по налоговым доходам, 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9849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10186"/>
            <a:ext cx="12192000" cy="646331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351920">
              <a:defRPr/>
            </a:pP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налоговых доходов бюджета </a:t>
            </a:r>
            <a:b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all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Мегиона в 2024-2026 годах, тыс. рублей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483274"/>
              </p:ext>
            </p:extLst>
          </p:nvPr>
        </p:nvGraphicFramePr>
        <p:xfrm>
          <a:off x="314836" y="755998"/>
          <a:ext cx="11562327" cy="5390746"/>
        </p:xfrm>
        <a:graphic>
          <a:graphicData uri="http://schemas.openxmlformats.org/drawingml/2006/table">
            <a:tbl>
              <a:tblPr firstRow="1">
                <a:effectLst>
                  <a:outerShdw blurRad="203200" dist="38100" dir="5400000" algn="t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1374687">
                  <a:extLst>
                    <a:ext uri="{9D8B030D-6E8A-4147-A177-3AD203B41FA5}">
                      <a16:colId xmlns:a16="http://schemas.microsoft.com/office/drawing/2014/main" val="3099711624"/>
                    </a:ext>
                  </a:extLst>
                </a:gridCol>
                <a:gridCol w="5112000">
                  <a:extLst>
                    <a:ext uri="{9D8B030D-6E8A-4147-A177-3AD203B41FA5}">
                      <a16:colId xmlns:a16="http://schemas.microsoft.com/office/drawing/2014/main" val="403022093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23702526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517828272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94569686"/>
                    </a:ext>
                  </a:extLst>
                </a:gridCol>
              </a:tblGrid>
              <a:tr h="5294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налогового дохода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71768"/>
                  </a:ext>
                </a:extLst>
              </a:tr>
              <a:tr h="594313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1 236 703,0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1 242 072,9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1 305 052,1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432321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РФ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18 358,7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18 725,8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18 725,8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2365715"/>
                  </a:ext>
                </a:extLst>
              </a:tr>
              <a:tr h="705452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165 500,0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166 700,0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168 000,0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257015"/>
                  </a:ext>
                </a:extLst>
              </a:tr>
              <a:tr h="705452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 </a:t>
                      </a: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2 570,0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2 622,0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9369531"/>
                  </a:ext>
                </a:extLst>
              </a:tr>
              <a:tr h="524830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37 224,0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39 000,0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2756990"/>
                  </a:ext>
                </a:extLst>
              </a:tr>
              <a:tr h="524830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26 458,4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26 458,4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26 500,0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5851809"/>
                  </a:ext>
                </a:extLst>
              </a:tr>
              <a:tr h="524830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36 220,0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36 220,0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36 220,0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311345"/>
                  </a:ext>
                </a:extLst>
              </a:tr>
              <a:tr h="524830"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9" marR="6049" marT="6049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6049" marT="60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9 604,0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9 604,0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9 604,0</a:t>
                      </a:r>
                    </a:p>
                  </a:txBody>
                  <a:tcPr marL="4839" marR="4839" marT="4839" marB="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133336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93" y="5670264"/>
            <a:ext cx="807641" cy="4494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73" y="5148604"/>
            <a:ext cx="711293" cy="4614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93" y="4643006"/>
            <a:ext cx="929575" cy="4491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89" y="4073195"/>
            <a:ext cx="787219" cy="5408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69" y="1334323"/>
            <a:ext cx="526732" cy="5090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33" y="2078602"/>
            <a:ext cx="432803" cy="5063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57" y="2731521"/>
            <a:ext cx="573682" cy="5378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93" y="3433097"/>
            <a:ext cx="543133" cy="509001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0158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02-colored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Custom 1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3783</Words>
  <Application>Microsoft Office PowerPoint</Application>
  <PresentationFormat>Широкоэкранный</PresentationFormat>
  <Paragraphs>633</Paragraphs>
  <Slides>31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Roboto Bold</vt:lpstr>
      <vt:lpstr>Roboto Condensed</vt:lpstr>
      <vt:lpstr>Roboto Medium</vt:lpstr>
      <vt:lpstr>Times New Roman</vt:lpstr>
      <vt:lpstr>Trebuchet MS</vt:lpstr>
      <vt:lpstr>Тема Office</vt:lpstr>
      <vt:lpstr>Office Theme</vt:lpstr>
      <vt:lpstr>CorelDRAW</vt:lpstr>
      <vt:lpstr>Презентация PowerPoint</vt:lpstr>
      <vt:lpstr>Формирование бюджета города Мегиона на 2024 год и плановый  период 2025 и 2026 годов осуществлялось в соответствии с: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Публичка</dc:title>
  <dc:creator>a1231;Рянская Елена</dc:creator>
  <cp:lastModifiedBy>Елена Рянская</cp:lastModifiedBy>
  <cp:revision>53</cp:revision>
  <dcterms:created xsi:type="dcterms:W3CDTF">2023-11-21T14:26:59Z</dcterms:created>
  <dcterms:modified xsi:type="dcterms:W3CDTF">2023-11-28T17:55:44Z</dcterms:modified>
</cp:coreProperties>
</file>