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1" r:id="rId3"/>
    <p:sldId id="260" r:id="rId4"/>
    <p:sldId id="263" r:id="rId5"/>
    <p:sldId id="265" r:id="rId6"/>
    <p:sldId id="269" r:id="rId7"/>
    <p:sldId id="267" r:id="rId8"/>
    <p:sldId id="266" r:id="rId9"/>
    <p:sldId id="257" r:id="rId10"/>
    <p:sldId id="256" r:id="rId11"/>
    <p:sldId id="273" r:id="rId12"/>
    <p:sldId id="274" r:id="rId13"/>
  </p:sldIdLst>
  <p:sldSz cx="10440988" cy="7380288"/>
  <p:notesSz cx="6858000" cy="9144000"/>
  <p:defaultTextStyle>
    <a:defPPr>
      <a:defRPr lang="ru-RU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035175" indent="-2063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AF5"/>
    <a:srgbClr val="CCFF99"/>
    <a:srgbClr val="FFCCCC"/>
    <a:srgbClr val="33CCCC"/>
    <a:srgbClr val="780E6E"/>
    <a:srgbClr val="A6D86E"/>
    <a:srgbClr val="B9FEA4"/>
    <a:srgbClr val="FFCCFF"/>
    <a:srgbClr val="C3C3F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4" autoAdjust="0"/>
  </p:normalViewPr>
  <p:slideViewPr>
    <p:cSldViewPr>
      <p:cViewPr>
        <p:scale>
          <a:sx n="90" d="100"/>
          <a:sy n="90" d="100"/>
        </p:scale>
        <p:origin x="-869" y="475"/>
      </p:cViewPr>
      <p:guideLst>
        <p:guide orient="horz" pos="2325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7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18.jp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19.jp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9.xlsx"/><Relationship Id="rId1" Type="http://schemas.openxmlformats.org/officeDocument/2006/relationships/image" Target="../media/image20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632709864991201E-2"/>
          <c:y val="0"/>
          <c:w val="0.95701339072502845"/>
          <c:h val="0.83022241516512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01.04.2015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3000"/>
                    <a:satMod val="150000"/>
                  </a:schemeClr>
                </a:gs>
                <a:gs pos="25000">
                  <a:schemeClr val="accent2">
                    <a:tint val="96000"/>
                    <a:shade val="80000"/>
                    <a:satMod val="105000"/>
                  </a:schemeClr>
                </a:gs>
                <a:gs pos="38000">
                  <a:schemeClr val="accent2">
                    <a:tint val="96000"/>
                    <a:shade val="59000"/>
                    <a:satMod val="120000"/>
                  </a:schemeClr>
                </a:gs>
                <a:gs pos="55000">
                  <a:schemeClr val="accent2">
                    <a:shade val="57000"/>
                    <a:satMod val="120000"/>
                  </a:schemeClr>
                </a:gs>
                <a:gs pos="80000">
                  <a:schemeClr val="accent2">
                    <a:shade val="56000"/>
                    <a:satMod val="145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2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glow" dir="t">
                <a:rot lat="6000000" lon="600000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 sz="14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Численность населения младше трудоспособного возраста</c:v>
                </c:pt>
                <c:pt idx="1">
                  <c:v>Численность населения трудоспособного возраста</c:v>
                </c:pt>
                <c:pt idx="2">
                  <c:v>Численность населения старше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12793</c:v>
                </c:pt>
                <c:pt idx="1">
                  <c:v>36331</c:v>
                </c:pt>
                <c:pt idx="2">
                  <c:v>6856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01.04.2016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 sz="14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Численность населения младше трудоспособного возраста</c:v>
                </c:pt>
                <c:pt idx="1">
                  <c:v>Численность населения трудоспособного возраста</c:v>
                </c:pt>
                <c:pt idx="2">
                  <c:v>Численность населения старше трудоспособного возраста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13026</c:v>
                </c:pt>
                <c:pt idx="1">
                  <c:v>35620</c:v>
                </c:pt>
                <c:pt idx="2">
                  <c:v>7458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99456"/>
        <c:axId val="97617024"/>
      </c:barChart>
      <c:catAx>
        <c:axId val="9729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ru-RU"/>
          </a:p>
        </c:txPr>
        <c:crossAx val="97617024"/>
        <c:crosses val="autoZero"/>
        <c:auto val="1"/>
        <c:lblAlgn val="ctr"/>
        <c:lblOffset val="100"/>
        <c:noMultiLvlLbl val="0"/>
      </c:catAx>
      <c:valAx>
        <c:axId val="9761702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человек</a:t>
                </a:r>
              </a:p>
            </c:rich>
          </c:tx>
          <c:layout>
            <c:manualLayout>
              <c:xMode val="edge"/>
              <c:yMode val="edge"/>
              <c:x val="2.0074509917029602E-2"/>
              <c:y val="0.352585078325063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7299456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20"/>
      <c:hPercent val="20"/>
      <c:rotY val="30"/>
      <c:depthPercent val="25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42067667659431E-2"/>
          <c:y val="5.4600092929898369E-2"/>
          <c:w val="0.91418247474889314"/>
          <c:h val="0.791799785923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3">
                  <a:shade val="30000"/>
                  <a:satMod val="20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1516987025882101"/>
                  <c:y val="-0.1365422027048476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29342379551609"/>
                  <c:y val="-0.1286542507946456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52162119177066E-2"/>
                  <c:y val="-0.1317503428642479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1367</c:v>
                </c:pt>
                <c:pt idx="1">
                  <c:v>1394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gapDepth val="0"/>
        <c:shape val="box"/>
        <c:axId val="63867136"/>
        <c:axId val="63901696"/>
        <c:axId val="0"/>
      </c:bar3DChart>
      <c:catAx>
        <c:axId val="6386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800"/>
            </a:pPr>
            <a:endParaRPr lang="ru-RU"/>
          </a:p>
        </c:txPr>
        <c:crossAx val="6390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901696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63867136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25330263949565"/>
          <c:y val="1.7475227848523095E-2"/>
          <c:w val="0.7990373044524669"/>
          <c:h val="0.761245674740484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3">
                  <a:shade val="30000"/>
                  <a:satMod val="20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1.99335548172757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056478405315673E-2"/>
                  <c:y val="9.4450968419909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3849">
                <a:noFill/>
              </a:ln>
            </c:spPr>
            <c:txPr>
              <a:bodyPr/>
              <a:lstStyle/>
              <a:p>
                <a:pPr>
                  <a:defRPr sz="9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2174</c:v>
                </c:pt>
                <c:pt idx="1">
                  <c:v>2245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692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13849">
                <a:noFill/>
              </a:ln>
            </c:spPr>
            <c:txPr>
              <a:bodyPr/>
              <a:lstStyle/>
              <a:p>
                <a:pPr>
                  <a:defRPr sz="65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2"/>
          <c:order val="2"/>
          <c:spPr>
            <a:solidFill>
              <a:srgbClr val="FFFFCC"/>
            </a:solidFill>
            <a:ln w="692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13849">
                <a:noFill/>
              </a:ln>
            </c:spPr>
            <c:txPr>
              <a:bodyPr/>
              <a:lstStyle/>
              <a:p>
                <a:pPr>
                  <a:defRPr sz="65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60123520"/>
        <c:axId val="160133504"/>
      </c:barChart>
      <c:catAx>
        <c:axId val="16012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73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013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133504"/>
        <c:scaling>
          <c:orientation val="minMax"/>
          <c:min val="0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173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012352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5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04727887462561E-3"/>
          <c:y val="3.2845894263217102E-3"/>
          <c:w val="0.81246863307983508"/>
          <c:h val="0.97885826771653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прибывающих на постянное жительство в городской округ город Мегион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glow rad="762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glow" dir="t">
                <a:rot lat="6000000" lon="600000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0"/>
              <c:layout>
                <c:manualLayout>
                  <c:x val="2.788602826545391E-3"/>
                  <c:y val="0.21294966531168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715070663634773E-3"/>
                  <c:y val="0.187464589661485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2732</c:v>
                </c:pt>
                <c:pt idx="1">
                  <c:v>2453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выезжающих на постоянное жительство за переделы городского округа город Мегион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76200">
                <a:schemeClr val="accent2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glow" dir="t">
                <a:rot lat="6000000" lon="6000000" rev="14100000"/>
              </a:lightRig>
            </a:scene3d>
            <a:sp3d prstMaterial="softEdge">
              <a:bevelT w="1270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glow rad="76200">
                  <a:schemeClr val="accent3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/>
                <a:lightRig rig="glow" dir="t">
                  <a:rot lat="6000000" lon="6000000" rev="14100000"/>
                </a:lightRig>
              </a:scene3d>
              <a:sp3d prstMaterial="softEdge">
                <a:bevelT w="127000" prst="artDeco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glow rad="76200">
                  <a:schemeClr val="accent3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/>
                <a:lightRig rig="glow" dir="t">
                  <a:rot lat="6000000" lon="6000000" rev="14100000"/>
                </a:lightRig>
              </a:scene3d>
              <a:sp3d prstMaterial="softEdge">
                <a:bevelT w="127000" prst="artDeco"/>
              </a:sp3d>
            </c:spPr>
          </c:dPt>
          <c:dLbls>
            <c:dLbl>
              <c:idx val="0"/>
              <c:layout>
                <c:manualLayout>
                  <c:x val="1.3943014132726955E-3"/>
                  <c:y val="0.261062239920052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8493039032535E-3"/>
                  <c:y val="0.293178224214239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3172</c:v>
                </c:pt>
                <c:pt idx="1">
                  <c:v>3181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366144"/>
        <c:axId val="111367680"/>
      </c:barChart>
      <c:lineChart>
        <c:grouping val="stack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Миграционное сальдо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marker>
              <c:spPr>
                <a:solidFill>
                  <a:schemeClr val="tx1"/>
                </a:solidFill>
              </c:spPr>
            </c:marker>
            <c:bubble3D val="0"/>
          </c:dPt>
          <c:dPt>
            <c:idx val="1"/>
            <c:marker>
              <c:spPr>
                <a:solidFill>
                  <a:schemeClr val="tx1"/>
                </a:solidFill>
              </c:spPr>
            </c:marker>
            <c:bubble3D val="0"/>
          </c:dPt>
          <c:dLbls>
            <c:dLbl>
              <c:idx val="0"/>
              <c:layout>
                <c:manualLayout>
                  <c:x val="-4.027844118300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027941186363958E-3"/>
                  <c:y val="3.061058773903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-440</c:v>
                </c:pt>
                <c:pt idx="1">
                  <c:v>-728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66144"/>
        <c:axId val="111367680"/>
      </c:lineChart>
      <c:catAx>
        <c:axId val="1113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1367680"/>
        <c:crosses val="autoZero"/>
        <c:auto val="1"/>
        <c:lblAlgn val="ctr"/>
        <c:lblOffset val="100"/>
        <c:noMultiLvlLbl val="0"/>
      </c:catAx>
      <c:valAx>
        <c:axId val="111367680"/>
        <c:scaling>
          <c:orientation val="minMax"/>
          <c:min val="-400"/>
        </c:scaling>
        <c:delete val="1"/>
        <c:axPos val="l"/>
        <c:numFmt formatCode="General" sourceLinked="1"/>
        <c:majorTickMark val="out"/>
        <c:minorTickMark val="none"/>
        <c:tickLblPos val="nextTo"/>
        <c:crossAx val="111366144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0771258626804043"/>
          <c:y val="4.2477502812148481E-3"/>
          <c:w val="0.1874051784370504"/>
          <c:h val="0.96613294431946006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6000"/>
      </a:blip>
      <a:srcRect/>
      <a:stretch>
        <a:fillRect t="-81000" r="-1000" b="-50000"/>
      </a:stretch>
    </a:blipFill>
  </c:spPr>
  <c:txPr>
    <a:bodyPr/>
    <a:lstStyle/>
    <a:p>
      <a:pPr>
        <a:defRPr sz="1801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182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sz="1191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экономики городского округа город Мегион </a:t>
            </a:r>
            <a:r>
              <a:rPr lang="ru-RU" sz="1191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2015 год</a:t>
            </a:r>
            <a:endParaRPr lang="ru-RU" sz="1191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229884385525483"/>
          <c:y val="1.0626745882363769E-2"/>
        </c:manualLayout>
      </c:layout>
      <c:overlay val="0"/>
      <c:spPr>
        <a:noFill/>
        <a:ln w="2520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915031680434576"/>
          <c:y val="1.4314785754060115E-2"/>
          <c:w val="0.72821813030812332"/>
          <c:h val="0.89216952747288658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экономики городского округа город Мегион за 2014 год</c:v>
                </c:pt>
              </c:strCache>
            </c:strRef>
          </c:tx>
          <c:explosion val="2"/>
          <c:dPt>
            <c:idx val="0"/>
            <c:bubble3D val="0"/>
            <c:explosion val="15"/>
            <c:spPr>
              <a:solidFill>
                <a:srgbClr val="FFC000"/>
              </a:solidFill>
            </c:spPr>
          </c:dPt>
          <c:dPt>
            <c:idx val="1"/>
            <c:bubble3D val="0"/>
            <c:explosion val="26"/>
          </c:dPt>
          <c:dPt>
            <c:idx val="2"/>
            <c:bubble3D val="0"/>
            <c:explosion val="11"/>
          </c:dPt>
          <c:dPt>
            <c:idx val="3"/>
            <c:bubble3D val="0"/>
            <c:spPr>
              <a:solidFill>
                <a:srgbClr val="35E7E7"/>
              </a:solidFill>
            </c:spPr>
          </c:dPt>
          <c:dPt>
            <c:idx val="4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2.0345476393764036E-2"/>
                  <c:y val="0.173017026717814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14,9%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864621586076956E-3"/>
                  <c:y val="5.537701855064836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Транспорт и связь
</a:t>
                    </a:r>
                    <a:r>
                      <a:rPr lang="ru-RU" dirty="0" smtClean="0"/>
                      <a:t>9,5%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167592741731363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Строительство
</a:t>
                    </a:r>
                    <a:r>
                      <a:rPr lang="ru-RU" dirty="0" smtClean="0"/>
                      <a:t>7,7%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0871201340796296E-2"/>
                  <c:y val="-0.2111484622114553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Добыча полезных ископаемых
</a:t>
                    </a:r>
                    <a:r>
                      <a:rPr lang="ru-RU" dirty="0" smtClean="0"/>
                      <a:t>56,0%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-9.91155786266581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66брабатывающие </a:t>
                    </a:r>
                    <a:r>
                      <a:rPr lang="ru-RU" dirty="0"/>
                      <a:t>производства
3,9%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8696372369021613E-2"/>
                  <c:y val="8.52668589549628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Производство и распределение </a:t>
                    </a:r>
                    <a:r>
                      <a:rPr lang="ru-RU" dirty="0" err="1"/>
                      <a:t>эл.энергии</a:t>
                    </a:r>
                    <a:r>
                      <a:rPr lang="ru-RU" dirty="0"/>
                      <a:t>, газа и воды
</a:t>
                    </a:r>
                    <a:r>
                      <a:rPr lang="ru-RU" dirty="0" smtClean="0"/>
                      <a:t>8,16 %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7363382860242579"/>
                  <c:y val="-1.1475611003170063E-2"/>
                </c:manualLayout>
              </c:layout>
              <c:tx>
                <c:rich>
                  <a:bodyPr/>
                  <a:lstStyle/>
                  <a:p>
                    <a:r>
                      <a:rPr lang="ru-RU" sz="7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rPr>
                      <a:t>Промышленность
</a:t>
                    </a:r>
                    <a:r>
                      <a:rPr lang="ru-RU" sz="7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rPr>
                      <a:t>67,9%</a:t>
                    </a:r>
                    <a:endParaRPr lang="ru-RU" sz="893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393837429757405E-2"/>
                  <c:y val="-8.474576271186558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"/>
                  <c:y val="3.050847457627121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1467299776248167"/>
                  <c:y val="3.2713198985720453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207">
                <a:noFill/>
              </a:ln>
            </c:spPr>
            <c:txPr>
              <a:bodyPr/>
              <a:lstStyle/>
              <a:p>
                <a:pPr>
                  <a:defRPr sz="7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Прочие</c:v>
                </c:pt>
                <c:pt idx="1">
                  <c:v>Транспорт и связь</c:v>
                </c:pt>
                <c:pt idx="2">
                  <c:v>Строительство</c:v>
                </c:pt>
                <c:pt idx="3">
                  <c:v>Добыча полезных ископаемых</c:v>
                </c:pt>
                <c:pt idx="4">
                  <c:v>Обрабатывающие производства</c:v>
                </c:pt>
                <c:pt idx="5">
                  <c:v>Производство и распределение эл.энергии, газа и воды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1156.5999999999999</c:v>
                </c:pt>
                <c:pt idx="1">
                  <c:v>858.7</c:v>
                </c:pt>
                <c:pt idx="2">
                  <c:v>583</c:v>
                </c:pt>
                <c:pt idx="3">
                  <c:v>4802.8999999999996</c:v>
                </c:pt>
                <c:pt idx="4">
                  <c:v>334.7</c:v>
                </c:pt>
                <c:pt idx="5">
                  <c:v>821.3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100"/>
        <c:serLines/>
      </c:ofPieChart>
      <c:spPr>
        <a:noFill/>
        <a:ln w="25393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997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Оборот розничной торговли и общественного питания </a:t>
            </a:r>
          </a:p>
        </c:rich>
      </c:tx>
      <c:layout>
        <c:manualLayout>
          <c:xMode val="edge"/>
          <c:yMode val="edge"/>
          <c:x val="0.19558360352014822"/>
          <c:y val="6.349400123434182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109962786036675E-3"/>
          <c:y val="0.1709989258861439"/>
          <c:w val="0.98792526753001952"/>
          <c:h val="0.586609267826484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2640092115271E-3"/>
                  <c:y val="-3.715490766482613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80816871416999E-3"/>
                  <c:y val="-2.54545097414852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20141 год</c:v>
                </c:pt>
                <c:pt idx="1">
                  <c:v>2015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8825.4</c:v>
                </c:pt>
                <c:pt idx="1">
                  <c:v>10149.200000000001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Оборот общественного питания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086923999165384E-3"/>
                  <c:y val="-1.089176108203583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8613273589892E-2"/>
                  <c:y val="-2.644288392842716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20141 год</c:v>
                </c:pt>
                <c:pt idx="1">
                  <c:v>2015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1756.2</c:v>
                </c:pt>
                <c:pt idx="1">
                  <c:v>2019.6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246016"/>
        <c:axId val="52247552"/>
      </c:barChart>
      <c:catAx>
        <c:axId val="5224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22475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224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246016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2.0337090216664095E-2"/>
          <c:y val="0.84184249255664756"/>
          <c:w val="0.95355565848386603"/>
          <c:h val="0.12262711347128119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98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2643867083051044"/>
                  <c:y val="-0.127263105261606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862 527,9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822499010040351"/>
                  <c:y val="9.76377988466780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336 953,9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9582597430359808"/>
                  <c:y val="-5.71039497433855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3 067 336,8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368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183338.6</c:v>
                </c:pt>
                <c:pt idx="1">
                  <c:v>31765.599999999999</c:v>
                </c:pt>
                <c:pt idx="2">
                  <c:v>499364.5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2" b="1">
                <a:latin typeface="Times New Roman" pitchFamily="18" charset="0"/>
                <a:cs typeface="Times New Roman" pitchFamily="18" charset="0"/>
              </a:defRPr>
            </a:pPr>
            <a:r>
              <a:rPr lang="ru-RU" sz="1201" b="1" dirty="0"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Мегион </a:t>
            </a:r>
          </a:p>
          <a:p>
            <a:pPr>
              <a:defRPr sz="1202" b="1">
                <a:latin typeface="Times New Roman" pitchFamily="18" charset="0"/>
                <a:cs typeface="Times New Roman" pitchFamily="18" charset="0"/>
              </a:defRPr>
            </a:pPr>
            <a:r>
              <a:rPr lang="ru-RU" sz="1201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1" b="1" dirty="0" smtClean="0">
                <a:latin typeface="Times New Roman" pitchFamily="18" charset="0"/>
                <a:cs typeface="Times New Roman" pitchFamily="18" charset="0"/>
              </a:rPr>
              <a:t>2014-2015 годы</a:t>
            </a:r>
            <a:endParaRPr lang="ru-RU" sz="1201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  <c:spPr>
        <a:noFill/>
        <a:ln w="25419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53228346456801E-2"/>
          <c:y val="0.1838735570675025"/>
          <c:w val="0.95564362204724462"/>
          <c:h val="0.6245271768213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городского округа город Мегион за I квартал 2014-2015 годов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3333333333412E-2"/>
                  <c:y val="0.14285714285714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4803149606299E-2"/>
                  <c:y val="0.16662831587799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201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3902802.5</c:v>
                </c:pt>
                <c:pt idx="1">
                  <c:v>696540.2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152192"/>
        <c:axId val="52153728"/>
        <c:axId val="0"/>
      </c:bar3DChart>
      <c:catAx>
        <c:axId val="5215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2153728"/>
        <c:crosses val="autoZero"/>
        <c:auto val="1"/>
        <c:lblAlgn val="ctr"/>
        <c:lblOffset val="100"/>
        <c:noMultiLvlLbl val="0"/>
      </c:catAx>
      <c:valAx>
        <c:axId val="52153728"/>
        <c:scaling>
          <c:orientation val="minMax"/>
          <c:max val="5500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215219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015447357700998E-2"/>
          <c:y val="0.33780164547739694"/>
          <c:w val="0.98320292454277569"/>
          <c:h val="0.44156815823195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экономически активного населения, человек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3000"/>
                    <a:satMod val="150000"/>
                  </a:schemeClr>
                </a:gs>
                <a:gs pos="25000">
                  <a:schemeClr val="accent4">
                    <a:tint val="96000"/>
                    <a:shade val="80000"/>
                    <a:satMod val="105000"/>
                  </a:schemeClr>
                </a:gs>
                <a:gs pos="38000">
                  <a:schemeClr val="accent4">
                    <a:tint val="96000"/>
                    <a:shade val="59000"/>
                    <a:satMod val="120000"/>
                  </a:schemeClr>
                </a:gs>
                <a:gs pos="55000">
                  <a:schemeClr val="accent4">
                    <a:shade val="57000"/>
                    <a:satMod val="120000"/>
                  </a:schemeClr>
                </a:gs>
                <a:gs pos="80000">
                  <a:schemeClr val="accent4">
                    <a:shade val="56000"/>
                    <a:satMod val="145000"/>
                  </a:schemeClr>
                </a:gs>
                <a:gs pos="88000">
                  <a:schemeClr val="accent4">
                    <a:shade val="63000"/>
                    <a:satMod val="160000"/>
                  </a:schemeClr>
                </a:gs>
                <a:gs pos="100000">
                  <a:schemeClr val="accent4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4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4">
                  <a:shade val="30000"/>
                  <a:satMod val="200000"/>
                </a:schemeClr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399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39704</c:v>
                </c:pt>
                <c:pt idx="1">
                  <c:v>39704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занятого в экономике населения, человек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3000"/>
                    <a:satMod val="150000"/>
                  </a:schemeClr>
                </a:gs>
                <a:gs pos="25000">
                  <a:schemeClr val="accent6">
                    <a:tint val="96000"/>
                    <a:shade val="80000"/>
                    <a:satMod val="105000"/>
                  </a:schemeClr>
                </a:gs>
                <a:gs pos="38000">
                  <a:schemeClr val="accent6">
                    <a:tint val="96000"/>
                    <a:shade val="59000"/>
                    <a:satMod val="120000"/>
                  </a:schemeClr>
                </a:gs>
                <a:gs pos="55000">
                  <a:schemeClr val="accent6">
                    <a:shade val="57000"/>
                    <a:satMod val="120000"/>
                  </a:schemeClr>
                </a:gs>
                <a:gs pos="80000">
                  <a:schemeClr val="accent6">
                    <a:shade val="56000"/>
                    <a:satMod val="145000"/>
                  </a:schemeClr>
                </a:gs>
                <a:gs pos="88000">
                  <a:schemeClr val="accent6">
                    <a:shade val="63000"/>
                    <a:satMod val="160000"/>
                  </a:schemeClr>
                </a:gs>
                <a:gs pos="100000">
                  <a:schemeClr val="accent6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6">
                  <a:shade val="30000"/>
                  <a:satMod val="200000"/>
                </a:schemeClr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399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33958</c:v>
                </c:pt>
                <c:pt idx="1">
                  <c:v>33958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61920"/>
        <c:axId val="52164096"/>
      </c:barChart>
      <c:catAx>
        <c:axId val="5216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2164096"/>
        <c:crosses val="autoZero"/>
        <c:auto val="1"/>
        <c:lblAlgn val="ctr"/>
        <c:lblOffset val="100"/>
        <c:noMultiLvlLbl val="0"/>
      </c:catAx>
      <c:valAx>
        <c:axId val="52164096"/>
        <c:scaling>
          <c:orientation val="minMax"/>
          <c:max val="40000"/>
          <c:min val="30000"/>
        </c:scaling>
        <c:delete val="1"/>
        <c:axPos val="l"/>
        <c:numFmt formatCode="General" sourceLinked="1"/>
        <c:majorTickMark val="out"/>
        <c:minorTickMark val="none"/>
        <c:tickLblPos val="nextTo"/>
        <c:crossAx val="52161920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6434445623578304"/>
          <c:w val="1"/>
          <c:h val="0.10382742165592562"/>
        </c:manualLayout>
      </c:layout>
      <c:overlay val="0"/>
      <c:txPr>
        <a:bodyPr/>
        <a:lstStyle/>
        <a:p>
          <a:pPr>
            <a:defRPr sz="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8000"/>
      </a:blip>
      <a:srcRect/>
      <a:stretch>
        <a:fillRect r="-3000"/>
      </a:stretch>
    </a:blipFill>
    <a:ln w="3173">
      <a:solidFill>
        <a:srgbClr val="000000"/>
      </a:solidFill>
    </a:ln>
  </c:spPr>
  <c:txPr>
    <a:bodyPr/>
    <a:lstStyle/>
    <a:p>
      <a:pPr>
        <a:defRPr sz="1799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81447965107109"/>
          <c:y val="0.13075054308386538"/>
          <c:w val="0.84751638877622693"/>
          <c:h val="0.61379604775096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безработных на начало года, человек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3000"/>
                    <a:satMod val="150000"/>
                  </a:schemeClr>
                </a:gs>
                <a:gs pos="25000">
                  <a:schemeClr val="accent6">
                    <a:tint val="96000"/>
                    <a:shade val="80000"/>
                    <a:satMod val="105000"/>
                  </a:schemeClr>
                </a:gs>
                <a:gs pos="38000">
                  <a:schemeClr val="accent6">
                    <a:tint val="96000"/>
                    <a:shade val="59000"/>
                    <a:satMod val="120000"/>
                  </a:schemeClr>
                </a:gs>
                <a:gs pos="55000">
                  <a:schemeClr val="accent6">
                    <a:shade val="57000"/>
                    <a:satMod val="120000"/>
                  </a:schemeClr>
                </a:gs>
                <a:gs pos="80000">
                  <a:schemeClr val="accent6">
                    <a:shade val="56000"/>
                    <a:satMod val="145000"/>
                  </a:schemeClr>
                </a:gs>
                <a:gs pos="88000">
                  <a:schemeClr val="accent6">
                    <a:shade val="63000"/>
                    <a:satMod val="160000"/>
                  </a:schemeClr>
                </a:gs>
                <a:gs pos="100000">
                  <a:schemeClr val="accent6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6">
                  <a:shade val="30000"/>
                  <a:satMod val="200000"/>
                </a:schemeClr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399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 квартал 2014 года</c:v>
                </c:pt>
                <c:pt idx="1">
                  <c:v>I  квартал 2015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0.23300000000000001</c:v>
                </c:pt>
                <c:pt idx="1">
                  <c:v>0.23499999999999999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3000"/>
                    <a:satMod val="150000"/>
                  </a:schemeClr>
                </a:gs>
                <a:gs pos="25000">
                  <a:schemeClr val="accent5">
                    <a:tint val="96000"/>
                    <a:shade val="80000"/>
                    <a:satMod val="105000"/>
                  </a:schemeClr>
                </a:gs>
                <a:gs pos="38000">
                  <a:schemeClr val="accent5">
                    <a:tint val="96000"/>
                    <a:shade val="59000"/>
                    <a:satMod val="120000"/>
                  </a:schemeClr>
                </a:gs>
                <a:gs pos="55000">
                  <a:schemeClr val="accent5">
                    <a:shade val="57000"/>
                    <a:satMod val="120000"/>
                  </a:schemeClr>
                </a:gs>
                <a:gs pos="80000">
                  <a:schemeClr val="accent5">
                    <a:shade val="56000"/>
                    <a:satMod val="145000"/>
                  </a:schemeClr>
                </a:gs>
                <a:gs pos="88000">
                  <a:schemeClr val="accent5">
                    <a:shade val="63000"/>
                    <a:satMod val="160000"/>
                  </a:schemeClr>
                </a:gs>
                <a:gs pos="100000">
                  <a:schemeClr val="accent5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5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5">
                  <a:shade val="30000"/>
                  <a:satMod val="200000"/>
                </a:schemeClr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399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 квартал 2014 года</c:v>
                </c:pt>
                <c:pt idx="1">
                  <c:v>I  квартал 2015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0.59</c:v>
                </c:pt>
                <c:pt idx="1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77248"/>
        <c:axId val="52687232"/>
      </c:barChart>
      <c:catAx>
        <c:axId val="5267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2687232"/>
        <c:crosses val="autoZero"/>
        <c:auto val="1"/>
        <c:lblAlgn val="ctr"/>
        <c:lblOffset val="100"/>
        <c:noMultiLvlLbl val="0"/>
      </c:catAx>
      <c:valAx>
        <c:axId val="52687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677248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0"/>
          <c:y val="0.87227010237633174"/>
          <c:w val="0.96391158652338271"/>
          <c:h val="0.12772989762366832"/>
        </c:manualLayout>
      </c:layout>
      <c:overlay val="0"/>
      <c:txPr>
        <a:bodyPr/>
        <a:lstStyle/>
        <a:p>
          <a:pPr>
            <a:defRPr sz="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0"/>
      </a:blip>
      <a:srcRect/>
      <a:stretch>
        <a:fillRect l="-21000" r="-3000"/>
      </a:stretch>
    </a:blipFill>
    <a:ln>
      <a:solidFill>
        <a:srgbClr val="000000"/>
      </a:solidFill>
    </a:ln>
  </c:spPr>
  <c:txPr>
    <a:bodyPr/>
    <a:lstStyle/>
    <a:p>
      <a:pPr>
        <a:defRPr sz="1799"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468302844640046E-3"/>
          <c:y val="0"/>
          <c:w val="0.99205323340141693"/>
          <c:h val="0.83901159323211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3000"/>
                    <a:satMod val="150000"/>
                  </a:schemeClr>
                </a:gs>
                <a:gs pos="25000">
                  <a:schemeClr val="accent5">
                    <a:tint val="96000"/>
                    <a:shade val="80000"/>
                    <a:satMod val="105000"/>
                  </a:schemeClr>
                </a:gs>
                <a:gs pos="38000">
                  <a:schemeClr val="accent5">
                    <a:tint val="96000"/>
                    <a:shade val="59000"/>
                    <a:satMod val="120000"/>
                  </a:schemeClr>
                </a:gs>
                <a:gs pos="55000">
                  <a:schemeClr val="accent5">
                    <a:shade val="57000"/>
                    <a:satMod val="120000"/>
                  </a:schemeClr>
                </a:gs>
                <a:gs pos="80000">
                  <a:schemeClr val="accent5">
                    <a:shade val="56000"/>
                    <a:satMod val="145000"/>
                  </a:schemeClr>
                </a:gs>
                <a:gs pos="88000">
                  <a:schemeClr val="accent5">
                    <a:shade val="63000"/>
                    <a:satMod val="160000"/>
                  </a:schemeClr>
                </a:gs>
                <a:gs pos="100000">
                  <a:schemeClr val="accent5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5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5">
                  <a:shade val="30000"/>
                  <a:satMod val="20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9.4302888271182248E-3"/>
                  <c:y val="-2.03821683136204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27232827186026E-2"/>
                  <c:y val="-1.71390711190001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220453679038394E-2"/>
                  <c:y val="-2.59315297445282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txPr>
              <a:bodyPr rot="0" vert="horz"/>
              <a:lstStyle/>
              <a:p>
                <a:pPr>
                  <a:defRPr sz="14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Работников крупных и средних предприятий</c:v>
                </c:pt>
                <c:pt idx="1">
                  <c:v>Работников промышленности</c:v>
                </c:pt>
                <c:pt idx="2">
                  <c:v>Работников бюджетной сферы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52153</c:v>
                </c:pt>
                <c:pt idx="1">
                  <c:v>64622</c:v>
                </c:pt>
                <c:pt idx="2">
                  <c:v>39736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73000"/>
                    <a:satMod val="150000"/>
                  </a:schemeClr>
                </a:gs>
                <a:gs pos="25000">
                  <a:schemeClr val="dk1">
                    <a:tint val="96000"/>
                    <a:shade val="80000"/>
                    <a:satMod val="105000"/>
                  </a:schemeClr>
                </a:gs>
                <a:gs pos="38000">
                  <a:schemeClr val="dk1">
                    <a:tint val="96000"/>
                    <a:shade val="59000"/>
                    <a:satMod val="120000"/>
                  </a:schemeClr>
                </a:gs>
                <a:gs pos="55000">
                  <a:schemeClr val="dk1">
                    <a:shade val="57000"/>
                    <a:satMod val="120000"/>
                  </a:schemeClr>
                </a:gs>
                <a:gs pos="80000">
                  <a:schemeClr val="dk1">
                    <a:shade val="56000"/>
                    <a:satMod val="145000"/>
                  </a:schemeClr>
                </a:gs>
                <a:gs pos="88000">
                  <a:schemeClr val="dk1">
                    <a:shade val="63000"/>
                    <a:satMod val="160000"/>
                  </a:schemeClr>
                </a:gs>
                <a:gs pos="100000">
                  <a:schemeClr val="dk1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dk1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dk1">
                  <a:shade val="30000"/>
                  <a:satMod val="20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7.972883407409476E-3"/>
                  <c:y val="-2.7997370718114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34958865100854E-3"/>
                  <c:y val="-3.2550529364594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681159684141984E-3"/>
                  <c:y val="-3.78656825559184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c:spPr>
            <c:txPr>
              <a:bodyPr rot="0" vert="horz"/>
              <a:lstStyle/>
              <a:p>
                <a:pPr>
                  <a:defRPr sz="14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Работников крупных и средних предприятий</c:v>
                </c:pt>
                <c:pt idx="1">
                  <c:v>Работников промышленности</c:v>
                </c:pt>
                <c:pt idx="2">
                  <c:v>Работников бюджетной сферы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55330</c:v>
                </c:pt>
                <c:pt idx="1">
                  <c:v>71678</c:v>
                </c:pt>
                <c:pt idx="2">
                  <c:v>34669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06912"/>
        <c:axId val="61208448"/>
      </c:barChart>
      <c:catAx>
        <c:axId val="6120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208448"/>
        <c:crosses val="autoZero"/>
        <c:auto val="1"/>
        <c:lblAlgn val="ctr"/>
        <c:lblOffset val="100"/>
        <c:noMultiLvlLbl val="0"/>
      </c:catAx>
      <c:valAx>
        <c:axId val="61208448"/>
        <c:scaling>
          <c:orientation val="minMax"/>
          <c:max val="85000"/>
        </c:scaling>
        <c:delete val="1"/>
        <c:axPos val="l"/>
        <c:numFmt formatCode="General" sourceLinked="1"/>
        <c:majorTickMark val="out"/>
        <c:minorTickMark val="none"/>
        <c:tickLblPos val="nextTo"/>
        <c:crossAx val="61206912"/>
        <c:crosses val="autoZero"/>
        <c:crossBetween val="between"/>
      </c:valAx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8.7766981613571753E-3"/>
          <c:y val="0.82858178593183118"/>
          <c:w val="0.98724506196535189"/>
          <c:h val="0.17134446747296278"/>
        </c:manualLayout>
      </c:layout>
      <c:overlay val="0"/>
      <c:txPr>
        <a:bodyPr/>
        <a:lstStyle/>
        <a:p>
          <a:pPr>
            <a:defRPr sz="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42000"/>
      </a:blip>
      <a:srcRect/>
      <a:stretch>
        <a:fillRect t="-10000" b="-36000"/>
      </a:stretch>
    </a:blipFill>
  </c:spPr>
  <c:txPr>
    <a:bodyPr/>
    <a:lstStyle/>
    <a:p>
      <a:pPr>
        <a:defRPr sz="1799"/>
      </a:pPr>
      <a:endParaRPr lang="ru-RU"/>
    </a:p>
  </c:txPr>
  <c:externalData r:id="rId2">
    <c:autoUpdate val="0"/>
  </c:externalData>
  <c:userShapes r:id="rId3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F0EEE-406C-4430-896A-7CE2A638A07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5A0E42-A314-41DE-A4C5-DDFC0F02F99E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год   1080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42A7B-7828-4CD1-9019-C79E562714A5}" type="parTrans" cxnId="{71EAF09B-EBD4-4170-A1D7-DD4CA906392A}">
      <dgm:prSet/>
      <dgm:spPr/>
      <dgm:t>
        <a:bodyPr/>
        <a:lstStyle/>
        <a:p>
          <a:endParaRPr lang="ru-RU"/>
        </a:p>
      </dgm:t>
    </dgm:pt>
    <dgm:pt modelId="{79B9F4BD-E95E-4098-9514-BFE1400B2F5C}" type="sibTrans" cxnId="{71EAF09B-EBD4-4170-A1D7-DD4CA906392A}">
      <dgm:prSet/>
      <dgm:spPr/>
      <dgm:t>
        <a:bodyPr/>
        <a:lstStyle/>
        <a:p>
          <a:endParaRPr lang="ru-RU"/>
        </a:p>
      </dgm:t>
    </dgm:pt>
    <dgm:pt modelId="{F7C9F9BE-DFDB-4F06-AD80-3055AF8C30B3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год   1081 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C75AA-1171-42DF-A524-13A38E53071A}" type="parTrans" cxnId="{C6E0CE84-448C-491F-9CA3-77BFEB058528}">
      <dgm:prSet/>
      <dgm:spPr/>
      <dgm:t>
        <a:bodyPr/>
        <a:lstStyle/>
        <a:p>
          <a:endParaRPr lang="ru-RU"/>
        </a:p>
      </dgm:t>
    </dgm:pt>
    <dgm:pt modelId="{477D5445-E881-445D-B981-282988206885}" type="sibTrans" cxnId="{C6E0CE84-448C-491F-9CA3-77BFEB058528}">
      <dgm:prSet/>
      <dgm:spPr/>
      <dgm:t>
        <a:bodyPr/>
        <a:lstStyle/>
        <a:p>
          <a:endParaRPr lang="ru-RU"/>
        </a:p>
      </dgm:t>
    </dgm:pt>
    <dgm:pt modelId="{7EF8911C-2FD9-45CF-AA6D-C05C1C8E8DC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8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506EEA4-AD1A-4F1F-9201-BD5773934CE5}" type="parTrans" cxnId="{9206A9EE-098B-4D0C-B27F-8836B5CE68A6}">
      <dgm:prSet/>
      <dgm:spPr/>
      <dgm:t>
        <a:bodyPr/>
        <a:lstStyle/>
        <a:p>
          <a:endParaRPr lang="ru-RU"/>
        </a:p>
      </dgm:t>
    </dgm:pt>
    <dgm:pt modelId="{76ABA7CD-4BE7-4D4E-AFF9-800C42CA90EB}" type="sibTrans" cxnId="{9206A9EE-098B-4D0C-B27F-8836B5CE68A6}">
      <dgm:prSet/>
      <dgm:spPr/>
      <dgm:t>
        <a:bodyPr/>
        <a:lstStyle/>
        <a:p>
          <a:endParaRPr lang="ru-RU"/>
        </a:p>
      </dgm:t>
    </dgm:pt>
    <dgm:pt modelId="{565592E5-9CD4-4966-9156-A5E7F3F91EBB}" type="pres">
      <dgm:prSet presAssocID="{FCEF0EEE-406C-4430-896A-7CE2A638A0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1270CA-9DD0-4919-9676-8FD4AF2C3606}" type="pres">
      <dgm:prSet presAssocID="{9F5A0E42-A314-41DE-A4C5-DDFC0F02F99E}" presName="parentLin" presStyleCnt="0"/>
      <dgm:spPr/>
    </dgm:pt>
    <dgm:pt modelId="{64563222-E481-47A7-B5DE-431736E1269C}" type="pres">
      <dgm:prSet presAssocID="{9F5A0E42-A314-41DE-A4C5-DDFC0F02F99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DBFDE93-902D-4AF6-AA21-EE0C37B0DE2F}" type="pres">
      <dgm:prSet presAssocID="{9F5A0E42-A314-41DE-A4C5-DDFC0F02F99E}" presName="parentText" presStyleLbl="node1" presStyleIdx="0" presStyleCnt="2" custLinFactNeighborX="-2469" custLinFactNeighborY="-1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7A259-D5C0-4FCB-9564-E73898847944}" type="pres">
      <dgm:prSet presAssocID="{9F5A0E42-A314-41DE-A4C5-DDFC0F02F99E}" presName="negativeSpace" presStyleCnt="0"/>
      <dgm:spPr/>
    </dgm:pt>
    <dgm:pt modelId="{4DAEE31C-59B7-45BF-A204-3F21B545D9F1}" type="pres">
      <dgm:prSet presAssocID="{9F5A0E42-A314-41DE-A4C5-DDFC0F02F99E}" presName="childText" presStyleLbl="conFgAcc1" presStyleIdx="0" presStyleCnt="2" custScaleX="99239" custScaleY="122258" custLinFactY="-2682" custLinFactNeighborX="1660" custLinFactNeighborY="-100000">
        <dgm:presLayoutVars>
          <dgm:bulletEnabled val="1"/>
        </dgm:presLayoutVars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92F7E67-FE6E-46B2-8A12-971C2E13B01C}" type="pres">
      <dgm:prSet presAssocID="{79B9F4BD-E95E-4098-9514-BFE1400B2F5C}" presName="spaceBetweenRectangles" presStyleCnt="0"/>
      <dgm:spPr/>
    </dgm:pt>
    <dgm:pt modelId="{7CF7C159-88B5-4914-9D48-7C17849C115A}" type="pres">
      <dgm:prSet presAssocID="{F7C9F9BE-DFDB-4F06-AD80-3055AF8C30B3}" presName="parentLin" presStyleCnt="0"/>
      <dgm:spPr/>
    </dgm:pt>
    <dgm:pt modelId="{F0232840-A7B6-4AE6-B3A4-8EDF501C5B3C}" type="pres">
      <dgm:prSet presAssocID="{F7C9F9BE-DFDB-4F06-AD80-3055AF8C30B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AD15EAB-2B94-452C-AA1D-ECC0C9307E5B}" type="pres">
      <dgm:prSet presAssocID="{F7C9F9BE-DFDB-4F06-AD80-3055AF8C30B3}" presName="parentText" presStyleLbl="node1" presStyleIdx="1" presStyleCnt="2" custLinFactNeighborX="-7084" custLinFactNeighborY="23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8DD02-3467-43C1-B988-3B3818EC7173}" type="pres">
      <dgm:prSet presAssocID="{F7C9F9BE-DFDB-4F06-AD80-3055AF8C30B3}" presName="negativeSpace" presStyleCnt="0"/>
      <dgm:spPr/>
    </dgm:pt>
    <dgm:pt modelId="{706581FC-0459-481C-B423-21A697C7EF2A}" type="pres">
      <dgm:prSet presAssocID="{F7C9F9BE-DFDB-4F06-AD80-3055AF8C30B3}" presName="childText" presStyleLbl="conFgAcc1" presStyleIdx="1" presStyleCnt="2" custScaleX="100000" custScaleY="117712" custLinFactNeighborX="430" custLinFactNeighborY="-25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1534B-480D-4DBF-B413-764E2EA8075D}" type="presOf" srcId="{F7C9F9BE-DFDB-4F06-AD80-3055AF8C30B3}" destId="{0AD15EAB-2B94-452C-AA1D-ECC0C9307E5B}" srcOrd="1" destOrd="0" presId="urn:microsoft.com/office/officeart/2005/8/layout/list1"/>
    <dgm:cxn modelId="{98F1F6EC-C587-458C-99EF-1028FF217E32}" type="presOf" srcId="{9F5A0E42-A314-41DE-A4C5-DDFC0F02F99E}" destId="{64563222-E481-47A7-B5DE-431736E1269C}" srcOrd="0" destOrd="0" presId="urn:microsoft.com/office/officeart/2005/8/layout/list1"/>
    <dgm:cxn modelId="{B77FE1D9-3512-4B59-9289-F8EEEA35C5D2}" type="presOf" srcId="{F7C9F9BE-DFDB-4F06-AD80-3055AF8C30B3}" destId="{F0232840-A7B6-4AE6-B3A4-8EDF501C5B3C}" srcOrd="0" destOrd="0" presId="urn:microsoft.com/office/officeart/2005/8/layout/list1"/>
    <dgm:cxn modelId="{22F6997C-ABDC-4D1C-9454-A7B839CA364E}" type="presOf" srcId="{7EF8911C-2FD9-45CF-AA6D-C05C1C8E8DCD}" destId="{706581FC-0459-481C-B423-21A697C7EF2A}" srcOrd="0" destOrd="0" presId="urn:microsoft.com/office/officeart/2005/8/layout/list1"/>
    <dgm:cxn modelId="{71EAF09B-EBD4-4170-A1D7-DD4CA906392A}" srcId="{FCEF0EEE-406C-4430-896A-7CE2A638A079}" destId="{9F5A0E42-A314-41DE-A4C5-DDFC0F02F99E}" srcOrd="0" destOrd="0" parTransId="{C5942A7B-7828-4CD1-9019-C79E562714A5}" sibTransId="{79B9F4BD-E95E-4098-9514-BFE1400B2F5C}"/>
    <dgm:cxn modelId="{37435156-D4E1-4A70-92E6-D6906144BB79}" type="presOf" srcId="{FCEF0EEE-406C-4430-896A-7CE2A638A079}" destId="{565592E5-9CD4-4966-9156-A5E7F3F91EBB}" srcOrd="0" destOrd="0" presId="urn:microsoft.com/office/officeart/2005/8/layout/list1"/>
    <dgm:cxn modelId="{C6E0CE84-448C-491F-9CA3-77BFEB058528}" srcId="{FCEF0EEE-406C-4430-896A-7CE2A638A079}" destId="{F7C9F9BE-DFDB-4F06-AD80-3055AF8C30B3}" srcOrd="1" destOrd="0" parTransId="{CA7C75AA-1171-42DF-A524-13A38E53071A}" sibTransId="{477D5445-E881-445D-B981-282988206885}"/>
    <dgm:cxn modelId="{37D6B032-FEC1-4A77-B73F-D60772AB3090}" type="presOf" srcId="{9F5A0E42-A314-41DE-A4C5-DDFC0F02F99E}" destId="{8DBFDE93-902D-4AF6-AA21-EE0C37B0DE2F}" srcOrd="1" destOrd="0" presId="urn:microsoft.com/office/officeart/2005/8/layout/list1"/>
    <dgm:cxn modelId="{9206A9EE-098B-4D0C-B27F-8836B5CE68A6}" srcId="{F7C9F9BE-DFDB-4F06-AD80-3055AF8C30B3}" destId="{7EF8911C-2FD9-45CF-AA6D-C05C1C8E8DCD}" srcOrd="0" destOrd="0" parTransId="{A506EEA4-AD1A-4F1F-9201-BD5773934CE5}" sibTransId="{76ABA7CD-4BE7-4D4E-AFF9-800C42CA90EB}"/>
    <dgm:cxn modelId="{4D9003C8-358E-4FB2-B9A2-F8DD0ECA1577}" type="presParOf" srcId="{565592E5-9CD4-4966-9156-A5E7F3F91EBB}" destId="{A51270CA-9DD0-4919-9676-8FD4AF2C3606}" srcOrd="0" destOrd="0" presId="urn:microsoft.com/office/officeart/2005/8/layout/list1"/>
    <dgm:cxn modelId="{BD0B7102-76F2-45C6-B28F-618EE304CF69}" type="presParOf" srcId="{A51270CA-9DD0-4919-9676-8FD4AF2C3606}" destId="{64563222-E481-47A7-B5DE-431736E1269C}" srcOrd="0" destOrd="0" presId="urn:microsoft.com/office/officeart/2005/8/layout/list1"/>
    <dgm:cxn modelId="{3342391B-3185-438A-BDA2-11D35CE03958}" type="presParOf" srcId="{A51270CA-9DD0-4919-9676-8FD4AF2C3606}" destId="{8DBFDE93-902D-4AF6-AA21-EE0C37B0DE2F}" srcOrd="1" destOrd="0" presId="urn:microsoft.com/office/officeart/2005/8/layout/list1"/>
    <dgm:cxn modelId="{D15B6187-9BBE-471D-9ADF-A113B741D6D6}" type="presParOf" srcId="{565592E5-9CD4-4966-9156-A5E7F3F91EBB}" destId="{1B27A259-D5C0-4FCB-9564-E73898847944}" srcOrd="1" destOrd="0" presId="urn:microsoft.com/office/officeart/2005/8/layout/list1"/>
    <dgm:cxn modelId="{B02B57FD-35D0-4D61-9E72-41ABE5DF12D9}" type="presParOf" srcId="{565592E5-9CD4-4966-9156-A5E7F3F91EBB}" destId="{4DAEE31C-59B7-45BF-A204-3F21B545D9F1}" srcOrd="2" destOrd="0" presId="urn:microsoft.com/office/officeart/2005/8/layout/list1"/>
    <dgm:cxn modelId="{54817AC4-5DC8-4DDF-A366-6D79E23B5678}" type="presParOf" srcId="{565592E5-9CD4-4966-9156-A5E7F3F91EBB}" destId="{D92F7E67-FE6E-46B2-8A12-971C2E13B01C}" srcOrd="3" destOrd="0" presId="urn:microsoft.com/office/officeart/2005/8/layout/list1"/>
    <dgm:cxn modelId="{0A796EEE-32CE-4F60-B1F6-111A6A0BB0C8}" type="presParOf" srcId="{565592E5-9CD4-4966-9156-A5E7F3F91EBB}" destId="{7CF7C159-88B5-4914-9D48-7C17849C115A}" srcOrd="4" destOrd="0" presId="urn:microsoft.com/office/officeart/2005/8/layout/list1"/>
    <dgm:cxn modelId="{C41A8F18-3089-479F-A120-A161A6FD5F38}" type="presParOf" srcId="{7CF7C159-88B5-4914-9D48-7C17849C115A}" destId="{F0232840-A7B6-4AE6-B3A4-8EDF501C5B3C}" srcOrd="0" destOrd="0" presId="urn:microsoft.com/office/officeart/2005/8/layout/list1"/>
    <dgm:cxn modelId="{8145666D-E74A-4A3F-AB53-04B1A2726D63}" type="presParOf" srcId="{7CF7C159-88B5-4914-9D48-7C17849C115A}" destId="{0AD15EAB-2B94-452C-AA1D-ECC0C9307E5B}" srcOrd="1" destOrd="0" presId="urn:microsoft.com/office/officeart/2005/8/layout/list1"/>
    <dgm:cxn modelId="{05A6D5F7-4888-4254-8376-0606007EE8D7}" type="presParOf" srcId="{565592E5-9CD4-4966-9156-A5E7F3F91EBB}" destId="{D3B8DD02-3467-43C1-B988-3B3818EC7173}" srcOrd="5" destOrd="0" presId="urn:microsoft.com/office/officeart/2005/8/layout/list1"/>
    <dgm:cxn modelId="{8BD243AB-370B-4C22-8D88-373CF701A1E6}" type="presParOf" srcId="{565592E5-9CD4-4966-9156-A5E7F3F91EBB}" destId="{706581FC-0459-481C-B423-21A697C7EF2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BBE42-8BDA-4696-8AF8-2FE9D5215E7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48B1D7C-9B8B-4C8A-BFDF-9EBEF685CC7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Число заключенных браков за 2014/2015 годы</a:t>
          </a:r>
        </a:p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533/502</a:t>
          </a:r>
          <a:endParaRPr lang="ru-RU" sz="12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BAEE37-07D5-4A0C-91BC-D32B6428CD26}" type="parTrans" cxnId="{B2B6F19A-113B-4E8F-BABF-BFA139FCD671}">
      <dgm:prSet/>
      <dgm:spPr/>
      <dgm:t>
        <a:bodyPr/>
        <a:lstStyle/>
        <a:p>
          <a:endParaRPr lang="ru-RU"/>
        </a:p>
      </dgm:t>
    </dgm:pt>
    <dgm:pt modelId="{85A18572-85B2-424D-BBE9-35F3901A705E}" type="sibTrans" cxnId="{B2B6F19A-113B-4E8F-BABF-BFA139FCD671}">
      <dgm:prSet/>
      <dgm:spPr/>
      <dgm:t>
        <a:bodyPr/>
        <a:lstStyle/>
        <a:p>
          <a:endParaRPr lang="ru-RU"/>
        </a:p>
      </dgm:t>
    </dgm:pt>
    <dgm:pt modelId="{10C66F17-3CF1-4C82-8685-3FE101A7333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Число оформленных разводов за 2014/2015 годы</a:t>
          </a:r>
        </a:p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335/321  </a:t>
          </a:r>
          <a:endParaRPr lang="ru-RU" sz="12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1AE80E-0E5B-4259-B7C1-EBD5F355C220}" type="parTrans" cxnId="{B874E79B-47C6-4A63-A921-77468BA1CE8F}">
      <dgm:prSet/>
      <dgm:spPr/>
      <dgm:t>
        <a:bodyPr/>
        <a:lstStyle/>
        <a:p>
          <a:endParaRPr lang="ru-RU"/>
        </a:p>
      </dgm:t>
    </dgm:pt>
    <dgm:pt modelId="{2144CBF1-8A3B-46AC-A02B-466EA430D114}" type="sibTrans" cxnId="{B874E79B-47C6-4A63-A921-77468BA1CE8F}">
      <dgm:prSet/>
      <dgm:spPr/>
      <dgm:t>
        <a:bodyPr/>
        <a:lstStyle/>
        <a:p>
          <a:endParaRPr lang="ru-RU"/>
        </a:p>
      </dgm:t>
    </dgm:pt>
    <dgm:pt modelId="{B4D17E78-CDE5-4F14-867B-544DCF76FCA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Число разводов на 100 2014/2015 годы</a:t>
          </a:r>
        </a:p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63/64</a:t>
          </a:r>
          <a:endParaRPr lang="ru-RU" sz="12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A9773-721C-42AE-BA4C-E7833F108431}" type="sibTrans" cxnId="{5EBB1450-8EE2-40F3-B510-BB8D9FAB06C2}">
      <dgm:prSet/>
      <dgm:spPr/>
      <dgm:t>
        <a:bodyPr/>
        <a:lstStyle/>
        <a:p>
          <a:endParaRPr lang="ru-RU"/>
        </a:p>
      </dgm:t>
    </dgm:pt>
    <dgm:pt modelId="{A73104EA-D9BC-4D6B-8FED-69B68EE18241}" type="parTrans" cxnId="{5EBB1450-8EE2-40F3-B510-BB8D9FAB06C2}">
      <dgm:prSet/>
      <dgm:spPr/>
      <dgm:t>
        <a:bodyPr/>
        <a:lstStyle/>
        <a:p>
          <a:endParaRPr lang="ru-RU"/>
        </a:p>
      </dgm:t>
    </dgm:pt>
    <dgm:pt modelId="{20A0C545-E2D8-4532-9D89-1113D5001E56}" type="pres">
      <dgm:prSet presAssocID="{46CBBE42-8BDA-4696-8AF8-2FE9D5215E78}" presName="linearFlow" presStyleCnt="0">
        <dgm:presLayoutVars>
          <dgm:dir/>
          <dgm:resizeHandles val="exact"/>
        </dgm:presLayoutVars>
      </dgm:prSet>
      <dgm:spPr/>
    </dgm:pt>
    <dgm:pt modelId="{A28F0E80-D767-4784-B6F0-6538C116898A}" type="pres">
      <dgm:prSet presAssocID="{D48B1D7C-9B8B-4C8A-BFDF-9EBEF685CC7A}" presName="composite" presStyleCnt="0"/>
      <dgm:spPr/>
    </dgm:pt>
    <dgm:pt modelId="{8BE1C3B3-F9F7-4385-A561-922B4E9BFA7A}" type="pres">
      <dgm:prSet presAssocID="{D48B1D7C-9B8B-4C8A-BFDF-9EBEF685CC7A}" presName="imgShp" presStyleLbl="fgImgPlace1" presStyleIdx="0" presStyleCnt="3" custLinFactNeighborX="-73728" custLinFactNeighborY="-460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9F27F547-482F-4765-9310-D3AB508DA29A}" type="pres">
      <dgm:prSet presAssocID="{D48B1D7C-9B8B-4C8A-BFDF-9EBEF685CC7A}" presName="txShp" presStyleLbl="node1" presStyleIdx="0" presStyleCnt="3" custScaleX="150376" custLinFactNeighborX="0" custLinFactNeighborY="9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887EB-0C2F-4CE5-9E56-608161C1F074}" type="pres">
      <dgm:prSet presAssocID="{85A18572-85B2-424D-BBE9-35F3901A705E}" presName="spacing" presStyleCnt="0"/>
      <dgm:spPr/>
    </dgm:pt>
    <dgm:pt modelId="{286D7E6D-EBC5-49BA-AF72-888C24D78885}" type="pres">
      <dgm:prSet presAssocID="{10C66F17-3CF1-4C82-8685-3FE101A7333A}" presName="composite" presStyleCnt="0"/>
      <dgm:spPr/>
    </dgm:pt>
    <dgm:pt modelId="{F31CCC37-8F06-4476-BCAC-8EEFA422C699}" type="pres">
      <dgm:prSet presAssocID="{10C66F17-3CF1-4C82-8685-3FE101A7333A}" presName="imgShp" presStyleLbl="fgImgPlace1" presStyleIdx="1" presStyleCnt="3" custLinFactNeighborX="-73728" custLinFactNeighborY="-213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427E4F7-8FF8-4248-978D-0597C8C7C021}" type="pres">
      <dgm:prSet presAssocID="{10C66F17-3CF1-4C82-8685-3FE101A7333A}" presName="txShp" presStyleLbl="node1" presStyleIdx="1" presStyleCnt="3" custScaleX="150376" custLinFactNeighborX="3131" custLinFactNeighborY="-17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66401-18CA-4374-A1DA-F6076D5EB6CA}" type="pres">
      <dgm:prSet presAssocID="{2144CBF1-8A3B-46AC-A02B-466EA430D114}" presName="spacing" presStyleCnt="0"/>
      <dgm:spPr/>
    </dgm:pt>
    <dgm:pt modelId="{AB670382-F052-4738-9E9A-EE7851D1E515}" type="pres">
      <dgm:prSet presAssocID="{B4D17E78-CDE5-4F14-867B-544DCF76FCA0}" presName="composite" presStyleCnt="0"/>
      <dgm:spPr/>
    </dgm:pt>
    <dgm:pt modelId="{E779B800-7C09-43A1-A8E9-2625004C5458}" type="pres">
      <dgm:prSet presAssocID="{B4D17E78-CDE5-4F14-867B-544DCF76FCA0}" presName="imgShp" presStyleLbl="fgImgPlace1" presStyleIdx="2" presStyleCnt="3" custScaleX="116591" custLinFactNeighborX="-52493" custLinFactNeighborY="-39085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</dgm:pt>
    <dgm:pt modelId="{FD991292-0D50-477E-A29D-85AF5E7D4631}" type="pres">
      <dgm:prSet presAssocID="{B4D17E78-CDE5-4F14-867B-544DCF76FCA0}" presName="txShp" presStyleLbl="node1" presStyleIdx="2" presStyleCnt="3" custScaleX="150376" custScaleY="137489" custLinFactNeighborX="865" custLinFactNeighborY="-41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275E7-60F3-4540-829D-7189F85093F4}" type="presOf" srcId="{46CBBE42-8BDA-4696-8AF8-2FE9D5215E78}" destId="{20A0C545-E2D8-4532-9D89-1113D5001E56}" srcOrd="0" destOrd="0" presId="urn:microsoft.com/office/officeart/2005/8/layout/vList3"/>
    <dgm:cxn modelId="{CB29315F-4B05-4423-BB8E-9BD2BB4C28A3}" type="presOf" srcId="{10C66F17-3CF1-4C82-8685-3FE101A7333A}" destId="{7427E4F7-8FF8-4248-978D-0597C8C7C021}" srcOrd="0" destOrd="0" presId="urn:microsoft.com/office/officeart/2005/8/layout/vList3"/>
    <dgm:cxn modelId="{5EBB1450-8EE2-40F3-B510-BB8D9FAB06C2}" srcId="{46CBBE42-8BDA-4696-8AF8-2FE9D5215E78}" destId="{B4D17E78-CDE5-4F14-867B-544DCF76FCA0}" srcOrd="2" destOrd="0" parTransId="{A73104EA-D9BC-4D6B-8FED-69B68EE18241}" sibTransId="{EB7A9773-721C-42AE-BA4C-E7833F108431}"/>
    <dgm:cxn modelId="{B2B6F19A-113B-4E8F-BABF-BFA139FCD671}" srcId="{46CBBE42-8BDA-4696-8AF8-2FE9D5215E78}" destId="{D48B1D7C-9B8B-4C8A-BFDF-9EBEF685CC7A}" srcOrd="0" destOrd="0" parTransId="{A1BAEE37-07D5-4A0C-91BC-D32B6428CD26}" sibTransId="{85A18572-85B2-424D-BBE9-35F3901A705E}"/>
    <dgm:cxn modelId="{B874E79B-47C6-4A63-A921-77468BA1CE8F}" srcId="{46CBBE42-8BDA-4696-8AF8-2FE9D5215E78}" destId="{10C66F17-3CF1-4C82-8685-3FE101A7333A}" srcOrd="1" destOrd="0" parTransId="{CB1AE80E-0E5B-4259-B7C1-EBD5F355C220}" sibTransId="{2144CBF1-8A3B-46AC-A02B-466EA430D114}"/>
    <dgm:cxn modelId="{DDCA3AEE-573B-4907-BA5F-9D33D5F5DF8F}" type="presOf" srcId="{D48B1D7C-9B8B-4C8A-BFDF-9EBEF685CC7A}" destId="{9F27F547-482F-4765-9310-D3AB508DA29A}" srcOrd="0" destOrd="0" presId="urn:microsoft.com/office/officeart/2005/8/layout/vList3"/>
    <dgm:cxn modelId="{8B354475-A367-43C7-A0EC-B49812B13186}" type="presOf" srcId="{B4D17E78-CDE5-4F14-867B-544DCF76FCA0}" destId="{FD991292-0D50-477E-A29D-85AF5E7D4631}" srcOrd="0" destOrd="0" presId="urn:microsoft.com/office/officeart/2005/8/layout/vList3"/>
    <dgm:cxn modelId="{08BDC1C8-A5E8-4EB8-8ECB-AC8EF9862C5D}" type="presParOf" srcId="{20A0C545-E2D8-4532-9D89-1113D5001E56}" destId="{A28F0E80-D767-4784-B6F0-6538C116898A}" srcOrd="0" destOrd="0" presId="urn:microsoft.com/office/officeart/2005/8/layout/vList3"/>
    <dgm:cxn modelId="{3E351FB8-9C54-4E98-BACC-F78A0C633498}" type="presParOf" srcId="{A28F0E80-D767-4784-B6F0-6538C116898A}" destId="{8BE1C3B3-F9F7-4385-A561-922B4E9BFA7A}" srcOrd="0" destOrd="0" presId="urn:microsoft.com/office/officeart/2005/8/layout/vList3"/>
    <dgm:cxn modelId="{CA5637D5-7296-4E5C-9333-DE8228CFEFD9}" type="presParOf" srcId="{A28F0E80-D767-4784-B6F0-6538C116898A}" destId="{9F27F547-482F-4765-9310-D3AB508DA29A}" srcOrd="1" destOrd="0" presId="urn:microsoft.com/office/officeart/2005/8/layout/vList3"/>
    <dgm:cxn modelId="{EF27FE69-F752-4684-8E54-D92CAD7227FE}" type="presParOf" srcId="{20A0C545-E2D8-4532-9D89-1113D5001E56}" destId="{C34887EB-0C2F-4CE5-9E56-608161C1F074}" srcOrd="1" destOrd="0" presId="urn:microsoft.com/office/officeart/2005/8/layout/vList3"/>
    <dgm:cxn modelId="{66F0AF63-259B-4E18-8359-6987A8CCA171}" type="presParOf" srcId="{20A0C545-E2D8-4532-9D89-1113D5001E56}" destId="{286D7E6D-EBC5-49BA-AF72-888C24D78885}" srcOrd="2" destOrd="0" presId="urn:microsoft.com/office/officeart/2005/8/layout/vList3"/>
    <dgm:cxn modelId="{72E649B4-3149-44E4-8309-984AF7E6FAE8}" type="presParOf" srcId="{286D7E6D-EBC5-49BA-AF72-888C24D78885}" destId="{F31CCC37-8F06-4476-BCAC-8EEFA422C699}" srcOrd="0" destOrd="0" presId="urn:microsoft.com/office/officeart/2005/8/layout/vList3"/>
    <dgm:cxn modelId="{406DD18C-D175-4312-B611-9D61F41CDD93}" type="presParOf" srcId="{286D7E6D-EBC5-49BA-AF72-888C24D78885}" destId="{7427E4F7-8FF8-4248-978D-0597C8C7C021}" srcOrd="1" destOrd="0" presId="urn:microsoft.com/office/officeart/2005/8/layout/vList3"/>
    <dgm:cxn modelId="{7B41591F-7483-4872-B7F9-43CC6A73569C}" type="presParOf" srcId="{20A0C545-E2D8-4532-9D89-1113D5001E56}" destId="{44766401-18CA-4374-A1DA-F6076D5EB6CA}" srcOrd="3" destOrd="0" presId="urn:microsoft.com/office/officeart/2005/8/layout/vList3"/>
    <dgm:cxn modelId="{AEDAA0E8-93F7-4B27-A80B-C0A0EA48D64C}" type="presParOf" srcId="{20A0C545-E2D8-4532-9D89-1113D5001E56}" destId="{AB670382-F052-4738-9E9A-EE7851D1E515}" srcOrd="4" destOrd="0" presId="urn:microsoft.com/office/officeart/2005/8/layout/vList3"/>
    <dgm:cxn modelId="{6AA3FF0A-3BF8-43F0-9E4D-DEF9A83A7478}" type="presParOf" srcId="{AB670382-F052-4738-9E9A-EE7851D1E515}" destId="{E779B800-7C09-43A1-A8E9-2625004C5458}" srcOrd="0" destOrd="0" presId="urn:microsoft.com/office/officeart/2005/8/layout/vList3"/>
    <dgm:cxn modelId="{4B9F759A-2C6C-48BB-8EE1-017501663D21}" type="presParOf" srcId="{AB670382-F052-4738-9E9A-EE7851D1E515}" destId="{FD991292-0D50-477E-A29D-85AF5E7D4631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D82257-9FD2-4743-BF86-61946416870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7FC0AD-3026-4F37-B564-BA25940B8CA1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Всего отгружено </a:t>
          </a:r>
          <a:r>
            <a:rPr lang="ru-RU" sz="1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ПРОМЫШЛЕННОЙ ПРОДУКЦИИ, </a:t>
          </a:r>
          <a:r>
            <a:rPr lang="ru-RU" sz="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18DAC-95F9-47C6-BEC0-C7B6DC31CBB7}" type="parTrans" cxnId="{6884BC17-5796-43A7-B35A-898166294701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BAD23-68D3-4932-BA80-6D489D97E7A1}" type="sibTrans" cxnId="{6884BC17-5796-43A7-B35A-898166294701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D091E-D5F0-4F9F-ABC5-B7816AFB8493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год   39906,1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C4746-324B-4EF8-B1CE-23CCA1A25CE6}" type="parTrans" cxnId="{3FEC8966-6F99-4152-ABAF-B97DA2FD6E15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BD0422-9C54-4ED2-AB47-7F74EBFEC58F}" type="sibTrans" cxnId="{3FEC8966-6F99-4152-ABAF-B97DA2FD6E15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3DFA9-ED9B-4D37-A188-88852A12B6D2}">
      <dgm:prSet phldrT="[Текст]" custT="1"/>
      <dgm:spPr>
        <a:solidFill>
          <a:srgbClr val="33CCCC"/>
        </a:solidFill>
      </dgm:spPr>
      <dgm:t>
        <a:bodyPr/>
        <a:lstStyle/>
        <a:p>
          <a:endParaRPr lang="ru-RU" sz="1200" b="1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Добыча полезных ископаемых, </a:t>
          </a:r>
          <a:r>
            <a:rPr lang="ru-RU" sz="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3B846-1F7C-443F-86DC-5B54F0C9C48F}" type="parTrans" cxnId="{ED2ED1C6-C638-4746-B4E8-148553EF5B7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43971-B30F-4722-8D0A-94011CBC3720}" type="sibTrans" cxnId="{ED2ED1C6-C638-4746-B4E8-148553EF5B7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CC116-095C-4A93-980F-DA6D2E57DF98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</a:t>
          </a:r>
          <a:r>
            <a:rPr lang="ru-RU" sz="1200" b="1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  20321,4 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D97CA-20AB-4BD9-908D-55A112B20ECF}" type="parTrans" cxnId="{54126E74-DF57-4E86-A963-8DE20C39D09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4D591-B3D4-4E91-902D-0136092304DD}" type="sibTrans" cxnId="{54126E74-DF57-4E86-A963-8DE20C39D09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07A4E-B3C0-4757-846B-1295B908A630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Обрабатывающие производства, </a:t>
          </a:r>
          <a:r>
            <a:rPr lang="ru-RU" sz="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1374E-4F0C-428C-872D-0AA2BEF00298}" type="parTrans" cxnId="{60E8A5AE-AB04-481D-9010-2A81CDD8F43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DBF6C0-EE52-47A2-AEF8-F37379BB6A79}" type="sibTrans" cxnId="{60E8A5AE-AB04-481D-9010-2A81CDD8F43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300E9-FEAA-4E29-96E9-A80E102F6C53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год  1328,7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FA40C-520C-4BD6-BA36-614791FDDFAD}" type="parTrans" cxnId="{CCBE56D9-45FA-4E10-8ADD-13D6ACEEE37B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97451-AE09-45F0-A0CD-555580F66E6A}" type="sibTrans" cxnId="{CCBE56D9-45FA-4E10-8ADD-13D6ACEEE37B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66C4F-1FDF-4367-818F-DE9397445A3A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Прочие виды экономической деятельности, </a:t>
          </a:r>
          <a:r>
            <a:rPr lang="ru-RU" sz="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29273-2780-4EA5-BD64-00029DE84113}" type="parTrans" cxnId="{1C92A158-0F7F-44FF-A174-9AF719D029A9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5C333-EF49-4ECE-B369-F3AAD1123FFF}" type="sibTrans" cxnId="{1C92A158-0F7F-44FF-A174-9AF719D029A9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B22CA-DE85-40EC-89B2-6BB1285EFCDB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год  11959,9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3997C-CA52-45B4-BF9C-13D3A3CB6ADA}" type="parTrans" cxnId="{827C4196-C176-4F5A-AE6B-81BB53ABB606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48E3D-7FB3-47B0-B275-B992BD56BCAD}" type="sibTrans" cxnId="{827C4196-C176-4F5A-AE6B-81BB53ABB606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7D496-D6BB-4E44-9441-2296AC7BAD5F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 распределение электроэнергии, газа и воды</a:t>
          </a:r>
          <a:r>
            <a:rPr lang="ru-RU" sz="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млн. рублей</a:t>
          </a:r>
          <a:endParaRPr lang="ru-RU" sz="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03D67-3C71-4DFC-8654-3EFE6E3FFC5D}" type="parTrans" cxnId="{7F90F167-78C9-456A-9DEB-0EC095B9D70D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2D66D-2FB8-458F-9DEC-C4642163AF90}" type="sibTrans" cxnId="{7F90F167-78C9-456A-9DEB-0EC095B9D70D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C4F91-272F-4FFC-9DB2-498E95A73F37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год 2692,9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B4B13-59FB-4112-8923-355EE16C0D10}" type="parTrans" cxnId="{53A40056-DE42-49B6-AA7C-AD3638D62DB9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6CF7A-D3CE-4E52-B7DB-D4FC6856B6C7}" type="sibTrans" cxnId="{53A40056-DE42-49B6-AA7C-AD3638D62DB9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470B8-E689-4EA8-AD39-1A87BAC41462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год  2960,9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0CDAB-10AB-4F4B-AA99-D321ADFA9F5C}" type="parTrans" cxnId="{56D0D18A-3943-4D07-BC1E-3763D4DF11E5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1946C-60B7-473A-B85B-FF5B8995DD10}" type="sibTrans" cxnId="{56D0D18A-3943-4D07-BC1E-3763D4DF11E5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5FA19-668A-4467-911D-F6E6A3C4301D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год    36296,3   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059DC-D238-4292-81E2-6C498755FC31}" type="sibTrans" cxnId="{CC677CDA-2929-4456-95BA-7F90129A633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D5773-6DC0-4584-B00B-B1EAD9F5C770}" type="parTrans" cxnId="{CC677CDA-2929-4456-95BA-7F90129A633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3D00A-E1DB-442F-BC12-32DD448F60E1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год  23780,9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EB69F-8B89-4B07-94A4-22BEF5C2444C}" type="sibTrans" cxnId="{97C2FC8D-5A90-4F00-971C-DE218F84CFC7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A8631-F594-431A-B890-32D61A59B9CE}" type="parTrans" cxnId="{97C2FC8D-5A90-4F00-971C-DE218F84CFC7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A3998-F6E9-49E6-8EE6-BED4B9058B68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год  1472,4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ADA5B-2E0D-4520-BCEE-4A66D0AFF431}" type="sibTrans" cxnId="{D5B1420D-1ECA-497A-99B5-4632332F6793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64F85-CEE2-44C9-8054-77DF8F6A3201}" type="parTrans" cxnId="{D5B1420D-1ECA-497A-99B5-4632332F6793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2266FE-EAC6-4349-9A02-1FBE72824EF7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год  11685,3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880A3-9D8E-4070-8323-395C8EC61854}" type="parTrans" cxnId="{0F2B6F66-8DB5-4D29-85B9-B9560420A878}">
      <dgm:prSet/>
      <dgm:spPr/>
      <dgm:t>
        <a:bodyPr/>
        <a:lstStyle/>
        <a:p>
          <a:endParaRPr lang="ru-RU"/>
        </a:p>
      </dgm:t>
    </dgm:pt>
    <dgm:pt modelId="{46EDC4C5-25C5-4D99-BB50-DB23D83D20A1}" type="sibTrans" cxnId="{0F2B6F66-8DB5-4D29-85B9-B9560420A878}">
      <dgm:prSet/>
      <dgm:spPr/>
      <dgm:t>
        <a:bodyPr/>
        <a:lstStyle/>
        <a:p>
          <a:endParaRPr lang="ru-RU"/>
        </a:p>
      </dgm:t>
    </dgm:pt>
    <dgm:pt modelId="{8CE4C33D-D872-40CD-AF47-DA33F89F5923}" type="pres">
      <dgm:prSet presAssocID="{E2D82257-9FD2-4743-BF86-6194641687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F5E3F-9F27-4B24-B916-67B67B64F284}" type="pres">
      <dgm:prSet presAssocID="{EB7FC0AD-3026-4F37-B564-BA25940B8CA1}" presName="comp" presStyleCnt="0"/>
      <dgm:spPr/>
    </dgm:pt>
    <dgm:pt modelId="{2802B3C9-D2BA-4068-8DE4-F31426034CDB}" type="pres">
      <dgm:prSet presAssocID="{EB7FC0AD-3026-4F37-B564-BA25940B8CA1}" presName="box" presStyleLbl="node1" presStyleIdx="0" presStyleCnt="5" custScaleY="35631" custLinFactNeighborX="-72" custLinFactNeighborY="22993"/>
      <dgm:spPr/>
      <dgm:t>
        <a:bodyPr/>
        <a:lstStyle/>
        <a:p>
          <a:endParaRPr lang="ru-RU"/>
        </a:p>
      </dgm:t>
    </dgm:pt>
    <dgm:pt modelId="{CC6FA2B8-25CA-4DD5-BAF0-E1AAE1035D63}" type="pres">
      <dgm:prSet presAssocID="{EB7FC0AD-3026-4F37-B564-BA25940B8CA1}" presName="img" presStyleLbl="fgImgPlace1" presStyleIdx="0" presStyleCnt="5" custAng="10800000" custFlipVert="1" custScaleX="79982" custScaleY="45415" custLinFactNeighborX="-40103" custLinFactNeighborY="29634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9600000" scaled="0"/>
        </a:gradFill>
      </dgm:spPr>
    </dgm:pt>
    <dgm:pt modelId="{189C5783-CA35-439C-B77E-BB0554C7F71D}" type="pres">
      <dgm:prSet presAssocID="{EB7FC0AD-3026-4F37-B564-BA25940B8CA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82333-44BB-4C78-858D-9C016CCFBDD4}" type="pres">
      <dgm:prSet presAssocID="{739BAD23-68D3-4932-BA80-6D489D97E7A1}" presName="spacer" presStyleCnt="0"/>
      <dgm:spPr/>
    </dgm:pt>
    <dgm:pt modelId="{716B974D-AEA0-43FF-A482-DAF96D0132D0}" type="pres">
      <dgm:prSet presAssocID="{AF13DFA9-ED9B-4D37-A188-88852A12B6D2}" presName="comp" presStyleCnt="0"/>
      <dgm:spPr/>
    </dgm:pt>
    <dgm:pt modelId="{A8266396-DA06-4EA3-AE2C-746AFFA55DC9}" type="pres">
      <dgm:prSet presAssocID="{AF13DFA9-ED9B-4D37-A188-88852A12B6D2}" presName="box" presStyleLbl="node1" presStyleIdx="1" presStyleCnt="5" custScaleY="36880" custLinFactNeighborX="-767" custLinFactNeighborY="16099"/>
      <dgm:spPr/>
      <dgm:t>
        <a:bodyPr/>
        <a:lstStyle/>
        <a:p>
          <a:endParaRPr lang="ru-RU"/>
        </a:p>
      </dgm:t>
    </dgm:pt>
    <dgm:pt modelId="{04DD6571-AB14-41AA-98B1-FA2D310D830C}" type="pres">
      <dgm:prSet presAssocID="{AF13DFA9-ED9B-4D37-A188-88852A12B6D2}" presName="img" presStyleLbl="fgImgPlace1" presStyleIdx="1" presStyleCnt="5" custScaleX="87315" custScaleY="47895" custLinFactNeighborX="-27112" custLinFactNeighborY="2057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0B2A85ED-4FF7-4066-8B16-C373FBB71BB2}" type="pres">
      <dgm:prSet presAssocID="{AF13DFA9-ED9B-4D37-A188-88852A12B6D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32F96-B625-48FB-ACA3-9DEA9AF18A5F}" type="pres">
      <dgm:prSet presAssocID="{C6043971-B30F-4722-8D0A-94011CBC3720}" presName="spacer" presStyleCnt="0"/>
      <dgm:spPr/>
    </dgm:pt>
    <dgm:pt modelId="{3DAC133A-FFA8-40F4-8AAF-FF6A490EE433}" type="pres">
      <dgm:prSet presAssocID="{8F307A4E-B3C0-4757-846B-1295B908A630}" presName="comp" presStyleCnt="0"/>
      <dgm:spPr/>
    </dgm:pt>
    <dgm:pt modelId="{9F736712-80F7-48FC-9EA5-1217686767B5}" type="pres">
      <dgm:prSet presAssocID="{8F307A4E-B3C0-4757-846B-1295B908A630}" presName="box" presStyleLbl="node1" presStyleIdx="2" presStyleCnt="5" custScaleY="37578" custLinFactNeighborX="-902" custLinFactNeighborY="10822"/>
      <dgm:spPr/>
      <dgm:t>
        <a:bodyPr/>
        <a:lstStyle/>
        <a:p>
          <a:endParaRPr lang="ru-RU"/>
        </a:p>
      </dgm:t>
    </dgm:pt>
    <dgm:pt modelId="{D604147F-DB84-4B6D-B86E-B8E4098527DD}" type="pres">
      <dgm:prSet presAssocID="{8F307A4E-B3C0-4757-846B-1295B908A630}" presName="img" presStyleLbl="fgImgPlace1" presStyleIdx="2" presStyleCnt="5" custScaleX="87314" custScaleY="45006" custLinFactNeighborX="-25396" custLinFactNeighborY="1406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ru-RU"/>
        </a:p>
      </dgm:t>
    </dgm:pt>
    <dgm:pt modelId="{14CD2FF3-219B-4B9C-ABCA-7A545920FA64}" type="pres">
      <dgm:prSet presAssocID="{8F307A4E-B3C0-4757-846B-1295B908A63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27BD4-A062-49FA-AECA-442AEB962638}" type="pres">
      <dgm:prSet presAssocID="{1ADBF6C0-EE52-47A2-AEF8-F37379BB6A79}" presName="spacer" presStyleCnt="0"/>
      <dgm:spPr/>
    </dgm:pt>
    <dgm:pt modelId="{94857902-8ABA-4AB3-9739-3CB823BB14EB}" type="pres">
      <dgm:prSet presAssocID="{E077D496-D6BB-4E44-9441-2296AC7BAD5F}" presName="comp" presStyleCnt="0"/>
      <dgm:spPr/>
    </dgm:pt>
    <dgm:pt modelId="{8500903B-ADEF-4D3E-815B-C85311C48FCE}" type="pres">
      <dgm:prSet presAssocID="{E077D496-D6BB-4E44-9441-2296AC7BAD5F}" presName="box" presStyleLbl="node1" presStyleIdx="3" presStyleCnt="5" custScaleY="35880" custLinFactNeighborY="4055"/>
      <dgm:spPr/>
      <dgm:t>
        <a:bodyPr/>
        <a:lstStyle/>
        <a:p>
          <a:endParaRPr lang="ru-RU"/>
        </a:p>
      </dgm:t>
    </dgm:pt>
    <dgm:pt modelId="{E5ABB2E1-C374-4CFD-B8CD-7A8708FAB20D}" type="pres">
      <dgm:prSet presAssocID="{E077D496-D6BB-4E44-9441-2296AC7BAD5F}" presName="img" presStyleLbl="fgImgPlace1" presStyleIdx="3" presStyleCnt="5" custScaleX="85299" custScaleY="44967" custLinFactNeighborX="-27238" custLinFactNeighborY="33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ru-RU"/>
        </a:p>
      </dgm:t>
    </dgm:pt>
    <dgm:pt modelId="{153F8382-3860-43CB-BAFB-ADF3970D71AA}" type="pres">
      <dgm:prSet presAssocID="{E077D496-D6BB-4E44-9441-2296AC7BAD5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DE454-3AB9-42F0-8DCB-4172760A2380}" type="pres">
      <dgm:prSet presAssocID="{7BF2D66D-2FB8-458F-9DEC-C4642163AF90}" presName="spacer" presStyleCnt="0"/>
      <dgm:spPr/>
    </dgm:pt>
    <dgm:pt modelId="{4042386F-5229-4B82-A186-D3C053821D96}" type="pres">
      <dgm:prSet presAssocID="{F8666C4F-1FDF-4367-818F-DE9397445A3A}" presName="comp" presStyleCnt="0"/>
      <dgm:spPr/>
    </dgm:pt>
    <dgm:pt modelId="{73DCF1F9-6DDB-4D09-A708-A79CC6B12334}" type="pres">
      <dgm:prSet presAssocID="{F8666C4F-1FDF-4367-818F-DE9397445A3A}" presName="box" presStyleLbl="node1" presStyleIdx="4" presStyleCnt="5" custScaleY="36869" custLinFactNeighborX="753" custLinFactNeighborY="-8011"/>
      <dgm:spPr/>
      <dgm:t>
        <a:bodyPr/>
        <a:lstStyle/>
        <a:p>
          <a:endParaRPr lang="ru-RU"/>
        </a:p>
      </dgm:t>
    </dgm:pt>
    <dgm:pt modelId="{8CE83293-C4B2-408E-9F96-5BD7EA021346}" type="pres">
      <dgm:prSet presAssocID="{F8666C4F-1FDF-4367-818F-DE9397445A3A}" presName="img" presStyleLbl="fgImgPlace1" presStyleIdx="4" presStyleCnt="5" custScaleX="86480" custScaleY="37569" custLinFactNeighborX="-24038" custLinFactNeighborY="-465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0C010F8C-AA29-46F8-B09E-E85F8DE2F6A0}" type="pres">
      <dgm:prSet presAssocID="{F8666C4F-1FDF-4367-818F-DE9397445A3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8AF6F2-22B4-4203-9C77-E0E4D9D7AADB}" type="presOf" srcId="{29CCC116-095C-4A93-980F-DA6D2E57DF98}" destId="{0B2A85ED-4FF7-4066-8B16-C373FBB71BB2}" srcOrd="1" destOrd="2" presId="urn:microsoft.com/office/officeart/2005/8/layout/vList4"/>
    <dgm:cxn modelId="{CCBE56D9-45FA-4E10-8ADD-13D6ACEEE37B}" srcId="{8F307A4E-B3C0-4757-846B-1295B908A630}" destId="{F4E300E9-FEAA-4E29-96E9-A80E102F6C53}" srcOrd="1" destOrd="0" parTransId="{ABBFA40C-520C-4BD6-BA36-614791FDDFAD}" sibTransId="{26497451-AE09-45F0-A0CD-555580F66E6A}"/>
    <dgm:cxn modelId="{E74CF13A-C3CF-452F-B13D-D66C98760F47}" type="presOf" srcId="{E077D496-D6BB-4E44-9441-2296AC7BAD5F}" destId="{153F8382-3860-43CB-BAFB-ADF3970D71AA}" srcOrd="1" destOrd="0" presId="urn:microsoft.com/office/officeart/2005/8/layout/vList4"/>
    <dgm:cxn modelId="{94730D1B-198F-459F-97E2-12C5CAF52AF7}" type="presOf" srcId="{EB7FC0AD-3026-4F37-B564-BA25940B8CA1}" destId="{2802B3C9-D2BA-4068-8DE4-F31426034CDB}" srcOrd="0" destOrd="0" presId="urn:microsoft.com/office/officeart/2005/8/layout/vList4"/>
    <dgm:cxn modelId="{B1123CD9-AD87-46F3-93C5-2384E9F2849E}" type="presOf" srcId="{6D2266FE-EAC6-4349-9A02-1FBE72824EF7}" destId="{0C010F8C-AA29-46F8-B09E-E85F8DE2F6A0}" srcOrd="1" destOrd="2" presId="urn:microsoft.com/office/officeart/2005/8/layout/vList4"/>
    <dgm:cxn modelId="{30B4C17C-8D89-48A5-861C-0B2B9870B917}" type="presOf" srcId="{FB7D091E-D5F0-4F9F-ABC5-B7816AFB8493}" destId="{2802B3C9-D2BA-4068-8DE4-F31426034CDB}" srcOrd="0" destOrd="1" presId="urn:microsoft.com/office/officeart/2005/8/layout/vList4"/>
    <dgm:cxn modelId="{4DFA7C22-8A5F-48ED-AC84-23633F56DC7B}" type="presOf" srcId="{FB7D091E-D5F0-4F9F-ABC5-B7816AFB8493}" destId="{189C5783-CA35-439C-B77E-BB0554C7F71D}" srcOrd="1" destOrd="1" presId="urn:microsoft.com/office/officeart/2005/8/layout/vList4"/>
    <dgm:cxn modelId="{F31BFF6F-7472-43E6-AFD9-5E800E6E502A}" type="presOf" srcId="{E077D496-D6BB-4E44-9441-2296AC7BAD5F}" destId="{8500903B-ADEF-4D3E-815B-C85311C48FCE}" srcOrd="0" destOrd="0" presId="urn:microsoft.com/office/officeart/2005/8/layout/vList4"/>
    <dgm:cxn modelId="{4EF36D1B-06AE-4248-84B6-8CCCC147C340}" type="presOf" srcId="{EB7FC0AD-3026-4F37-B564-BA25940B8CA1}" destId="{189C5783-CA35-439C-B77E-BB0554C7F71D}" srcOrd="1" destOrd="0" presId="urn:microsoft.com/office/officeart/2005/8/layout/vList4"/>
    <dgm:cxn modelId="{F929EA05-D94E-4888-9F64-8E5D965EBE27}" type="presOf" srcId="{C143D00A-E1DB-442F-BC12-32DD448F60E1}" destId="{A8266396-DA06-4EA3-AE2C-746AFFA55DC9}" srcOrd="0" destOrd="1" presId="urn:microsoft.com/office/officeart/2005/8/layout/vList4"/>
    <dgm:cxn modelId="{9389BEAE-9F0D-4108-8022-64BF9F7CD6EA}" type="presOf" srcId="{E2D82257-9FD2-4743-BF86-61946416870E}" destId="{8CE4C33D-D872-40CD-AF47-DA33F89F5923}" srcOrd="0" destOrd="0" presId="urn:microsoft.com/office/officeart/2005/8/layout/vList4"/>
    <dgm:cxn modelId="{DF185E6B-3570-4F5B-8095-F23A589F0AF6}" type="presOf" srcId="{0745FA19-668A-4467-911D-F6E6A3C4301D}" destId="{189C5783-CA35-439C-B77E-BB0554C7F71D}" srcOrd="1" destOrd="2" presId="urn:microsoft.com/office/officeart/2005/8/layout/vList4"/>
    <dgm:cxn modelId="{3FEC8966-6F99-4152-ABAF-B97DA2FD6E15}" srcId="{EB7FC0AD-3026-4F37-B564-BA25940B8CA1}" destId="{FB7D091E-D5F0-4F9F-ABC5-B7816AFB8493}" srcOrd="0" destOrd="0" parTransId="{AACC4746-324B-4EF8-B1CE-23CCA1A25CE6}" sibTransId="{E6BD0422-9C54-4ED2-AB47-7F74EBFEC58F}"/>
    <dgm:cxn modelId="{6B52D926-446E-4988-95A6-82448B775FF9}" type="presOf" srcId="{C143D00A-E1DB-442F-BC12-32DD448F60E1}" destId="{0B2A85ED-4FF7-4066-8B16-C373FBB71BB2}" srcOrd="1" destOrd="1" presId="urn:microsoft.com/office/officeart/2005/8/layout/vList4"/>
    <dgm:cxn modelId="{C4419554-D016-46A7-A599-64469BA2E12A}" type="presOf" srcId="{F8666C4F-1FDF-4367-818F-DE9397445A3A}" destId="{73DCF1F9-6DDB-4D09-A708-A79CC6B12334}" srcOrd="0" destOrd="0" presId="urn:microsoft.com/office/officeart/2005/8/layout/vList4"/>
    <dgm:cxn modelId="{1C92A158-0F7F-44FF-A174-9AF719D029A9}" srcId="{E2D82257-9FD2-4743-BF86-61946416870E}" destId="{F8666C4F-1FDF-4367-818F-DE9397445A3A}" srcOrd="4" destOrd="0" parTransId="{87529273-2780-4EA5-BD64-00029DE84113}" sibTransId="{7935C333-EF49-4ECE-B369-F3AAD1123FFF}"/>
    <dgm:cxn modelId="{BBBD8AAA-8CA2-4C88-826C-1DD286C770BF}" type="presOf" srcId="{F8666C4F-1FDF-4367-818F-DE9397445A3A}" destId="{0C010F8C-AA29-46F8-B09E-E85F8DE2F6A0}" srcOrd="1" destOrd="0" presId="urn:microsoft.com/office/officeart/2005/8/layout/vList4"/>
    <dgm:cxn modelId="{54126E74-DF57-4E86-A963-8DE20C39D092}" srcId="{AF13DFA9-ED9B-4D37-A188-88852A12B6D2}" destId="{29CCC116-095C-4A93-980F-DA6D2E57DF98}" srcOrd="1" destOrd="0" parTransId="{A92D97CA-20AB-4BD9-908D-55A112B20ECF}" sibTransId="{2724D591-B3D4-4E91-902D-0136092304DD}"/>
    <dgm:cxn modelId="{00344FF7-DC7C-47F8-B046-BE4B1E40D5D3}" type="presOf" srcId="{6D2266FE-EAC6-4349-9A02-1FBE72824EF7}" destId="{73DCF1F9-6DDB-4D09-A708-A79CC6B12334}" srcOrd="0" destOrd="2" presId="urn:microsoft.com/office/officeart/2005/8/layout/vList4"/>
    <dgm:cxn modelId="{0F2B6F66-8DB5-4D29-85B9-B9560420A878}" srcId="{F8666C4F-1FDF-4367-818F-DE9397445A3A}" destId="{6D2266FE-EAC6-4349-9A02-1FBE72824EF7}" srcOrd="1" destOrd="0" parTransId="{81F880A3-9D8E-4070-8323-395C8EC61854}" sibTransId="{46EDC4C5-25C5-4D99-BB50-DB23D83D20A1}"/>
    <dgm:cxn modelId="{97C2FC8D-5A90-4F00-971C-DE218F84CFC7}" srcId="{AF13DFA9-ED9B-4D37-A188-88852A12B6D2}" destId="{C143D00A-E1DB-442F-BC12-32DD448F60E1}" srcOrd="0" destOrd="0" parTransId="{FB1A8631-F594-431A-B890-32D61A59B9CE}" sibTransId="{80CEB69F-8B89-4B07-94A4-22BEF5C2444C}"/>
    <dgm:cxn modelId="{60E8A5AE-AB04-481D-9010-2A81CDD8F432}" srcId="{E2D82257-9FD2-4743-BF86-61946416870E}" destId="{8F307A4E-B3C0-4757-846B-1295B908A630}" srcOrd="2" destOrd="0" parTransId="{57B1374E-4F0C-428C-872D-0AA2BEF00298}" sibTransId="{1ADBF6C0-EE52-47A2-AEF8-F37379BB6A79}"/>
    <dgm:cxn modelId="{DC3AF480-AE2E-4215-9F10-05204120D4E7}" type="presOf" srcId="{456C4F91-272F-4FFC-9DB2-498E95A73F37}" destId="{8500903B-ADEF-4D3E-815B-C85311C48FCE}" srcOrd="0" destOrd="1" presId="urn:microsoft.com/office/officeart/2005/8/layout/vList4"/>
    <dgm:cxn modelId="{D5B1420D-1ECA-497A-99B5-4632332F6793}" srcId="{8F307A4E-B3C0-4757-846B-1295B908A630}" destId="{731A3998-F6E9-49E6-8EE6-BED4B9058B68}" srcOrd="0" destOrd="0" parTransId="{45964F85-CEE2-44C9-8054-77DF8F6A3201}" sibTransId="{C50ADA5B-2E0D-4520-BCEE-4A66D0AFF431}"/>
    <dgm:cxn modelId="{53A40056-DE42-49B6-AA7C-AD3638D62DB9}" srcId="{E077D496-D6BB-4E44-9441-2296AC7BAD5F}" destId="{456C4F91-272F-4FFC-9DB2-498E95A73F37}" srcOrd="0" destOrd="0" parTransId="{9B2B4B13-59FB-4112-8923-355EE16C0D10}" sibTransId="{92F6CF7A-D3CE-4E52-B7DB-D4FC6856B6C7}"/>
    <dgm:cxn modelId="{827C4196-C176-4F5A-AE6B-81BB53ABB606}" srcId="{F8666C4F-1FDF-4367-818F-DE9397445A3A}" destId="{E3EB22CA-DE85-40EC-89B2-6BB1285EFCDB}" srcOrd="0" destOrd="0" parTransId="{8FF3997C-CA52-45B4-BF9C-13D3A3CB6ADA}" sibTransId="{E7B48E3D-7FB3-47B0-B275-B992BD56BCAD}"/>
    <dgm:cxn modelId="{CC677CDA-2929-4456-95BA-7F90129A6332}" srcId="{EB7FC0AD-3026-4F37-B564-BA25940B8CA1}" destId="{0745FA19-668A-4467-911D-F6E6A3C4301D}" srcOrd="1" destOrd="0" parTransId="{7C8D5773-6DC0-4584-B00B-B1EAD9F5C770}" sibTransId="{B88059DC-D238-4292-81E2-6C498755FC31}"/>
    <dgm:cxn modelId="{4078D602-54EB-48FC-AE6F-BA1BCC18C2D9}" type="presOf" srcId="{AF13DFA9-ED9B-4D37-A188-88852A12B6D2}" destId="{0B2A85ED-4FF7-4066-8B16-C373FBB71BB2}" srcOrd="1" destOrd="0" presId="urn:microsoft.com/office/officeart/2005/8/layout/vList4"/>
    <dgm:cxn modelId="{A17A0FF5-6A7E-4EFB-9C66-6C456539DAE5}" type="presOf" srcId="{F4E300E9-FEAA-4E29-96E9-A80E102F6C53}" destId="{14CD2FF3-219B-4B9C-ABCA-7A545920FA64}" srcOrd="1" destOrd="2" presId="urn:microsoft.com/office/officeart/2005/8/layout/vList4"/>
    <dgm:cxn modelId="{359A8773-740A-4D75-A570-0C69F19155BF}" type="presOf" srcId="{AF13DFA9-ED9B-4D37-A188-88852A12B6D2}" destId="{A8266396-DA06-4EA3-AE2C-746AFFA55DC9}" srcOrd="0" destOrd="0" presId="urn:microsoft.com/office/officeart/2005/8/layout/vList4"/>
    <dgm:cxn modelId="{B19BAD49-37AF-4674-A1CE-33F5F71B45CA}" type="presOf" srcId="{E3EB22CA-DE85-40EC-89B2-6BB1285EFCDB}" destId="{0C010F8C-AA29-46F8-B09E-E85F8DE2F6A0}" srcOrd="1" destOrd="1" presId="urn:microsoft.com/office/officeart/2005/8/layout/vList4"/>
    <dgm:cxn modelId="{ED2ED1C6-C638-4746-B4E8-148553EF5B72}" srcId="{E2D82257-9FD2-4743-BF86-61946416870E}" destId="{AF13DFA9-ED9B-4D37-A188-88852A12B6D2}" srcOrd="1" destOrd="0" parTransId="{2593B846-1F7C-443F-86DC-5B54F0C9C48F}" sibTransId="{C6043971-B30F-4722-8D0A-94011CBC3720}"/>
    <dgm:cxn modelId="{3173D6B8-2F7B-40E1-841B-88F81ABF32B1}" type="presOf" srcId="{0745FA19-668A-4467-911D-F6E6A3C4301D}" destId="{2802B3C9-D2BA-4068-8DE4-F31426034CDB}" srcOrd="0" destOrd="2" presId="urn:microsoft.com/office/officeart/2005/8/layout/vList4"/>
    <dgm:cxn modelId="{7F90F167-78C9-456A-9DEB-0EC095B9D70D}" srcId="{E2D82257-9FD2-4743-BF86-61946416870E}" destId="{E077D496-D6BB-4E44-9441-2296AC7BAD5F}" srcOrd="3" destOrd="0" parTransId="{D8403D67-3C71-4DFC-8654-3EFE6E3FFC5D}" sibTransId="{7BF2D66D-2FB8-458F-9DEC-C4642163AF90}"/>
    <dgm:cxn modelId="{56D0D18A-3943-4D07-BC1E-3763D4DF11E5}" srcId="{E077D496-D6BB-4E44-9441-2296AC7BAD5F}" destId="{3B1470B8-E689-4EA8-AD39-1A87BAC41462}" srcOrd="1" destOrd="0" parTransId="{00A0CDAB-10AB-4F4B-AA99-D321ADFA9F5C}" sibTransId="{80D1946C-60B7-473A-B85B-FF5B8995DD10}"/>
    <dgm:cxn modelId="{89DEA984-42C6-45E2-A630-9A02C9636260}" type="presOf" srcId="{731A3998-F6E9-49E6-8EE6-BED4B9058B68}" destId="{14CD2FF3-219B-4B9C-ABCA-7A545920FA64}" srcOrd="1" destOrd="1" presId="urn:microsoft.com/office/officeart/2005/8/layout/vList4"/>
    <dgm:cxn modelId="{4AC3EA54-5F36-4195-A9AF-5FADCA3340C9}" type="presOf" srcId="{8F307A4E-B3C0-4757-846B-1295B908A630}" destId="{9F736712-80F7-48FC-9EA5-1217686767B5}" srcOrd="0" destOrd="0" presId="urn:microsoft.com/office/officeart/2005/8/layout/vList4"/>
    <dgm:cxn modelId="{76493CF6-2B70-42D8-8BDA-72057513F9C8}" type="presOf" srcId="{731A3998-F6E9-49E6-8EE6-BED4B9058B68}" destId="{9F736712-80F7-48FC-9EA5-1217686767B5}" srcOrd="0" destOrd="1" presId="urn:microsoft.com/office/officeart/2005/8/layout/vList4"/>
    <dgm:cxn modelId="{2944DAFF-5D02-4ED6-89FB-CC9914127ECB}" type="presOf" srcId="{29CCC116-095C-4A93-980F-DA6D2E57DF98}" destId="{A8266396-DA06-4EA3-AE2C-746AFFA55DC9}" srcOrd="0" destOrd="2" presId="urn:microsoft.com/office/officeart/2005/8/layout/vList4"/>
    <dgm:cxn modelId="{C996E599-63BF-410F-B8C8-AF276C6303C9}" type="presOf" srcId="{3B1470B8-E689-4EA8-AD39-1A87BAC41462}" destId="{153F8382-3860-43CB-BAFB-ADF3970D71AA}" srcOrd="1" destOrd="2" presId="urn:microsoft.com/office/officeart/2005/8/layout/vList4"/>
    <dgm:cxn modelId="{1A9523DA-1C04-478D-94ED-821C5B89B85F}" type="presOf" srcId="{3B1470B8-E689-4EA8-AD39-1A87BAC41462}" destId="{8500903B-ADEF-4D3E-815B-C85311C48FCE}" srcOrd="0" destOrd="2" presId="urn:microsoft.com/office/officeart/2005/8/layout/vList4"/>
    <dgm:cxn modelId="{A9BC6BD9-9BA7-4D9D-AA77-4387C65EB693}" type="presOf" srcId="{8F307A4E-B3C0-4757-846B-1295B908A630}" destId="{14CD2FF3-219B-4B9C-ABCA-7A545920FA64}" srcOrd="1" destOrd="0" presId="urn:microsoft.com/office/officeart/2005/8/layout/vList4"/>
    <dgm:cxn modelId="{6884BC17-5796-43A7-B35A-898166294701}" srcId="{E2D82257-9FD2-4743-BF86-61946416870E}" destId="{EB7FC0AD-3026-4F37-B564-BA25940B8CA1}" srcOrd="0" destOrd="0" parTransId="{1ED18DAC-95F9-47C6-BEC0-C7B6DC31CBB7}" sibTransId="{739BAD23-68D3-4932-BA80-6D489D97E7A1}"/>
    <dgm:cxn modelId="{10844CFD-4378-418A-9DB4-81EFA76F8582}" type="presOf" srcId="{E3EB22CA-DE85-40EC-89B2-6BB1285EFCDB}" destId="{73DCF1F9-6DDB-4D09-A708-A79CC6B12334}" srcOrd="0" destOrd="1" presId="urn:microsoft.com/office/officeart/2005/8/layout/vList4"/>
    <dgm:cxn modelId="{879D2904-46E0-4788-AEF5-D0710F2897D3}" type="presOf" srcId="{F4E300E9-FEAA-4E29-96E9-A80E102F6C53}" destId="{9F736712-80F7-48FC-9EA5-1217686767B5}" srcOrd="0" destOrd="2" presId="urn:microsoft.com/office/officeart/2005/8/layout/vList4"/>
    <dgm:cxn modelId="{19513460-179F-4719-8ED2-353CCE361087}" type="presOf" srcId="{456C4F91-272F-4FFC-9DB2-498E95A73F37}" destId="{153F8382-3860-43CB-BAFB-ADF3970D71AA}" srcOrd="1" destOrd="1" presId="urn:microsoft.com/office/officeart/2005/8/layout/vList4"/>
    <dgm:cxn modelId="{93D2A9F0-7602-4BB5-8DCF-57294D69E4A5}" type="presParOf" srcId="{8CE4C33D-D872-40CD-AF47-DA33F89F5923}" destId="{D81F5E3F-9F27-4B24-B916-67B67B64F284}" srcOrd="0" destOrd="0" presId="urn:microsoft.com/office/officeart/2005/8/layout/vList4"/>
    <dgm:cxn modelId="{F0A13E9A-1B88-4EEB-A266-270919A3BF1F}" type="presParOf" srcId="{D81F5E3F-9F27-4B24-B916-67B67B64F284}" destId="{2802B3C9-D2BA-4068-8DE4-F31426034CDB}" srcOrd="0" destOrd="0" presId="urn:microsoft.com/office/officeart/2005/8/layout/vList4"/>
    <dgm:cxn modelId="{7947C96F-9AB4-443A-9EFD-378FE360D3DA}" type="presParOf" srcId="{D81F5E3F-9F27-4B24-B916-67B67B64F284}" destId="{CC6FA2B8-25CA-4DD5-BAF0-E1AAE1035D63}" srcOrd="1" destOrd="0" presId="urn:microsoft.com/office/officeart/2005/8/layout/vList4"/>
    <dgm:cxn modelId="{B1F761FC-8F8D-4D18-BF6C-6E83B6AB84BB}" type="presParOf" srcId="{D81F5E3F-9F27-4B24-B916-67B67B64F284}" destId="{189C5783-CA35-439C-B77E-BB0554C7F71D}" srcOrd="2" destOrd="0" presId="urn:microsoft.com/office/officeart/2005/8/layout/vList4"/>
    <dgm:cxn modelId="{FB97F28F-79AF-4343-95AD-C58275C0AFF6}" type="presParOf" srcId="{8CE4C33D-D872-40CD-AF47-DA33F89F5923}" destId="{E5A82333-44BB-4C78-858D-9C016CCFBDD4}" srcOrd="1" destOrd="0" presId="urn:microsoft.com/office/officeart/2005/8/layout/vList4"/>
    <dgm:cxn modelId="{B45B9BD2-38F0-4AA2-95C2-634F56613AFA}" type="presParOf" srcId="{8CE4C33D-D872-40CD-AF47-DA33F89F5923}" destId="{716B974D-AEA0-43FF-A482-DAF96D0132D0}" srcOrd="2" destOrd="0" presId="urn:microsoft.com/office/officeart/2005/8/layout/vList4"/>
    <dgm:cxn modelId="{BBF38B1D-4E73-44D6-A4E4-7F90AFD258C6}" type="presParOf" srcId="{716B974D-AEA0-43FF-A482-DAF96D0132D0}" destId="{A8266396-DA06-4EA3-AE2C-746AFFA55DC9}" srcOrd="0" destOrd="0" presId="urn:microsoft.com/office/officeart/2005/8/layout/vList4"/>
    <dgm:cxn modelId="{50A25344-D8F6-4A24-9F83-420C57A8D946}" type="presParOf" srcId="{716B974D-AEA0-43FF-A482-DAF96D0132D0}" destId="{04DD6571-AB14-41AA-98B1-FA2D310D830C}" srcOrd="1" destOrd="0" presId="urn:microsoft.com/office/officeart/2005/8/layout/vList4"/>
    <dgm:cxn modelId="{1747D841-E6F3-43D2-AFA1-FDBF682BD13C}" type="presParOf" srcId="{716B974D-AEA0-43FF-A482-DAF96D0132D0}" destId="{0B2A85ED-4FF7-4066-8B16-C373FBB71BB2}" srcOrd="2" destOrd="0" presId="urn:microsoft.com/office/officeart/2005/8/layout/vList4"/>
    <dgm:cxn modelId="{91A27B03-8F2F-4638-B958-4397DCCBD3D8}" type="presParOf" srcId="{8CE4C33D-D872-40CD-AF47-DA33F89F5923}" destId="{8F032F96-B625-48FB-ACA3-9DEA9AF18A5F}" srcOrd="3" destOrd="0" presId="urn:microsoft.com/office/officeart/2005/8/layout/vList4"/>
    <dgm:cxn modelId="{674630F5-F8D9-4EDD-8240-1ACA5555BD05}" type="presParOf" srcId="{8CE4C33D-D872-40CD-AF47-DA33F89F5923}" destId="{3DAC133A-FFA8-40F4-8AAF-FF6A490EE433}" srcOrd="4" destOrd="0" presId="urn:microsoft.com/office/officeart/2005/8/layout/vList4"/>
    <dgm:cxn modelId="{9E2BBB24-983C-449B-A740-AF6339B602E6}" type="presParOf" srcId="{3DAC133A-FFA8-40F4-8AAF-FF6A490EE433}" destId="{9F736712-80F7-48FC-9EA5-1217686767B5}" srcOrd="0" destOrd="0" presId="urn:microsoft.com/office/officeart/2005/8/layout/vList4"/>
    <dgm:cxn modelId="{DC51A640-120C-49BB-B95D-25CC5449B979}" type="presParOf" srcId="{3DAC133A-FFA8-40F4-8AAF-FF6A490EE433}" destId="{D604147F-DB84-4B6D-B86E-B8E4098527DD}" srcOrd="1" destOrd="0" presId="urn:microsoft.com/office/officeart/2005/8/layout/vList4"/>
    <dgm:cxn modelId="{5476AC84-A45D-40F4-9F91-6B2ECCE4900E}" type="presParOf" srcId="{3DAC133A-FFA8-40F4-8AAF-FF6A490EE433}" destId="{14CD2FF3-219B-4B9C-ABCA-7A545920FA64}" srcOrd="2" destOrd="0" presId="urn:microsoft.com/office/officeart/2005/8/layout/vList4"/>
    <dgm:cxn modelId="{DD48B7B5-E881-4013-A454-D29BEF0303DE}" type="presParOf" srcId="{8CE4C33D-D872-40CD-AF47-DA33F89F5923}" destId="{59227BD4-A062-49FA-AECA-442AEB962638}" srcOrd="5" destOrd="0" presId="urn:microsoft.com/office/officeart/2005/8/layout/vList4"/>
    <dgm:cxn modelId="{DE3E5754-70E8-40E8-AEF4-344556C7B4EA}" type="presParOf" srcId="{8CE4C33D-D872-40CD-AF47-DA33F89F5923}" destId="{94857902-8ABA-4AB3-9739-3CB823BB14EB}" srcOrd="6" destOrd="0" presId="urn:microsoft.com/office/officeart/2005/8/layout/vList4"/>
    <dgm:cxn modelId="{76FC6800-BA4E-4FEC-85E8-FFD9905664E0}" type="presParOf" srcId="{94857902-8ABA-4AB3-9739-3CB823BB14EB}" destId="{8500903B-ADEF-4D3E-815B-C85311C48FCE}" srcOrd="0" destOrd="0" presId="urn:microsoft.com/office/officeart/2005/8/layout/vList4"/>
    <dgm:cxn modelId="{50FF326B-09F8-4D3D-AE38-39300B618002}" type="presParOf" srcId="{94857902-8ABA-4AB3-9739-3CB823BB14EB}" destId="{E5ABB2E1-C374-4CFD-B8CD-7A8708FAB20D}" srcOrd="1" destOrd="0" presId="urn:microsoft.com/office/officeart/2005/8/layout/vList4"/>
    <dgm:cxn modelId="{A60A96A6-F42F-4572-BD1D-3919ABB84F7F}" type="presParOf" srcId="{94857902-8ABA-4AB3-9739-3CB823BB14EB}" destId="{153F8382-3860-43CB-BAFB-ADF3970D71AA}" srcOrd="2" destOrd="0" presId="urn:microsoft.com/office/officeart/2005/8/layout/vList4"/>
    <dgm:cxn modelId="{EB32F26E-09C2-47E2-BF2D-39DC6AFCBB89}" type="presParOf" srcId="{8CE4C33D-D872-40CD-AF47-DA33F89F5923}" destId="{735DE454-3AB9-42F0-8DCB-4172760A2380}" srcOrd="7" destOrd="0" presId="urn:microsoft.com/office/officeart/2005/8/layout/vList4"/>
    <dgm:cxn modelId="{A731E311-70A3-4A72-9A57-66955903C6B1}" type="presParOf" srcId="{8CE4C33D-D872-40CD-AF47-DA33F89F5923}" destId="{4042386F-5229-4B82-A186-D3C053821D96}" srcOrd="8" destOrd="0" presId="urn:microsoft.com/office/officeart/2005/8/layout/vList4"/>
    <dgm:cxn modelId="{331D3F46-75EF-4A5F-8EAB-867178E8DC1B}" type="presParOf" srcId="{4042386F-5229-4B82-A186-D3C053821D96}" destId="{73DCF1F9-6DDB-4D09-A708-A79CC6B12334}" srcOrd="0" destOrd="0" presId="urn:microsoft.com/office/officeart/2005/8/layout/vList4"/>
    <dgm:cxn modelId="{B6BA9232-4CEB-4815-A63E-C6B1C506E5A2}" type="presParOf" srcId="{4042386F-5229-4B82-A186-D3C053821D96}" destId="{8CE83293-C4B2-408E-9F96-5BD7EA021346}" srcOrd="1" destOrd="0" presId="urn:microsoft.com/office/officeart/2005/8/layout/vList4"/>
    <dgm:cxn modelId="{8DA78846-362C-4DED-814A-BCA3B8AC39B7}" type="presParOf" srcId="{4042386F-5229-4B82-A186-D3C053821D96}" destId="{0C010F8C-AA29-46F8-B09E-E85F8DE2F6A0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FEC48D-83A3-4495-9003-68909F6A5D09}" type="doc">
      <dgm:prSet loTypeId="urn:microsoft.com/office/officeart/2005/8/layout/vList6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0260C70-3F27-407C-9176-135C5345855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Сеть учреждений физической культуры и спорта включает в себя:</a:t>
          </a:r>
        </a:p>
        <a:p>
          <a:pPr algn="just"/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муниципальное бюджетное учреждение «Центр спортивной подготовки «Спорт-Альтаир»;</a:t>
          </a:r>
        </a:p>
        <a:p>
          <a:pPr algn="just"/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муниципальное бюджетное образовательное учреждение дополнительного образования детей «Детско-юношеская спортивная школа «Вымпел»;</a:t>
          </a:r>
        </a:p>
        <a:p>
          <a:pPr algn="just"/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автономное образовательное учреждение дополнительного образования детей «Детско-юношеская спортивная школа №3 «Юность».</a:t>
          </a:r>
          <a:endParaRPr lang="ru-RU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13C5C-81B8-4F6D-A20C-808CC4336C8D}" type="parTrans" cxnId="{BCDC0FC4-9851-4063-A1C7-4D839A15D7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A24E5-BF1D-4B53-A9DC-601C4D2B2C51}" type="sibTrans" cxnId="{BCDC0FC4-9851-4063-A1C7-4D839A15D7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DA647-2C8E-42B8-9D02-35078839C9B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спортивными объектами низкая и по видам объектов составляет: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C4FF5-C607-4190-B1FC-19F7E3677F8E}" type="parTrans" cxnId="{0C7C2B0E-D0A9-41B2-858D-81A26019BB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0A1B2-7E6D-4686-9CA9-D6C7A878DE73}" type="sibTrans" cxnId="{0C7C2B0E-D0A9-41B2-858D-81A26019BB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12937-BF29-4A0C-B260-AAE808226EB8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спортивными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сооружениями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17,4%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федерального норматива;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8EDE3-6695-4214-9FD2-2BDE1578AF29}" type="parTrans" cxnId="{8B113E0C-96AA-4300-B5FE-C93E24C700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74CBC-B3A6-47FC-81FA-F5EED81E5DF9}" type="sibTrans" cxnId="{8B113E0C-96AA-4300-B5FE-C93E24C700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DC0E9-F60E-4A28-BC31-3E99D454206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бассейнами 18,4%;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42AC1-F707-4784-A62B-29D9B47CD8D1}" type="parTrans" cxnId="{7B6A2107-00A6-4B1D-949A-A708BC5DB7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849F2-AF4A-40DD-9B58-FE6BC15C53FB}" type="sibTrans" cxnId="{7B6A2107-00A6-4B1D-949A-A708BC5DB7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55A43A-5D89-4D26-AB51-F56C653A11B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учреждениями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дополнительного образования детей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45,6%.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B1256-4A62-46F6-88DC-D9BF072FFB43}" type="parTrans" cxnId="{5107C5E4-DF92-4D25-95D1-45FDCE96F8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E5E5C-824E-40F4-86E5-18ABA2DFAB01}" type="sibTrans" cxnId="{5107C5E4-DF92-4D25-95D1-45FDCE96F8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654FA-3868-4D4C-9335-04C675EF380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F11D0-E8E8-46B0-B53A-8960A76847D7}" type="parTrans" cxnId="{D9010A82-7886-4EA1-A3FA-FA18A16A53BE}">
      <dgm:prSet/>
      <dgm:spPr/>
      <dgm:t>
        <a:bodyPr/>
        <a:lstStyle/>
        <a:p>
          <a:endParaRPr lang="ru-RU"/>
        </a:p>
      </dgm:t>
    </dgm:pt>
    <dgm:pt modelId="{03080F3C-39FB-402B-95DA-9838CE78C6F8}" type="sibTrans" cxnId="{D9010A82-7886-4EA1-A3FA-FA18A16A53BE}">
      <dgm:prSet/>
      <dgm:spPr/>
      <dgm:t>
        <a:bodyPr/>
        <a:lstStyle/>
        <a:p>
          <a:endParaRPr lang="ru-RU"/>
        </a:p>
      </dgm:t>
    </dgm:pt>
    <dgm:pt modelId="{2C5CD910-B01B-4B8E-B05E-D0366DDB8BCA}" type="pres">
      <dgm:prSet presAssocID="{C3FEC48D-83A3-4495-9003-68909F6A5D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15E210-E449-4D9F-B33F-A6FD0E4225FE}" type="pres">
      <dgm:prSet presAssocID="{20260C70-3F27-407C-9176-135C53458555}" presName="linNode" presStyleCnt="0"/>
      <dgm:spPr/>
    </dgm:pt>
    <dgm:pt modelId="{3DCE5FFB-ED27-4B85-83B4-F7814B007DD5}" type="pres">
      <dgm:prSet presAssocID="{20260C70-3F27-407C-9176-135C53458555}" presName="parentShp" presStyleLbl="node1" presStyleIdx="0" presStyleCnt="1" custScaleX="128438" custLinFactNeighborX="1829" custLinFactNeighborY="-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8B1BD-0B5D-4D5F-9DC5-5862EACFA126}" type="pres">
      <dgm:prSet presAssocID="{20260C70-3F27-407C-9176-135C53458555}" presName="childShp" presStyleLbl="bgAccFollowNode1" presStyleIdx="0" presStyleCnt="1" custLinFactNeighborX="-640" custLinFactNeighborY="-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E278A-06CA-4A99-A034-1091B4B43798}" type="presOf" srcId="{F855A43A-5D89-4D26-AB51-F56C653A11B2}" destId="{AFC8B1BD-0B5D-4D5F-9DC5-5862EACFA126}" srcOrd="0" destOrd="4" presId="urn:microsoft.com/office/officeart/2005/8/layout/vList6"/>
    <dgm:cxn modelId="{9A59BF95-EAD0-4C3B-816A-255F29C314A7}" type="presOf" srcId="{20260C70-3F27-407C-9176-135C53458555}" destId="{3DCE5FFB-ED27-4B85-83B4-F7814B007DD5}" srcOrd="0" destOrd="0" presId="urn:microsoft.com/office/officeart/2005/8/layout/vList6"/>
    <dgm:cxn modelId="{0C7C2B0E-D0A9-41B2-858D-81A26019BBE9}" srcId="{20260C70-3F27-407C-9176-135C53458555}" destId="{71EDA647-2C8E-42B8-9D02-35078839C9B3}" srcOrd="1" destOrd="0" parTransId="{7F0C4FF5-C607-4190-B1FC-19F7E3677F8E}" sibTransId="{2A30A1B2-7E6D-4686-9CA9-D6C7A878DE73}"/>
    <dgm:cxn modelId="{8B113E0C-96AA-4300-B5FE-C93E24C70028}" srcId="{20260C70-3F27-407C-9176-135C53458555}" destId="{1EB12937-BF29-4A0C-B260-AAE808226EB8}" srcOrd="2" destOrd="0" parTransId="{96C8EDE3-6695-4214-9FD2-2BDE1578AF29}" sibTransId="{1DE74CBC-B3A6-47FC-81FA-F5EED81E5DF9}"/>
    <dgm:cxn modelId="{D9010A82-7886-4EA1-A3FA-FA18A16A53BE}" srcId="{20260C70-3F27-407C-9176-135C53458555}" destId="{EE5654FA-3868-4D4C-9335-04C675EF3808}" srcOrd="0" destOrd="0" parTransId="{F45F11D0-E8E8-46B0-B53A-8960A76847D7}" sibTransId="{03080F3C-39FB-402B-95DA-9838CE78C6F8}"/>
    <dgm:cxn modelId="{CC790B7A-0A76-41E3-90C3-27AA27505E80}" type="presOf" srcId="{EE5654FA-3868-4D4C-9335-04C675EF3808}" destId="{AFC8B1BD-0B5D-4D5F-9DC5-5862EACFA126}" srcOrd="0" destOrd="0" presId="urn:microsoft.com/office/officeart/2005/8/layout/vList6"/>
    <dgm:cxn modelId="{BCDC0FC4-9851-4063-A1C7-4D839A15D7E9}" srcId="{C3FEC48D-83A3-4495-9003-68909F6A5D09}" destId="{20260C70-3F27-407C-9176-135C53458555}" srcOrd="0" destOrd="0" parTransId="{6EA13C5C-81B8-4F6D-A20C-808CC4336C8D}" sibTransId="{DB0A24E5-BF1D-4B53-A9DC-601C4D2B2C51}"/>
    <dgm:cxn modelId="{C80490E7-AF28-4C13-A2E0-D449082ADD47}" type="presOf" srcId="{C3FEC48D-83A3-4495-9003-68909F6A5D09}" destId="{2C5CD910-B01B-4B8E-B05E-D0366DDB8BCA}" srcOrd="0" destOrd="0" presId="urn:microsoft.com/office/officeart/2005/8/layout/vList6"/>
    <dgm:cxn modelId="{7B6A2107-00A6-4B1D-949A-A708BC5DB798}" srcId="{20260C70-3F27-407C-9176-135C53458555}" destId="{353DC0E9-F60E-4A28-BC31-3E99D454206F}" srcOrd="3" destOrd="0" parTransId="{16A42AC1-F707-4784-A62B-29D9B47CD8D1}" sibTransId="{758849F2-AF4A-40DD-9B58-FE6BC15C53FB}"/>
    <dgm:cxn modelId="{21E75771-4A07-4C06-A7D4-26069FC2F390}" type="presOf" srcId="{71EDA647-2C8E-42B8-9D02-35078839C9B3}" destId="{AFC8B1BD-0B5D-4D5F-9DC5-5862EACFA126}" srcOrd="0" destOrd="1" presId="urn:microsoft.com/office/officeart/2005/8/layout/vList6"/>
    <dgm:cxn modelId="{5107C5E4-DF92-4D25-95D1-45FDCE96F8E1}" srcId="{20260C70-3F27-407C-9176-135C53458555}" destId="{F855A43A-5D89-4D26-AB51-F56C653A11B2}" srcOrd="4" destOrd="0" parTransId="{3A3B1256-4A62-46F6-88DC-D9BF072FFB43}" sibTransId="{D64E5E5C-824E-40F4-86E5-18ABA2DFAB01}"/>
    <dgm:cxn modelId="{DE9F794A-E361-4ECA-875F-E7F43AEB7B21}" type="presOf" srcId="{1EB12937-BF29-4A0C-B260-AAE808226EB8}" destId="{AFC8B1BD-0B5D-4D5F-9DC5-5862EACFA126}" srcOrd="0" destOrd="2" presId="urn:microsoft.com/office/officeart/2005/8/layout/vList6"/>
    <dgm:cxn modelId="{742EF892-332C-4C42-BCA0-BD62EE681862}" type="presOf" srcId="{353DC0E9-F60E-4A28-BC31-3E99D454206F}" destId="{AFC8B1BD-0B5D-4D5F-9DC5-5862EACFA126}" srcOrd="0" destOrd="3" presId="urn:microsoft.com/office/officeart/2005/8/layout/vList6"/>
    <dgm:cxn modelId="{A01AB98F-0949-4960-A587-C63A0EC5F047}" type="presParOf" srcId="{2C5CD910-B01B-4B8E-B05E-D0366DDB8BCA}" destId="{9015E210-E449-4D9F-B33F-A6FD0E4225FE}" srcOrd="0" destOrd="0" presId="urn:microsoft.com/office/officeart/2005/8/layout/vList6"/>
    <dgm:cxn modelId="{6FC1BA94-C029-4038-A876-77C0978CFA97}" type="presParOf" srcId="{9015E210-E449-4D9F-B33F-A6FD0E4225FE}" destId="{3DCE5FFB-ED27-4B85-83B4-F7814B007DD5}" srcOrd="0" destOrd="0" presId="urn:microsoft.com/office/officeart/2005/8/layout/vList6"/>
    <dgm:cxn modelId="{E286223B-F935-4D17-912B-10E07F008B8D}" type="presParOf" srcId="{9015E210-E449-4D9F-B33F-A6FD0E4225FE}" destId="{AFC8B1BD-0B5D-4D5F-9DC5-5862EACFA1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FEC48D-83A3-4495-9003-68909F6A5D09}" type="doc">
      <dgm:prSet loTypeId="urn:microsoft.com/office/officeart/2005/8/layout/vList6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0260C70-3F27-407C-9176-135C53458555}">
      <dgm:prSet phldrT="[Текст]" custT="1"/>
      <dgm:spPr/>
      <dgm:t>
        <a:bodyPr/>
        <a:lstStyle/>
        <a:p>
          <a:pPr algn="just"/>
          <a:endParaRPr lang="ru-RU" sz="11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Сфера культуры городского округа представлена следующими культурно - просветительскими, досуговыми учреждениями: </a:t>
          </a:r>
        </a:p>
        <a:p>
          <a:pPr algn="just"/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муниципальное автономное учреждение «Дворец искусств»  в составе которого находятся дом культуры «Прометей» на 377 посадочных мест, «Дворец искусств» на 750 посадочных мест в городе </a:t>
          </a:r>
          <a:r>
            <a:rPr lang="ru-RU" sz="11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Мегионе</a:t>
          </a:r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дом культуры «Сибирь» на 197 посадочных мест в посёлке городского типа Высокий;</a:t>
          </a:r>
        </a:p>
        <a:p>
          <a:pPr algn="just"/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муниципальное автономное учреждение «Региональный историко-культурный и экологический центр»;</a:t>
          </a:r>
        </a:p>
        <a:p>
          <a:pPr algn="just"/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муниципальное бюджетное учреждение «Централизованная библиотечная система»;</a:t>
          </a:r>
        </a:p>
        <a:p>
          <a:pPr algn="just"/>
          <a:r>
            <a:rPr lang="ru-RU" sz="11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муниципальное </a:t>
          </a:r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автономное учреждение «Театр музыки».;</a:t>
          </a:r>
        </a:p>
        <a:p>
          <a:pPr algn="just"/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3  учреждения дополнительного образования детей в сфере культуры:  «Детская школа искусств имени </a:t>
          </a:r>
          <a:r>
            <a:rPr lang="ru-RU" sz="11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А.М.Кузьмина</a:t>
          </a:r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«Детская школа искусств №2» в поселке городского типа Высокий, «Детская художественная школа».</a:t>
          </a:r>
        </a:p>
        <a:p>
          <a:pPr algn="just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13C5C-81B8-4F6D-A20C-808CC4336C8D}" type="parTrans" cxnId="{BCDC0FC4-9851-4063-A1C7-4D839A15D7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A24E5-BF1D-4B53-A9DC-601C4D2B2C51}" type="sibTrans" cxnId="{BCDC0FC4-9851-4063-A1C7-4D839A15D7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DA647-2C8E-42B8-9D02-35078839C9B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населения объектами культуры недостаточная и по видам объектов составляет: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C4FF5-C607-4190-B1FC-19F7E3677F8E}" type="parTrans" cxnId="{0C7C2B0E-D0A9-41B2-858D-81A26019BB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0A1B2-7E6D-4686-9CA9-D6C7A878DE73}" type="sibTrans" cxnId="{0C7C2B0E-D0A9-41B2-858D-81A26019BB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654FA-3868-4D4C-9335-04C675EF380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F11D0-E8E8-46B0-B53A-8960A76847D7}" type="parTrans" cxnId="{D9010A82-7886-4EA1-A3FA-FA18A16A53BE}">
      <dgm:prSet/>
      <dgm:spPr/>
      <dgm:t>
        <a:bodyPr/>
        <a:lstStyle/>
        <a:p>
          <a:endParaRPr lang="ru-RU"/>
        </a:p>
      </dgm:t>
    </dgm:pt>
    <dgm:pt modelId="{03080F3C-39FB-402B-95DA-9838CE78C6F8}" type="sibTrans" cxnId="{D9010A82-7886-4EA1-A3FA-FA18A16A53BE}">
      <dgm:prSet/>
      <dgm:spPr/>
      <dgm:t>
        <a:bodyPr/>
        <a:lstStyle/>
        <a:p>
          <a:endParaRPr lang="ru-RU"/>
        </a:p>
      </dgm:t>
    </dgm:pt>
    <dgm:pt modelId="{34A12153-7FA8-4A3F-8CD7-80442372187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-клубными учреждениями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60,8%;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713DC-6A1D-4A01-808C-F8FED63FF1E4}" type="parTrans" cxnId="{B258FADC-D068-4B34-8A2C-BA963B17BD71}">
      <dgm:prSet/>
      <dgm:spPr/>
      <dgm:t>
        <a:bodyPr/>
        <a:lstStyle/>
        <a:p>
          <a:endParaRPr lang="ru-RU"/>
        </a:p>
      </dgm:t>
    </dgm:pt>
    <dgm:pt modelId="{79FABB18-53DE-4441-8D95-4EDD6115A181}" type="sibTrans" cxnId="{B258FADC-D068-4B34-8A2C-BA963B17BD71}">
      <dgm:prSet/>
      <dgm:spPr/>
      <dgm:t>
        <a:bodyPr/>
        <a:lstStyle/>
        <a:p>
          <a:endParaRPr lang="ru-RU"/>
        </a:p>
      </dgm:t>
    </dgm:pt>
    <dgm:pt modelId="{F116EBC4-C281-43E5-99BA-ACBE510C2D1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-библиотечными учреждениями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77,8%;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50961-66E8-4AE8-8C2D-8AF116C7E421}" type="parTrans" cxnId="{33A8768E-51AF-4244-880D-5A5B3EA5C2ED}">
      <dgm:prSet/>
      <dgm:spPr/>
      <dgm:t>
        <a:bodyPr/>
        <a:lstStyle/>
        <a:p>
          <a:endParaRPr lang="ru-RU"/>
        </a:p>
      </dgm:t>
    </dgm:pt>
    <dgm:pt modelId="{A619FCC9-9222-48B2-9207-449D487AFB7B}" type="sibTrans" cxnId="{33A8768E-51AF-4244-880D-5A5B3EA5C2ED}">
      <dgm:prSet/>
      <dgm:spPr/>
      <dgm:t>
        <a:bodyPr/>
        <a:lstStyle/>
        <a:p>
          <a:endParaRPr lang="ru-RU"/>
        </a:p>
      </dgm:t>
    </dgm:pt>
    <dgm:pt modelId="{D27F30D7-46C3-493C-A793-7D35C5E5356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-музеями 50%;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C7D90-B92C-4263-9AAA-D50842761B0D}" type="parTrans" cxnId="{96950A69-79F6-4108-9659-7253B4138AD9}">
      <dgm:prSet/>
      <dgm:spPr/>
      <dgm:t>
        <a:bodyPr/>
        <a:lstStyle/>
        <a:p>
          <a:endParaRPr lang="ru-RU"/>
        </a:p>
      </dgm:t>
    </dgm:pt>
    <dgm:pt modelId="{0A0F9007-7CEC-45F4-8C0F-B57ED5B82546}" type="sibTrans" cxnId="{96950A69-79F6-4108-9659-7253B4138AD9}">
      <dgm:prSet/>
      <dgm:spPr/>
      <dgm:t>
        <a:bodyPr/>
        <a:lstStyle/>
        <a:p>
          <a:endParaRPr lang="ru-RU"/>
        </a:p>
      </dgm:t>
    </dgm:pt>
    <dgm:pt modelId="{C9182B02-BD9E-45E3-B4CD-17052F05196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-учреждениями дополнительного образования детей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87,9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E819E1-3F25-4807-86C5-6709F05B3CB3}" type="parTrans" cxnId="{D5958AF9-4C96-4CB4-8717-3C197F7669D7}">
      <dgm:prSet/>
      <dgm:spPr/>
      <dgm:t>
        <a:bodyPr/>
        <a:lstStyle/>
        <a:p>
          <a:endParaRPr lang="ru-RU"/>
        </a:p>
      </dgm:t>
    </dgm:pt>
    <dgm:pt modelId="{3C7C5561-CA49-403C-B958-58626A6F8CB1}" type="sibTrans" cxnId="{D5958AF9-4C96-4CB4-8717-3C197F7669D7}">
      <dgm:prSet/>
      <dgm:spPr/>
      <dgm:t>
        <a:bodyPr/>
        <a:lstStyle/>
        <a:p>
          <a:endParaRPr lang="ru-RU"/>
        </a:p>
      </dgm:t>
    </dgm:pt>
    <dgm:pt modelId="{2C5CD910-B01B-4B8E-B05E-D0366DDB8BCA}" type="pres">
      <dgm:prSet presAssocID="{C3FEC48D-83A3-4495-9003-68909F6A5D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15E210-E449-4D9F-B33F-A6FD0E4225FE}" type="pres">
      <dgm:prSet presAssocID="{20260C70-3F27-407C-9176-135C53458555}" presName="linNode" presStyleCnt="0"/>
      <dgm:spPr/>
      <dgm:t>
        <a:bodyPr/>
        <a:lstStyle/>
        <a:p>
          <a:endParaRPr lang="ru-RU"/>
        </a:p>
      </dgm:t>
    </dgm:pt>
    <dgm:pt modelId="{3DCE5FFB-ED27-4B85-83B4-F7814B007DD5}" type="pres">
      <dgm:prSet presAssocID="{20260C70-3F27-407C-9176-135C53458555}" presName="parentShp" presStyleLbl="node1" presStyleIdx="0" presStyleCnt="1" custScaleX="126647" custLinFactNeighborX="1268" custLinFactNeighborY="-3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8B1BD-0B5D-4D5F-9DC5-5862EACFA126}" type="pres">
      <dgm:prSet presAssocID="{20260C70-3F27-407C-9176-135C53458555}" presName="childShp" presStyleLbl="bgAccFollowNode1" presStyleIdx="0" presStyleCnt="1" custScaleX="88811" custLinFactNeighborX="2505" custLinFactNeighborY="1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58FADC-D068-4B34-8A2C-BA963B17BD71}" srcId="{20260C70-3F27-407C-9176-135C53458555}" destId="{34A12153-7FA8-4A3F-8CD7-80442372187E}" srcOrd="2" destOrd="0" parTransId="{D37713DC-6A1D-4A01-808C-F8FED63FF1E4}" sibTransId="{79FABB18-53DE-4441-8D95-4EDD6115A181}"/>
    <dgm:cxn modelId="{D5958AF9-4C96-4CB4-8717-3C197F7669D7}" srcId="{20260C70-3F27-407C-9176-135C53458555}" destId="{C9182B02-BD9E-45E3-B4CD-17052F051964}" srcOrd="5" destOrd="0" parTransId="{93E819E1-3F25-4807-86C5-6709F05B3CB3}" sibTransId="{3C7C5561-CA49-403C-B958-58626A6F8CB1}"/>
    <dgm:cxn modelId="{F15DCEF3-AFA1-4468-B2E8-29818C40BF76}" type="presOf" srcId="{C9182B02-BD9E-45E3-B4CD-17052F051964}" destId="{AFC8B1BD-0B5D-4D5F-9DC5-5862EACFA126}" srcOrd="0" destOrd="5" presId="urn:microsoft.com/office/officeart/2005/8/layout/vList6"/>
    <dgm:cxn modelId="{0C7C2B0E-D0A9-41B2-858D-81A26019BBE9}" srcId="{20260C70-3F27-407C-9176-135C53458555}" destId="{71EDA647-2C8E-42B8-9D02-35078839C9B3}" srcOrd="1" destOrd="0" parTransId="{7F0C4FF5-C607-4190-B1FC-19F7E3677F8E}" sibTransId="{2A30A1B2-7E6D-4686-9CA9-D6C7A878DE73}"/>
    <dgm:cxn modelId="{D9010A82-7886-4EA1-A3FA-FA18A16A53BE}" srcId="{20260C70-3F27-407C-9176-135C53458555}" destId="{EE5654FA-3868-4D4C-9335-04C675EF3808}" srcOrd="0" destOrd="0" parTransId="{F45F11D0-E8E8-46B0-B53A-8960A76847D7}" sibTransId="{03080F3C-39FB-402B-95DA-9838CE78C6F8}"/>
    <dgm:cxn modelId="{04FFB8F5-ADA8-4C1D-8E7A-C88E7600B091}" type="presOf" srcId="{71EDA647-2C8E-42B8-9D02-35078839C9B3}" destId="{AFC8B1BD-0B5D-4D5F-9DC5-5862EACFA126}" srcOrd="0" destOrd="1" presId="urn:microsoft.com/office/officeart/2005/8/layout/vList6"/>
    <dgm:cxn modelId="{BCDC0FC4-9851-4063-A1C7-4D839A15D7E9}" srcId="{C3FEC48D-83A3-4495-9003-68909F6A5D09}" destId="{20260C70-3F27-407C-9176-135C53458555}" srcOrd="0" destOrd="0" parTransId="{6EA13C5C-81B8-4F6D-A20C-808CC4336C8D}" sibTransId="{DB0A24E5-BF1D-4B53-A9DC-601C4D2B2C51}"/>
    <dgm:cxn modelId="{33A8768E-51AF-4244-880D-5A5B3EA5C2ED}" srcId="{20260C70-3F27-407C-9176-135C53458555}" destId="{F116EBC4-C281-43E5-99BA-ACBE510C2D16}" srcOrd="3" destOrd="0" parTransId="{5EA50961-66E8-4AE8-8C2D-8AF116C7E421}" sibTransId="{A619FCC9-9222-48B2-9207-449D487AFB7B}"/>
    <dgm:cxn modelId="{50EAEE31-EDC0-4592-BCC2-C516DB8511C3}" type="presOf" srcId="{20260C70-3F27-407C-9176-135C53458555}" destId="{3DCE5FFB-ED27-4B85-83B4-F7814B007DD5}" srcOrd="0" destOrd="0" presId="urn:microsoft.com/office/officeart/2005/8/layout/vList6"/>
    <dgm:cxn modelId="{20EFF25C-F91E-44B7-AF04-62514FFF034C}" type="presOf" srcId="{EE5654FA-3868-4D4C-9335-04C675EF3808}" destId="{AFC8B1BD-0B5D-4D5F-9DC5-5862EACFA126}" srcOrd="0" destOrd="0" presId="urn:microsoft.com/office/officeart/2005/8/layout/vList6"/>
    <dgm:cxn modelId="{489C9D66-A7D1-4210-B764-414FDE55499F}" type="presOf" srcId="{F116EBC4-C281-43E5-99BA-ACBE510C2D16}" destId="{AFC8B1BD-0B5D-4D5F-9DC5-5862EACFA126}" srcOrd="0" destOrd="3" presId="urn:microsoft.com/office/officeart/2005/8/layout/vList6"/>
    <dgm:cxn modelId="{F33AA04C-6258-477B-B690-0F455D68F0D7}" type="presOf" srcId="{34A12153-7FA8-4A3F-8CD7-80442372187E}" destId="{AFC8B1BD-0B5D-4D5F-9DC5-5862EACFA126}" srcOrd="0" destOrd="2" presId="urn:microsoft.com/office/officeart/2005/8/layout/vList6"/>
    <dgm:cxn modelId="{9423FF28-5AF3-4A3B-91C4-19ACEDB4D854}" type="presOf" srcId="{D27F30D7-46C3-493C-A793-7D35C5E5356A}" destId="{AFC8B1BD-0B5D-4D5F-9DC5-5862EACFA126}" srcOrd="0" destOrd="4" presId="urn:microsoft.com/office/officeart/2005/8/layout/vList6"/>
    <dgm:cxn modelId="{96950A69-79F6-4108-9659-7253B4138AD9}" srcId="{20260C70-3F27-407C-9176-135C53458555}" destId="{D27F30D7-46C3-493C-A793-7D35C5E5356A}" srcOrd="4" destOrd="0" parTransId="{81BC7D90-B92C-4263-9AAA-D50842761B0D}" sibTransId="{0A0F9007-7CEC-45F4-8C0F-B57ED5B82546}"/>
    <dgm:cxn modelId="{60E5E703-8936-4271-8128-F0EC1509812B}" type="presOf" srcId="{C3FEC48D-83A3-4495-9003-68909F6A5D09}" destId="{2C5CD910-B01B-4B8E-B05E-D0366DDB8BCA}" srcOrd="0" destOrd="0" presId="urn:microsoft.com/office/officeart/2005/8/layout/vList6"/>
    <dgm:cxn modelId="{12875479-EDE3-42E9-848F-BC3863712A9C}" type="presParOf" srcId="{2C5CD910-B01B-4B8E-B05E-D0366DDB8BCA}" destId="{9015E210-E449-4D9F-B33F-A6FD0E4225FE}" srcOrd="0" destOrd="0" presId="urn:microsoft.com/office/officeart/2005/8/layout/vList6"/>
    <dgm:cxn modelId="{889E8C64-09F9-44D0-BEC3-7B8B50E906C1}" type="presParOf" srcId="{9015E210-E449-4D9F-B33F-A6FD0E4225FE}" destId="{3DCE5FFB-ED27-4B85-83B4-F7814B007DD5}" srcOrd="0" destOrd="0" presId="urn:microsoft.com/office/officeart/2005/8/layout/vList6"/>
    <dgm:cxn modelId="{38C88D3B-CB52-49A0-81A8-44F53CC05A4C}" type="presParOf" srcId="{9015E210-E449-4D9F-B33F-A6FD0E4225FE}" destId="{AFC8B1BD-0B5D-4D5F-9DC5-5862EACFA126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EE31C-59B7-45BF-A204-3F21B545D9F1}">
      <dsp:nvSpPr>
        <dsp:cNvPr id="0" name=""/>
        <dsp:cNvSpPr/>
      </dsp:nvSpPr>
      <dsp:spPr>
        <a:xfrm>
          <a:off x="34085" y="247520"/>
          <a:ext cx="4445009" cy="801034"/>
        </a:xfrm>
        <a:prstGeom prst="rect">
          <a:avLst/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8DBFDE93-902D-4AF6-AA21-EE0C37B0DE2F}">
      <dsp:nvSpPr>
        <dsp:cNvPr id="0" name=""/>
        <dsp:cNvSpPr/>
      </dsp:nvSpPr>
      <dsp:spPr>
        <a:xfrm>
          <a:off x="218425" y="7456"/>
          <a:ext cx="3135366" cy="767520"/>
        </a:xfrm>
        <a:prstGeom prst="roundRect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700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8509" tIns="0" rIns="11850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год   1080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892" y="44923"/>
        <a:ext cx="3060432" cy="692586"/>
      </dsp:txXfrm>
    </dsp:sp>
    <dsp:sp modelId="{706581FC-0459-481C-B423-21A697C7EF2A}">
      <dsp:nvSpPr>
        <dsp:cNvPr id="0" name=""/>
        <dsp:cNvSpPr/>
      </dsp:nvSpPr>
      <dsp:spPr>
        <a:xfrm>
          <a:off x="0" y="1632218"/>
          <a:ext cx="4479094" cy="771249"/>
        </a:xfrm>
        <a:prstGeom prst="rect">
          <a:avLst/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47628" tIns="541528" rIns="347628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0" y="1632218"/>
        <a:ext cx="4479094" cy="771249"/>
      </dsp:txXfrm>
    </dsp:sp>
    <dsp:sp modelId="{0AD15EAB-2B94-452C-AA1D-ECC0C9307E5B}">
      <dsp:nvSpPr>
        <dsp:cNvPr id="0" name=""/>
        <dsp:cNvSpPr/>
      </dsp:nvSpPr>
      <dsp:spPr>
        <a:xfrm>
          <a:off x="208089" y="1365263"/>
          <a:ext cx="3135366" cy="767520"/>
        </a:xfrm>
        <a:prstGeom prst="roundRect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700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8509" tIns="0" rIns="11850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год   1081 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556" y="1402730"/>
        <a:ext cx="3060432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7F547-482F-4765-9310-D3AB508DA29A}">
      <dsp:nvSpPr>
        <dsp:cNvPr id="0" name=""/>
        <dsp:cNvSpPr/>
      </dsp:nvSpPr>
      <dsp:spPr>
        <a:xfrm rot="10800000">
          <a:off x="-1" y="66398"/>
          <a:ext cx="5478004" cy="682797"/>
        </a:xfrm>
        <a:prstGeom prst="homePlate">
          <a:avLst/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1095" tIns="45720" rIns="85344" bIns="4572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Число заключенных браков за 2014/2015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533/502</a:t>
          </a:r>
          <a:endParaRPr lang="ru-RU" sz="12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0698" y="66398"/>
        <a:ext cx="5307305" cy="682797"/>
      </dsp:txXfrm>
    </dsp:sp>
    <dsp:sp modelId="{8BE1C3B3-F9F7-4385-A561-922B4E9BFA7A}">
      <dsp:nvSpPr>
        <dsp:cNvPr id="0" name=""/>
        <dsp:cNvSpPr/>
      </dsp:nvSpPr>
      <dsp:spPr>
        <a:xfrm>
          <a:off x="72753" y="0"/>
          <a:ext cx="682797" cy="68279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7E4F7-8FF8-4248-978D-0597C8C7C021}">
      <dsp:nvSpPr>
        <dsp:cNvPr id="0" name=""/>
        <dsp:cNvSpPr/>
      </dsp:nvSpPr>
      <dsp:spPr>
        <a:xfrm rot="10800000">
          <a:off x="-1" y="770360"/>
          <a:ext cx="5478004" cy="682797"/>
        </a:xfrm>
        <a:prstGeom prst="homePlate">
          <a:avLst/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1095" tIns="45720" rIns="85344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Число оформленных разводов за 2014/2015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335/321  </a:t>
          </a:r>
          <a:endParaRPr lang="ru-RU" sz="12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0698" y="770360"/>
        <a:ext cx="5307305" cy="682797"/>
      </dsp:txXfrm>
    </dsp:sp>
    <dsp:sp modelId="{F31CCC37-8F06-4476-BCAC-8EEFA422C699}">
      <dsp:nvSpPr>
        <dsp:cNvPr id="0" name=""/>
        <dsp:cNvSpPr/>
      </dsp:nvSpPr>
      <dsp:spPr>
        <a:xfrm>
          <a:off x="72753" y="741287"/>
          <a:ext cx="682797" cy="6827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91292-0D50-477E-A29D-85AF5E7D4631}">
      <dsp:nvSpPr>
        <dsp:cNvPr id="0" name=""/>
        <dsp:cNvSpPr/>
      </dsp:nvSpPr>
      <dsp:spPr>
        <a:xfrm rot="10800000">
          <a:off x="-1" y="1490444"/>
          <a:ext cx="5478004" cy="938771"/>
        </a:xfrm>
        <a:prstGeom prst="homePlate">
          <a:avLst/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1095" tIns="45720" rIns="85344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Число разводов на 100 2014/2015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63/64</a:t>
          </a:r>
          <a:endParaRPr lang="ru-RU" sz="12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692" y="1490444"/>
        <a:ext cx="5243311" cy="938771"/>
      </dsp:txXfrm>
    </dsp:sp>
    <dsp:sp modelId="{E779B800-7C09-43A1-A8E9-2625004C5458}">
      <dsp:nvSpPr>
        <dsp:cNvPr id="0" name=""/>
        <dsp:cNvSpPr/>
      </dsp:nvSpPr>
      <dsp:spPr>
        <a:xfrm>
          <a:off x="161104" y="1634456"/>
          <a:ext cx="796080" cy="682797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2B3C9-D2BA-4068-8DE4-F31426034CDB}">
      <dsp:nvSpPr>
        <dsp:cNvPr id="0" name=""/>
        <dsp:cNvSpPr/>
      </dsp:nvSpPr>
      <dsp:spPr>
        <a:xfrm>
          <a:off x="0" y="679403"/>
          <a:ext cx="4828450" cy="1037026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Всего отгружено </a:t>
          </a:r>
          <a:r>
            <a:rPr lang="ru-RU" sz="1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ПРОМЫШЛЕННОЙ ПРОДУКЦИИ, </a:t>
          </a:r>
          <a:r>
            <a:rPr lang="ru-RU" sz="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год   39906,1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год    36296,3   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6736" y="679403"/>
        <a:ext cx="3571714" cy="1037026"/>
      </dsp:txXfrm>
    </dsp:sp>
    <dsp:sp modelId="{CC6FA2B8-25CA-4DD5-BAF0-E1AAE1035D63}">
      <dsp:nvSpPr>
        <dsp:cNvPr id="0" name=""/>
        <dsp:cNvSpPr/>
      </dsp:nvSpPr>
      <dsp:spPr>
        <a:xfrm rot="10800000" flipV="1">
          <a:off x="431" y="689989"/>
          <a:ext cx="772378" cy="105742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96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66396-DA06-4EA3-AE2C-746AFFA55DC9}">
      <dsp:nvSpPr>
        <dsp:cNvPr id="0" name=""/>
        <dsp:cNvSpPr/>
      </dsp:nvSpPr>
      <dsp:spPr>
        <a:xfrm>
          <a:off x="0" y="1837928"/>
          <a:ext cx="4828450" cy="1073378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Добыча полезных ископаемых, </a:t>
          </a:r>
          <a:r>
            <a:rPr lang="ru-RU" sz="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год  23780,9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</a:t>
          </a:r>
          <a:r>
            <a:rPr lang="ru-RU" sz="1200" b="1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  20321,4 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6736" y="1837928"/>
        <a:ext cx="3571714" cy="1073378"/>
      </dsp:txXfrm>
    </dsp:sp>
    <dsp:sp modelId="{04DD6571-AB14-41AA-98B1-FA2D310D830C}">
      <dsp:nvSpPr>
        <dsp:cNvPr id="0" name=""/>
        <dsp:cNvSpPr/>
      </dsp:nvSpPr>
      <dsp:spPr>
        <a:xfrm>
          <a:off x="90477" y="1827560"/>
          <a:ext cx="843192" cy="1115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36712-80F7-48FC-9EA5-1217686767B5}">
      <dsp:nvSpPr>
        <dsp:cNvPr id="0" name=""/>
        <dsp:cNvSpPr/>
      </dsp:nvSpPr>
      <dsp:spPr>
        <a:xfrm>
          <a:off x="0" y="3069664"/>
          <a:ext cx="4828450" cy="1093693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Обрабатывающие производства, </a:t>
          </a:r>
          <a:r>
            <a:rPr lang="ru-RU" sz="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год  1472,4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год  1328,7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6736" y="3069664"/>
        <a:ext cx="3571714" cy="1093693"/>
      </dsp:txXfrm>
    </dsp:sp>
    <dsp:sp modelId="{D604147F-DB84-4B6D-B86E-B8E4098527DD}">
      <dsp:nvSpPr>
        <dsp:cNvPr id="0" name=""/>
        <dsp:cNvSpPr/>
      </dsp:nvSpPr>
      <dsp:spPr>
        <a:xfrm>
          <a:off x="107053" y="3104957"/>
          <a:ext cx="843182" cy="10479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0903B-ADEF-4D3E-815B-C85311C48FCE}">
      <dsp:nvSpPr>
        <dsp:cNvPr id="0" name=""/>
        <dsp:cNvSpPr/>
      </dsp:nvSpPr>
      <dsp:spPr>
        <a:xfrm>
          <a:off x="0" y="4258815"/>
          <a:ext cx="4828450" cy="1044274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 распределение электроэнергии, газа и воды</a:t>
          </a:r>
          <a:r>
            <a:rPr lang="ru-RU" sz="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млн. рублей</a:t>
          </a:r>
          <a:endParaRPr lang="ru-RU" sz="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год 2692,9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год  2960,9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6736" y="4258815"/>
        <a:ext cx="3571714" cy="1044274"/>
      </dsp:txXfrm>
    </dsp:sp>
    <dsp:sp modelId="{E5ABB2E1-C374-4CFD-B8CD-7A8708FAB20D}">
      <dsp:nvSpPr>
        <dsp:cNvPr id="0" name=""/>
        <dsp:cNvSpPr/>
      </dsp:nvSpPr>
      <dsp:spPr>
        <a:xfrm>
          <a:off x="98994" y="4218180"/>
          <a:ext cx="823724" cy="1046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CF1F9-6DDB-4D09-A708-A79CC6B12334}">
      <dsp:nvSpPr>
        <dsp:cNvPr id="0" name=""/>
        <dsp:cNvSpPr/>
      </dsp:nvSpPr>
      <dsp:spPr>
        <a:xfrm>
          <a:off x="0" y="5244321"/>
          <a:ext cx="4828450" cy="1073058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Прочие виды экономической деятельности, </a:t>
          </a:r>
          <a:r>
            <a:rPr lang="ru-RU" sz="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год  11959,9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год  11685,3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6736" y="5244321"/>
        <a:ext cx="3571714" cy="1073058"/>
      </dsp:txXfrm>
    </dsp:sp>
    <dsp:sp modelId="{8CE83293-C4B2-408E-9F96-5BD7EA021346}">
      <dsp:nvSpPr>
        <dsp:cNvPr id="0" name=""/>
        <dsp:cNvSpPr/>
      </dsp:nvSpPr>
      <dsp:spPr>
        <a:xfrm>
          <a:off x="124194" y="5468366"/>
          <a:ext cx="835128" cy="8747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8B1BD-0B5D-4D5F-9DC5-5862EACFA126}">
      <dsp:nvSpPr>
        <dsp:cNvPr id="0" name=""/>
        <dsp:cNvSpPr/>
      </dsp:nvSpPr>
      <dsp:spPr>
        <a:xfrm>
          <a:off x="4491031" y="0"/>
          <a:ext cx="5268656" cy="288417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contourW="10000" prstMaterial="metal">
          <a:bevelT w="20000" h="9000" prst="softRound"/>
          <a:contourClr>
            <a:schemeClr val="accent3">
              <a:shade val="30000"/>
              <a:satMod val="2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спортивными объектами низкая и по видам объектов составляет: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спортивными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сооружениями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17,4%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федерального норматива;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бассейнами 18,4%;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учреждениями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дополнительного образования детей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45,6%.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1031" y="360522"/>
        <a:ext cx="4187089" cy="2163135"/>
      </dsp:txXfrm>
    </dsp:sp>
    <dsp:sp modelId="{3DCE5FFB-ED27-4B85-83B4-F7814B007DD5}">
      <dsp:nvSpPr>
        <dsp:cNvPr id="0" name=""/>
        <dsp:cNvSpPr/>
      </dsp:nvSpPr>
      <dsp:spPr>
        <a:xfrm>
          <a:off x="98570" y="0"/>
          <a:ext cx="4511304" cy="2884179"/>
        </a:xfrm>
        <a:prstGeom prst="roundRect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contourW="10000" prstMaterial="metal">
          <a:bevelT w="20000" h="9000" prst="softRound"/>
          <a:contourClr>
            <a:schemeClr val="accent3">
              <a:shade val="30000"/>
              <a:satMod val="2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Сеть учреждений физической культуры и спорта включает в себя: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муниципальное бюджетное учреждение «Центр спортивной подготовки «Спорт-Альтаир»;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муниципальное бюджетное образовательное учреждение дополнительного образования детей «Детско-юношеская спортивная школа «Вымпел»;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автономное образовательное учреждение дополнительного образования детей «Детско-юношеская спортивная школа №3 «Юность».</a:t>
          </a:r>
          <a:endParaRPr lang="ru-RU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364" y="140794"/>
        <a:ext cx="4229716" cy="26025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8B1BD-0B5D-4D5F-9DC5-5862EACFA126}">
      <dsp:nvSpPr>
        <dsp:cNvPr id="0" name=""/>
        <dsp:cNvSpPr/>
      </dsp:nvSpPr>
      <dsp:spPr>
        <a:xfrm>
          <a:off x="4769185" y="2951"/>
          <a:ext cx="5015189" cy="301923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shade val="30000"/>
              <a:satMod val="2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населения объектами культуры недостаточная и по видам объектов составляет: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-клубными учреждениями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60,8%;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-библиотечными учреждениями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77,8%;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-музеями 50%;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-учреждениями дополнительного образования детей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87,9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9185" y="380355"/>
        <a:ext cx="3882976" cy="2264426"/>
      </dsp:txXfrm>
    </dsp:sp>
    <dsp:sp modelId="{3DCE5FFB-ED27-4B85-83B4-F7814B007DD5}">
      <dsp:nvSpPr>
        <dsp:cNvPr id="0" name=""/>
        <dsp:cNvSpPr/>
      </dsp:nvSpPr>
      <dsp:spPr>
        <a:xfrm>
          <a:off x="72262" y="0"/>
          <a:ext cx="4767868" cy="30192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Сфера культуры городского округа представлена следующими культурно - просветительскими, досуговыми учреждениями: 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муниципальное автономное учреждение «Дворец искусств»  в составе которого находятся дом культуры «Прометей» на 377 посадочных мест, «Дворец искусств» на 750 посадочных мест в городе </a:t>
          </a:r>
          <a:r>
            <a:rPr lang="ru-RU" sz="1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Мегионе</a:t>
          </a: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дом культуры «Сибирь» на 197 посадочных мест в посёлке городского типа Высокий;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муниципальное автономное учреждение «Региональный историко-культурный и экологический центр»;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муниципальное бюджетное учреждение «Централизованная библиотечная система»;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муниципальное </a:t>
          </a: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автономное учреждение «Театр музыки».;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3  учреждения дополнительного образования детей в сфере культуры:  «Детская школа искусств имени </a:t>
          </a:r>
          <a:r>
            <a:rPr lang="ru-RU" sz="1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А.М.Кузьмина</a:t>
          </a: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«Детская школа искусств №2» в поселке городского типа Высокий, «Детская художественная школа».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649" y="147387"/>
        <a:ext cx="4473094" cy="2724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0.03006</cdr:x>
      <cdr:y>0.88874</cdr:y>
    </cdr:from>
    <cdr:to>
      <cdr:x>0.41136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2776" y="2528288"/>
          <a:ext cx="3967453" cy="316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Миграционное сальдо за  2014 год -440 человек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0.55392</cdr:x>
      <cdr:y>0.88874</cdr:y>
    </cdr:from>
    <cdr:to>
      <cdr:x>0.92636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63579" y="2528288"/>
          <a:ext cx="3875264" cy="316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Миграционное сальдо за 2015 год –728</a:t>
          </a:r>
        </a:p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человек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0.3591</cdr:x>
      <cdr:y>0.67633</cdr:y>
    </cdr:from>
    <cdr:to>
      <cdr:x>0.45949</cdr:x>
      <cdr:y>0.76541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6471" y="1924028"/>
          <a:ext cx="1044565" cy="253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0.82082</cdr:x>
      <cdr:y>0.44837</cdr:y>
    </cdr:from>
    <cdr:to>
      <cdr:x>0.97946</cdr:x>
      <cdr:y>0.62359</cdr:y>
    </cdr:to>
    <cdr:sp macro="" textlink="">
      <cdr:nvSpPr>
        <cdr:cNvPr id="5" name="Выноска 2 (без границы) 4"/>
        <cdr:cNvSpPr/>
      </cdr:nvSpPr>
      <cdr:spPr>
        <a:xfrm xmlns:a="http://schemas.openxmlformats.org/drawingml/2006/main">
          <a:off x="3995936" y="2738390"/>
          <a:ext cx="772298" cy="1070156"/>
        </a:xfrm>
        <a:prstGeom xmlns:a="http://schemas.openxmlformats.org/drawingml/2006/main" prst="callout2">
          <a:avLst>
            <a:gd name="adj1" fmla="val 39298"/>
            <a:gd name="adj2" fmla="val 16907"/>
            <a:gd name="adj3" fmla="val 43765"/>
            <a:gd name="adj4" fmla="val -3772"/>
            <a:gd name="adj5" fmla="val 80394"/>
            <a:gd name="adj6" fmla="val -22617"/>
          </a:avLst>
        </a:prstGeom>
        <a:noFill xmlns:a="http://schemas.openxmlformats.org/drawingml/2006/main"/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0.82082</cdr:x>
      <cdr:y>0.26765</cdr:y>
    </cdr:from>
    <cdr:to>
      <cdr:x>0.98146</cdr:x>
      <cdr:y>0.42577</cdr:y>
    </cdr:to>
    <cdr:sp macro="" textlink="">
      <cdr:nvSpPr>
        <cdr:cNvPr id="7" name="Выноска 2 (без границы) 6"/>
        <cdr:cNvSpPr/>
      </cdr:nvSpPr>
      <cdr:spPr>
        <a:xfrm xmlns:a="http://schemas.openxmlformats.org/drawingml/2006/main">
          <a:off x="3995936" y="1634658"/>
          <a:ext cx="782035" cy="965718"/>
        </a:xfrm>
        <a:prstGeom xmlns:a="http://schemas.openxmlformats.org/drawingml/2006/main" prst="callout2">
          <a:avLst>
            <a:gd name="adj1" fmla="val -30990"/>
            <a:gd name="adj2" fmla="val 22228"/>
            <a:gd name="adj3" fmla="val -11601"/>
            <a:gd name="adj4" fmla="val -1355"/>
            <a:gd name="adj5" fmla="val 76277"/>
            <a:gd name="adj6" fmla="val -17853"/>
          </a:avLst>
        </a:prstGeom>
        <a:noFill xmlns:a="http://schemas.openxmlformats.org/drawingml/2006/main"/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0.77644</cdr:x>
      <cdr:y>0.56612</cdr:y>
    </cdr:from>
    <cdr:to>
      <cdr:x>0.94511</cdr:x>
      <cdr:y>0.73279</cdr:y>
    </cdr:to>
    <cdr:sp macro="" textlink="">
      <cdr:nvSpPr>
        <cdr:cNvPr id="8" name="Выноска 2 (без границы) 7"/>
        <cdr:cNvSpPr/>
      </cdr:nvSpPr>
      <cdr:spPr>
        <a:xfrm xmlns:a="http://schemas.openxmlformats.org/drawingml/2006/main">
          <a:off x="3779912" y="3457561"/>
          <a:ext cx="821127" cy="1017936"/>
        </a:xfrm>
        <a:prstGeom xmlns:a="http://schemas.openxmlformats.org/drawingml/2006/main" prst="callout2">
          <a:avLst>
            <a:gd name="adj1" fmla="val 75998"/>
            <a:gd name="adj2" fmla="val -2438"/>
            <a:gd name="adj3" fmla="val 68102"/>
            <a:gd name="adj4" fmla="val -21984"/>
            <a:gd name="adj5" fmla="val 37417"/>
            <a:gd name="adj6" fmla="val 1885"/>
          </a:avLst>
        </a:prstGeom>
        <a:noFill xmlns:a="http://schemas.openxmlformats.org/drawingml/2006/main"/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0.33425</cdr:x>
      <cdr:y>0.30642</cdr:y>
    </cdr:from>
    <cdr:to>
      <cdr:x>0.66166</cdr:x>
      <cdr:y>0.69429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565016" y="1080889"/>
          <a:ext cx="1532980" cy="136815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artDeco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4 266 818,6 </a:t>
          </a:r>
          <a:r>
            <a:rPr lang="ru-RU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0.37329</cdr:x>
      <cdr:y>0.23619</cdr:y>
    </cdr:from>
    <cdr:to>
      <cdr:x>0.60824</cdr:x>
      <cdr:y>0.4643</cdr:y>
    </cdr:to>
    <cdr:sp macro="" textlink="">
      <cdr:nvSpPr>
        <cdr:cNvPr id="2" name="Блок-схема: решение 1"/>
        <cdr:cNvSpPr/>
      </cdr:nvSpPr>
      <cdr:spPr>
        <a:xfrm xmlns:a="http://schemas.openxmlformats.org/drawingml/2006/main">
          <a:off x="1944886" y="509934"/>
          <a:ext cx="1224135" cy="492490"/>
        </a:xfrm>
        <a:prstGeom xmlns:a="http://schemas.openxmlformats.org/drawingml/2006/main" prst="flowChartDecision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FF0000"/>
              </a:solidFill>
            </a:rPr>
            <a:t>106,9%</a:t>
          </a:r>
        </a:p>
        <a:p xmlns:a="http://schemas.openxmlformats.org/drawingml/2006/main">
          <a:endParaRPr lang="ru-RU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1.9288E-7</cdr:x>
      <cdr:y>0.02109</cdr:y>
    </cdr:from>
    <cdr:to>
      <cdr:x>1</cdr:x>
      <cdr:y>0.18978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2008"/>
          <a:ext cx="5184575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Динамика показателей  численности трудовых ресурсов</a:t>
          </a:r>
        </a:p>
        <a:p xmlns:a="http://schemas.openxmlformats.org/drawingml/2006/main">
          <a:pPr algn="ctr"/>
          <a:r>
            <a: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 2014-2015 годы</a:t>
          </a:r>
          <a:endParaRPr lang="ru-RU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0.17073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-3618136"/>
          <a:ext cx="4849813" cy="607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Динамика показателей безработицы </a:t>
          </a:r>
        </a:p>
        <a:p xmlns:a="http://schemas.openxmlformats.org/drawingml/2006/main">
          <a:pPr lvl="0" algn="ctr"/>
          <a:r>
            <a:rPr kumimoji="0" lang="ru-RU" sz="12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 2014-2015</a:t>
          </a:r>
          <a:r>
            <a:rPr kumimoji="0" lang="ru-RU" sz="1200" b="1" i="0" u="none" strike="noStrike" kern="0" cap="all" spc="0" normalizeH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годы</a:t>
          </a:r>
          <a:endParaRPr kumimoji="0" lang="ru-RU" sz="1200" b="1" i="0" u="none" strike="noStrike" kern="0" cap="all" spc="0" normalizeH="0" baseline="0" noProof="0" dirty="0">
            <a:ln w="9000" cmpd="sng">
              <a:solidFill>
                <a:srgbClr val="8064A2">
                  <a:shade val="50000"/>
                  <a:satMod val="120000"/>
                </a:srgb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0.01923</cdr:x>
      <cdr:y>0</cdr:y>
    </cdr:from>
    <cdr:to>
      <cdr:x>0.98077</cdr:x>
      <cdr:y>0.12245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0"/>
          <a:ext cx="3600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148A50-4C58-4CC5-94F1-BACD5A812638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1AE742-A81D-4F56-89D4-BEE085705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4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000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7588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175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5175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690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828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965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3103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D0F7C172-0667-41B9-BF6F-1EE6AA34FE28}" type="slidenum">
              <a:rPr lang="ru-RU" altLang="ru-RU" sz="1200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A6B81611-9663-402A-831D-85218C381EB1}" type="slidenum">
              <a:rPr lang="ru-RU" altLang="ru-RU" sz="1200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292674"/>
            <a:ext cx="8874840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182163"/>
            <a:ext cx="7308692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8941-D0A2-470C-9DB3-C5C5F483F7D5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5D69-FF7B-4235-99A2-208B9E66A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1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6E4D-EC63-44B2-9DC5-A682B4DF6FCA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2B24-20F7-4F8C-8325-2A3565AB5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3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95554"/>
            <a:ext cx="234922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95554"/>
            <a:ext cx="6873650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3CD1-22E4-4361-A838-0FEB9685A308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E30E-192A-4465-ACBC-C06659E39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55AD-8B47-4DCA-B42A-078F37DCC900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3466-8F08-4501-8384-792D30F9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6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742519"/>
            <a:ext cx="8874840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128082"/>
            <a:ext cx="8874840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2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3060-3CD6-43F5-9083-050EF71ED146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FFF1-76F3-40E9-8109-E6F27D7A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FACB-B914-4FC5-B6A4-57A6D1C20A72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0485-AF5E-4ADA-86B7-6654FC8D2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52023"/>
            <a:ext cx="4613250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40508"/>
            <a:ext cx="4613250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52023"/>
            <a:ext cx="461506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77" y="2340508"/>
            <a:ext cx="4615062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D260-937F-4E1E-A16E-BB9076C598E2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842C-B9BF-46F4-BD80-ED29B5610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1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D8B6-3601-478B-8677-2BF3A16705EC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75ADA-4AD5-43EE-9761-CB4BE9449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376E-F690-4BBB-B1FD-8B5C33908D73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2CC1-9645-476D-9664-8A7A58CA2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4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93845"/>
            <a:ext cx="3435013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293846"/>
            <a:ext cx="5836802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44394"/>
            <a:ext cx="343501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DF49-62F5-476C-90B4-B11FF4B8233E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3E54-076F-4807-B379-F586129DC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3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166202"/>
            <a:ext cx="6264593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59442"/>
            <a:ext cx="6264593" cy="442817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138" indent="0">
              <a:buNone/>
              <a:defRPr sz="3100"/>
            </a:lvl2pPr>
            <a:lvl3pPr marL="1018276" indent="0">
              <a:buNone/>
              <a:defRPr sz="2700"/>
            </a:lvl3pPr>
            <a:lvl4pPr marL="1527414" indent="0">
              <a:buNone/>
              <a:defRPr sz="2200"/>
            </a:lvl4pPr>
            <a:lvl5pPr marL="2036552" indent="0">
              <a:buNone/>
              <a:defRPr sz="2200"/>
            </a:lvl5pPr>
            <a:lvl6pPr marL="2545690" indent="0">
              <a:buNone/>
              <a:defRPr sz="2200"/>
            </a:lvl6pPr>
            <a:lvl7pPr marL="3054828" indent="0">
              <a:buNone/>
              <a:defRPr sz="2200"/>
            </a:lvl7pPr>
            <a:lvl8pPr marL="3563965" indent="0">
              <a:buNone/>
              <a:defRPr sz="2200"/>
            </a:lvl8pPr>
            <a:lvl9pPr marL="4073103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776101"/>
            <a:ext cx="6264593" cy="866158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5298-AFBB-4624-BAB7-63786C994315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2F16-007B-418A-9543-0E23980E6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2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2288" y="295275"/>
            <a:ext cx="93964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8" tIns="50914" rIns="101828" bIns="5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2288" y="1722438"/>
            <a:ext cx="939641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8" tIns="50914" rIns="101828" bIns="5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288" y="6840538"/>
            <a:ext cx="2435225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DC87C-45EF-42AB-9077-BDBD38AC74BF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113" y="6840538"/>
            <a:ext cx="3306762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ctr" defTabSz="101827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3475" y="6840538"/>
            <a:ext cx="2435225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4ECE8D-7B33-4502-A436-6848D8E04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7588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4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4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763" indent="-254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259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396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534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672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3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76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414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552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69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82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965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103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chart" Target="../charts/chart1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3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89744"/>
            <a:ext cx="10416963" cy="648072"/>
          </a:xfrm>
        </p:spPr>
        <p:txBody>
          <a:bodyPr rtlCol="0">
            <a:noAutofit/>
          </a:bodyPr>
          <a:lstStyle/>
          <a:p>
            <a:pPr defTabSz="1018276" fontAlgn="auto"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численности населения городского округа город Мегион 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возрастному признаку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2014-2015 годы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947169"/>
              </p:ext>
            </p:extLst>
          </p:nvPr>
        </p:nvGraphicFramePr>
        <p:xfrm>
          <a:off x="-15875" y="812377"/>
          <a:ext cx="10406063" cy="325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4968" y="1647215"/>
            <a:ext cx="1816297" cy="116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8046" y="1493496"/>
            <a:ext cx="784329" cy="349044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+1,8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34" y="1776669"/>
            <a:ext cx="1816297" cy="131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7164" y="1705083"/>
            <a:ext cx="805168" cy="349044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--2,0%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3809" y="2141349"/>
            <a:ext cx="822215" cy="349044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+8,8%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1"/>
          <p:cNvSpPr/>
          <p:nvPr/>
        </p:nvSpPr>
        <p:spPr>
          <a:xfrm rot="2076783">
            <a:off x="4435189" y="1260160"/>
            <a:ext cx="1320188" cy="991581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0645502"/>
              </p:ext>
            </p:extLst>
          </p:nvPr>
        </p:nvGraphicFramePr>
        <p:xfrm>
          <a:off x="204974" y="4653613"/>
          <a:ext cx="4479095" cy="252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5189" y="4149498"/>
            <a:ext cx="4193304" cy="472154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численности полов, </a:t>
            </a:r>
          </a:p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женщин на 1000 мужчин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13617530"/>
              </p:ext>
            </p:extLst>
          </p:nvPr>
        </p:nvGraphicFramePr>
        <p:xfrm>
          <a:off x="4962986" y="4575965"/>
          <a:ext cx="5478002" cy="271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71597" y="4114219"/>
            <a:ext cx="2551287" cy="287488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Бракоразводный процесс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31" y="0"/>
            <a:ext cx="10400457" cy="464951"/>
          </a:xfrm>
        </p:spPr>
        <p:txBody>
          <a:bodyPr rtlCol="0">
            <a:noAutofit/>
          </a:bodyPr>
          <a:lstStyle/>
          <a:p>
            <a:pPr defTabSz="1018276" fontAlgn="auto"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оплаты труда по отраслям экономики городского округа город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1752"/>
            <a:ext cx="6659563" cy="269875"/>
          </a:xfrm>
        </p:spPr>
        <p:txBody>
          <a:bodyPr rtlCol="0">
            <a:normAutofit/>
          </a:bodyPr>
          <a:lstStyle/>
          <a:p>
            <a:pPr defTabSz="1018276" fontAlgn="auto">
              <a:spcAft>
                <a:spcPts val="0"/>
              </a:spcAft>
              <a:defRPr/>
            </a:pPr>
            <a:endParaRPr lang="ru-RU" sz="9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38572"/>
              </p:ext>
            </p:extLst>
          </p:nvPr>
        </p:nvGraphicFramePr>
        <p:xfrm>
          <a:off x="342650" y="3402112"/>
          <a:ext cx="9846396" cy="352839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6869580"/>
                <a:gridCol w="1068601"/>
                <a:gridCol w="1159911"/>
                <a:gridCol w="748304"/>
              </a:tblGrid>
              <a:tr h="321487">
                <a:tc>
                  <a:txBody>
                    <a:bodyPr/>
                    <a:lstStyle/>
                    <a:p>
                      <a:pPr marL="0" marR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dirty="0" smtClean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200" b="0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200" b="0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3563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крупным и средним предприятиям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52153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55330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356323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отраслям: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3563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-добыча полезных ископаемых 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72340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81654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3563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-обрабатывающие</a:t>
                      </a:r>
                      <a:r>
                        <a:rPr lang="ru-RU" sz="1400" b="1" baseline="0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производства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40542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42124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3563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-производство и распределение электроэнергии, газа и воды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47891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54313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3563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-строительство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42662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44163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3563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-транспорт</a:t>
                      </a:r>
                      <a:r>
                        <a:rPr lang="ru-RU" sz="1400" b="1" baseline="0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связь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38453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40372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3563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-торговля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23536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25466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3563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400" b="1" baseline="0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учреждений основных отраслей бюджетной сферы 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39736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39417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80E6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4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927720"/>
              </p:ext>
            </p:extLst>
          </p:nvPr>
        </p:nvGraphicFramePr>
        <p:xfrm>
          <a:off x="467966" y="1024724"/>
          <a:ext cx="9577064" cy="223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650" y="521792"/>
            <a:ext cx="9774388" cy="502932"/>
          </a:xfrm>
          <a:prstGeom prst="rect">
            <a:avLst/>
          </a:prstGeom>
          <a:noFill/>
        </p:spPr>
        <p:txBody>
          <a:bodyPr wrap="square"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среднемесячной заработной платы </a:t>
            </a:r>
          </a:p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 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2014-2015 годы,  рублей 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AF5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0521" y="141504"/>
            <a:ext cx="2785312" cy="4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Образование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cs typeface="+mn-cs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388910" y="734380"/>
            <a:ext cx="5885566" cy="213414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defTabSz="1018276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образовательных учреждений дошкольного образования составляют 12 муниципальных организаций дошкольного образования, 1 структурное подразделение общеобразовательного учреждения, 3 пришкольных группы при двух общеобразовательных учреждениях и 1 негосударственная образовательная организация (частный детский сад).  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воспитанников в дошкольных образовательных организациях по состоянию на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01.01.2016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3659  детей, что выше на 5,5% по отношению к показателю 2014 года.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очередников на эту же дату составляет 2056. Обеспеченность местами в детских дошкольных образовательных учреждениях составляет от нормативного значения 81,1% (78,3% в 2014 году).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87740" y="734380"/>
            <a:ext cx="3537215" cy="17955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>
            <a:spAutoFit/>
          </a:bodyPr>
          <a:lstStyle/>
          <a:p>
            <a:pPr indent="395996"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общего образования городского округа включает в себя 6 муниципальных бюджетных и 2 муниципальных автономных общеобразовательных учреждений. </a:t>
            </a:r>
          </a:p>
          <a:p>
            <a:pPr indent="395996"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 на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учебного года составляет 7174 человека,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5261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73,3%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обучаются в первую смену. Численность обучающихся во вторую смену составляет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26,7%. 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5996"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ученическими местами составляет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85,5% от нормативного значения.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595805"/>
              </p:ext>
            </p:extLst>
          </p:nvPr>
        </p:nvGraphicFramePr>
        <p:xfrm>
          <a:off x="6804553" y="3089216"/>
          <a:ext cx="3303587" cy="139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6" name="Rectangle 16"/>
          <p:cNvSpPr>
            <a:spLocks noChangeArrowheads="1"/>
          </p:cNvSpPr>
          <p:nvPr/>
        </p:nvSpPr>
        <p:spPr bwMode="auto">
          <a:xfrm>
            <a:off x="-677863" y="2614613"/>
            <a:ext cx="711201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28" tIns="50914" rIns="101828" bIns="50914" anchor="ctr">
            <a:spAutoFit/>
          </a:bodyPr>
          <a:lstStyle>
            <a:lvl1pPr indent="500063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5400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71588" indent="-2540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423988" indent="-2540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730375" indent="-2540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1875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6447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1019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5591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6801378" y="4410224"/>
            <a:ext cx="3309938" cy="51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5400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71588" indent="-2540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423988" indent="-2540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730375" indent="-2540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1875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6447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1019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5591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Численность занимающихся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физической культурой и спортом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в учреждениях дополнительного образования</a:t>
            </a:r>
            <a:endParaRPr lang="ru-RU" alt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8" name="Rectangle 20"/>
          <p:cNvSpPr>
            <a:spLocks noChangeArrowheads="1"/>
          </p:cNvSpPr>
          <p:nvPr/>
        </p:nvSpPr>
        <p:spPr bwMode="auto">
          <a:xfrm>
            <a:off x="0" y="-190500"/>
            <a:ext cx="206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28" tIns="50914" rIns="101828" bIns="50914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95106"/>
              </p:ext>
            </p:extLst>
          </p:nvPr>
        </p:nvGraphicFramePr>
        <p:xfrm>
          <a:off x="6801378" y="4986288"/>
          <a:ext cx="3427265" cy="150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ятиугольник 26"/>
          <p:cNvSpPr/>
          <p:nvPr/>
        </p:nvSpPr>
        <p:spPr>
          <a:xfrm>
            <a:off x="452264" y="3258096"/>
            <a:ext cx="5983850" cy="1887926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01.01.2016  функционируют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муниципальные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дополнительного образования в сфере культуры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-Муниципальное бюджетное образовательное учреждение дополнительного образования детей «Детская школа искусств им.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А.М.Кузьмина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-Муниципальное бюджетное образовательное учреждение дополнительного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 «Детская школа искусств №2»;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-Муниципальное бюджетное образовательное учреждение дополнительного образования детей «Детская художественная школа»;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учреждений дополнительного образования в сфере культуры является развитие положительной мотивации детей к познанию и творче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ству. </a:t>
            </a:r>
          </a:p>
        </p:txBody>
      </p:sp>
      <p:sp>
        <p:nvSpPr>
          <p:cNvPr id="16404" name="Rectangle 15"/>
          <p:cNvSpPr>
            <a:spLocks noChangeArrowheads="1"/>
          </p:cNvSpPr>
          <p:nvPr/>
        </p:nvSpPr>
        <p:spPr bwMode="auto">
          <a:xfrm>
            <a:off x="6882502" y="2647839"/>
            <a:ext cx="3147690" cy="44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28" tIns="50914" rIns="101828" bIns="50914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5400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71588" indent="-2540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423988" indent="-2540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730375" indent="-2540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1875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6447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1019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5591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Охват детей дополнительным образованием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культуры, человек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413813" y="5603875"/>
            <a:ext cx="6022301" cy="1210818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в сфере физической культуры и спорта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дополнительного образования детей «Детско-юношеская спортивная школа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«Вымпел»;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дополнительного образования детей «Детско-юношеская спортивная школа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«Юность».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15198" y="3835128"/>
            <a:ext cx="4873877" cy="71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spc="5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Физическая культура и </a:t>
            </a:r>
            <a:r>
              <a:rPr lang="ru-RU" altLang="ru-RU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спорт</a:t>
            </a:r>
            <a:endParaRPr lang="ru-RU" altLang="ru-RU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75939339"/>
              </p:ext>
            </p:extLst>
          </p:nvPr>
        </p:nvGraphicFramePr>
        <p:xfrm>
          <a:off x="369417" y="4232587"/>
          <a:ext cx="9784375" cy="288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9224583"/>
              </p:ext>
            </p:extLst>
          </p:nvPr>
        </p:nvGraphicFramePr>
        <p:xfrm>
          <a:off x="272316" y="745450"/>
          <a:ext cx="9784375" cy="302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67598" y="233760"/>
            <a:ext cx="4873877" cy="4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Культура</a:t>
            </a:r>
            <a:endParaRPr lang="ru-RU" altLang="ru-RU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1766" y="2217328"/>
            <a:ext cx="722285" cy="225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767" y="3372089"/>
            <a:ext cx="722286" cy="225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63" y="989013"/>
            <a:ext cx="2446338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2748"/>
            <a:ext cx="10440988" cy="349044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Демографические показатели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город Мегион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2014-2015 годы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053292"/>
              </p:ext>
            </p:extLst>
          </p:nvPr>
        </p:nvGraphicFramePr>
        <p:xfrm>
          <a:off x="-28145" y="4502420"/>
          <a:ext cx="1040507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1809976" y="4160099"/>
            <a:ext cx="6787062" cy="302877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миграционного движения 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за 2014-2015 годов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02506" y="686136"/>
            <a:ext cx="7802004" cy="302877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естественного движения населения </a:t>
            </a:r>
          </a:p>
        </p:txBody>
      </p:sp>
      <p:pic>
        <p:nvPicPr>
          <p:cNvPr id="513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90" y="2476005"/>
            <a:ext cx="2446337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36" name="Группа 27"/>
          <p:cNvGrpSpPr>
            <a:grpSpLocks/>
          </p:cNvGrpSpPr>
          <p:nvPr/>
        </p:nvGrpSpPr>
        <p:grpSpPr bwMode="auto">
          <a:xfrm>
            <a:off x="991297" y="751433"/>
            <a:ext cx="8926684" cy="3202120"/>
            <a:chOff x="1259632" y="503779"/>
            <a:chExt cx="7141356" cy="2720370"/>
          </a:xfrm>
        </p:grpSpPr>
        <p:sp>
          <p:nvSpPr>
            <p:cNvPr id="29" name="Блок-схема: альтернативный процесс 28"/>
            <p:cNvSpPr/>
            <p:nvPr/>
          </p:nvSpPr>
          <p:spPr>
            <a:xfrm>
              <a:off x="1259632" y="1621844"/>
              <a:ext cx="1116766" cy="380145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370 человек</a:t>
              </a:r>
              <a:endPara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30" name="Блок-схема: альтернативный процесс 29"/>
            <p:cNvSpPr/>
            <p:nvPr/>
          </p:nvSpPr>
          <p:spPr>
            <a:xfrm>
              <a:off x="1259632" y="2537684"/>
              <a:ext cx="1083309" cy="376915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399 человек</a:t>
              </a:r>
              <a:endPara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31" name="Блок-схема: альтернативный процесс 30"/>
            <p:cNvSpPr/>
            <p:nvPr/>
          </p:nvSpPr>
          <p:spPr>
            <a:xfrm>
              <a:off x="3609563" y="2236078"/>
              <a:ext cx="1753874" cy="988071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478 человек, что ниже  аналогичного показателя 2014 года на 15,2%</a:t>
              </a:r>
              <a:endPara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32" name="Блок-схема: альтернативный процесс 31"/>
            <p:cNvSpPr/>
            <p:nvPr/>
          </p:nvSpPr>
          <p:spPr>
            <a:xfrm>
              <a:off x="3639408" y="1144749"/>
              <a:ext cx="1615849" cy="954191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566 человек, 2,9% к показателю 2012 года</a:t>
              </a:r>
            </a:p>
          </p:txBody>
        </p:sp>
        <p:sp>
          <p:nvSpPr>
            <p:cNvPr id="33" name="Блок-схема: альтернативный процесс 32"/>
            <p:cNvSpPr/>
            <p:nvPr/>
          </p:nvSpPr>
          <p:spPr>
            <a:xfrm>
              <a:off x="6872395" y="1038695"/>
              <a:ext cx="1118620" cy="397410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934 человека</a:t>
              </a:r>
              <a:endPara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34" name="Блок-схема: альтернативный процесс 33"/>
            <p:cNvSpPr/>
            <p:nvPr/>
          </p:nvSpPr>
          <p:spPr>
            <a:xfrm>
              <a:off x="6987742" y="2147912"/>
              <a:ext cx="1090142" cy="389772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877 человек</a:t>
              </a:r>
              <a:endPara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5146" name="TextBox 34"/>
            <p:cNvSpPr txBox="1">
              <a:spLocks noChangeArrowheads="1"/>
            </p:cNvSpPr>
            <p:nvPr/>
          </p:nvSpPr>
          <p:spPr bwMode="auto">
            <a:xfrm>
              <a:off x="1456221" y="837738"/>
              <a:ext cx="847736" cy="24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Умерло</a:t>
              </a:r>
            </a:p>
          </p:txBody>
        </p:sp>
        <p:sp>
          <p:nvSpPr>
            <p:cNvPr id="5147" name="TextBox 35"/>
            <p:cNvSpPr txBox="1">
              <a:spLocks noChangeArrowheads="1"/>
            </p:cNvSpPr>
            <p:nvPr/>
          </p:nvSpPr>
          <p:spPr bwMode="auto">
            <a:xfrm>
              <a:off x="6790679" y="674022"/>
              <a:ext cx="1610309" cy="24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Родилось</a:t>
              </a:r>
            </a:p>
          </p:txBody>
        </p:sp>
        <p:sp>
          <p:nvSpPr>
            <p:cNvPr id="5148" name="TextBox 38"/>
            <p:cNvSpPr txBox="1">
              <a:spLocks noChangeArrowheads="1"/>
            </p:cNvSpPr>
            <p:nvPr/>
          </p:nvSpPr>
          <p:spPr bwMode="auto">
            <a:xfrm>
              <a:off x="2338371" y="503779"/>
              <a:ext cx="4217923" cy="24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ru-RU" alt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Блок-схема: альтернативный процесс 41"/>
            <p:cNvSpPr/>
            <p:nvPr/>
          </p:nvSpPr>
          <p:spPr>
            <a:xfrm>
              <a:off x="3651466" y="1144748"/>
              <a:ext cx="1741816" cy="954191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564 человека, что ниже показателя    2013 года на 0,4%</a:t>
              </a:r>
              <a:endPara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</p:grp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50" y="1256001"/>
            <a:ext cx="1921339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240">
            <a:off x="2263064" y="2445134"/>
            <a:ext cx="1787525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4281033" y="1070157"/>
            <a:ext cx="13715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Естественный прирост</a:t>
            </a:r>
            <a:endParaRPr lang="ru-RU" altLang="ru-RU" sz="1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82" y="125515"/>
            <a:ext cx="9396889" cy="464952"/>
          </a:xfrm>
        </p:spPr>
        <p:txBody>
          <a:bodyPr rtlCol="0">
            <a:normAutofit/>
          </a:bodyPr>
          <a:lstStyle/>
          <a:p>
            <a:pPr defTabSz="1018276" fontAlgn="auto">
              <a:spcAft>
                <a:spcPts val="0"/>
              </a:spcAft>
              <a:defRPr/>
            </a:pP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городского округа город Мегион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82334919"/>
              </p:ext>
            </p:extLst>
          </p:nvPr>
        </p:nvGraphicFramePr>
        <p:xfrm>
          <a:off x="5576186" y="822942"/>
          <a:ext cx="4828451" cy="655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238335" y="2210707"/>
            <a:ext cx="1994596" cy="225933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22,1% в сопоставимых ценах</a:t>
            </a: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72055" y="3414772"/>
            <a:ext cx="2017038" cy="302877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28,1% в сопоставимых ценах</a:t>
            </a: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64226" y="4664050"/>
            <a:ext cx="2124865" cy="225933"/>
          </a:xfrm>
          <a:prstGeom prst="rect">
            <a:avLst/>
          </a:prstGeom>
          <a:noFill/>
        </p:spPr>
        <p:txBody>
          <a:bodyPr wrap="squar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23,7% в сопоставимых ценах</a:t>
            </a: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1745" y="5803106"/>
            <a:ext cx="1967346" cy="225933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+3,9% в сопоставимых ценах</a:t>
            </a: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6129" y="6844958"/>
            <a:ext cx="1994643" cy="225933"/>
          </a:xfrm>
          <a:prstGeom prst="rect">
            <a:avLst/>
          </a:prstGeom>
          <a:noFill/>
        </p:spPr>
        <p:txBody>
          <a:bodyPr wrap="squar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15,9% в сопоставимых ценах</a:t>
            </a: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51199" y="2544633"/>
            <a:ext cx="1104930" cy="241322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том числе:</a:t>
            </a:r>
          </a:p>
        </p:txBody>
      </p:sp>
      <p:graphicFrame>
        <p:nvGraphicFramePr>
          <p:cNvPr id="3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406273"/>
              </p:ext>
            </p:extLst>
          </p:nvPr>
        </p:nvGraphicFramePr>
        <p:xfrm>
          <a:off x="0" y="642938"/>
          <a:ext cx="5559425" cy="54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598115" y="745451"/>
            <a:ext cx="4822556" cy="502932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отгруженной продукции</a:t>
            </a:r>
          </a:p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2014-2015 годы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934" y="4986288"/>
            <a:ext cx="52197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отгруженных товаров собственного производства, выполненных работ и услуг собственными силами по полному кругу предприятий составил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36296,3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что в сопоставимых ценах составляет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77,9%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аналогичному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показателю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06378" y="206203"/>
            <a:ext cx="5244803" cy="42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3396" tIns="56698" rIns="113396" bIns="5669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Инвестиции и строительство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378" y="669906"/>
            <a:ext cx="5878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инвестиций в основной капитал, освоенных крупными предприятиями городского округа город Мегион за 2015 год составил 22085,1 млн. рублей, что ниже аналогичного показателя 2014 года на 17,6% в сопоставимых ценах.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430" y="3762152"/>
            <a:ext cx="57576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Объём строительства за 2015 год составил 2807,8 млн. рублей или 73,7% к показателю 2014 года в сопоставимых ценах. За 2015 год введено 25 зданий, из которых 19 зданий жилого назначения с общим количеством квартир 127 единиц и  площадью 7352,5 м². Закончено строительство детского сада на 2620 мест, продолжается строительство детского сада на 320 мест и спортивного комплекса с ледовым дворцом.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247515" y="737816"/>
            <a:ext cx="4069391" cy="28083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3396" tIns="56698" rIns="113396" bIns="56698" anchor="ctr"/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малых предприятий по видам экономической деятельности в течение ряда лет остаётся практически неизменной. 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Сфера торговли и общественного питания в связи с достаточно высокой оборачиваемостью капитала является наиболее востребованной в малом бизнесе. 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Наименее развитыми направлениями развития малого и среднего предпринимательства являются сферы бытовых услуг и мелких производств. </a:t>
            </a:r>
          </a:p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205525" y="4050184"/>
            <a:ext cx="4111381" cy="194421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13396" tIns="56698" rIns="113396" bIns="56698" anchor="ctr"/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5436518" cy="42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396" tIns="56698" rIns="113396" bIns="5669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Малое предпринимательство</a:t>
            </a:r>
          </a:p>
        </p:txBody>
      </p:sp>
      <p:graphicFrame>
        <p:nvGraphicFramePr>
          <p:cNvPr id="7" name="Group 3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73218"/>
              </p:ext>
            </p:extLst>
          </p:nvPr>
        </p:nvGraphicFramePr>
        <p:xfrm>
          <a:off x="0" y="422280"/>
          <a:ext cx="5841325" cy="656135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816989"/>
                <a:gridCol w="1008112"/>
                <a:gridCol w="1008112"/>
                <a:gridCol w="1008112"/>
              </a:tblGrid>
              <a:tr h="884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 год</a:t>
                      </a: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малого предпринимательства, ед.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328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предприниматели, чел.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2147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2284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472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Наёмные работники у индивидуальных предпринимателей, чел.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численность занятых на малых и </a:t>
                      </a:r>
                      <a:r>
                        <a:rPr kumimoji="0" lang="ru-RU" alt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микропредприятиях</a:t>
                      </a: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4896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4912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занятых в малом бизнесе, чел.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7918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8096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82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занятых в малом бизнесе от общего числа занятых в экономике города,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+0,5 </a:t>
                      </a: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процентных пункта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платежи в бюджет города от субъектов малого предпринимательства: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09588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017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527175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36763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4939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511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083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655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114,2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09588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017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527175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36763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4939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511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083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655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141,4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09588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017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527175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36763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4939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511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083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655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123,8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виде единого налога на вменённый доход, млн.рублей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 упрощённой системе налогообложения, </a:t>
                      </a:r>
                      <a:r>
                        <a:rPr kumimoji="0" lang="ru-RU" alt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применение патентной системы налогообложения, млн.рублей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 раза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693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налоговых платежей в бюджет города от субъектов малого предпринимательства, % от общей суммы доходной части бюджета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113,8</a:t>
                      </a:r>
                    </a:p>
                  </a:txBody>
                  <a:tcPr marL="119206" marR="119206" marT="52949" marB="52949" anchor="ctr" horzOverflow="overflow"/>
                </a:tc>
              </a:tr>
            </a:tbl>
          </a:graphicData>
        </a:graphic>
      </p:graphicFrame>
      <p:sp>
        <p:nvSpPr>
          <p:cNvPr id="10321" name="Rectangle 19"/>
          <p:cNvSpPr>
            <a:spLocks noChangeArrowheads="1"/>
          </p:cNvSpPr>
          <p:nvPr/>
        </p:nvSpPr>
        <p:spPr bwMode="auto">
          <a:xfrm>
            <a:off x="6274024" y="4526988"/>
            <a:ext cx="4016375" cy="164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 anchor="ctr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Основным источником финансирования деятельности сферы малого и среднего предпринимательства по-прежнему остаются личные сбережения предпринимателей. Привлечение заемных и кредитных ресурсов остаётся для  предпринимателей достаточно проблематичным.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 территории городского округа город Мегион   осуществляет деятельность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поддержки предпринимательства Югры, Фонд микрофинансирования ХМАО-Югры, Фонд содействия развитию инвестиций ХМАО - Югры.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7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89744"/>
            <a:ext cx="10440988" cy="3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Жилищно-коммунальный комплекс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9160" y="547704"/>
            <a:ext cx="10045410" cy="1641705"/>
          </a:xfrm>
          <a:prstGeom prst="rect">
            <a:avLst/>
          </a:prstGeom>
          <a:noFill/>
          <a:ln/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accent3">
                <a:shade val="30000"/>
                <a:satMod val="15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1828" tIns="50914" rIns="101828" bIns="50914" anchor="ctr">
            <a:spAutoFit/>
          </a:bodyPr>
          <a:lstStyle>
            <a:lvl1pPr indent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В 2015 году на территории городского округа город Мегион в сфере  жилищно-коммунального хозяйства осуществляли деятельность следующие предприятия: 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-МУП «</a:t>
            </a:r>
            <a:r>
              <a:rPr lang="ru-RU" altLang="ru-RU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Тепловодоканал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» водоснабжение, водоотведение, теплоснабжение, горячее водоснабжение;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подвоз воды, откачка септика, вывоз твердых бытовых отходов в г. </a:t>
            </a:r>
            <a:r>
              <a:rPr lang="ru-RU" altLang="ru-RU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Мегионе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-ОАО «Городские электрические сети» передача электроэнергии через линии электропередач, обслуживание сетей и подстанций, обслуживание внутридомового электрооборудования, уличное освещение;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-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акционерное общество «Жилищно-коммунальное управление», являющееся основной управляющей компанией в городе </a:t>
            </a:r>
            <a:r>
              <a:rPr 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Мегионе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поселке городского типа Высокий, которая через общество с ограниченной ответственностью «Жилищно-эксплуатационная компания» выполняет работы по содержанию и текущему ремонту жилых помещений, вывозу жидких и твердых бытовых отходов, завозу питьевой воды автотранспортом в неблагоустроенном жилом фонде, содержанию дорог, тротуаров и дорожных знаков, благоустройству территории городского округа, утилизации (захоронению) твердых бытовых отходов.</a:t>
            </a:r>
            <a:endParaRPr lang="ru-RU" altLang="ru-RU" sz="1000" dirty="0" smtClean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-ОАО «Тюменская </a:t>
            </a:r>
            <a:r>
              <a:rPr lang="ru-RU" altLang="ru-RU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энергосбытовая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компания» услуги по энергоснабжению. </a:t>
            </a:r>
          </a:p>
        </p:txBody>
      </p:sp>
      <p:sp>
        <p:nvSpPr>
          <p:cNvPr id="14344" name="Прямоугольник 5"/>
          <p:cNvSpPr>
            <a:spLocks noChangeArrowheads="1"/>
          </p:cNvSpPr>
          <p:nvPr/>
        </p:nvSpPr>
        <p:spPr bwMode="auto">
          <a:xfrm>
            <a:off x="89160" y="2189409"/>
            <a:ext cx="10045410" cy="70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alt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alt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общая сумма задолженности за жилищно-коммунальные услуги всех потребителей перед предприятиями жилищно-коммунального хозяйства, функционирующих на территории городского округа город Мегион, составила </a:t>
            </a:r>
            <a:r>
              <a:rPr lang="ru-RU" alt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521,7 млн. рублей.</a:t>
            </a:r>
            <a:endParaRPr lang="ru-RU" alt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5" name="Группа 16"/>
          <p:cNvGrpSpPr>
            <a:grpSpLocks/>
          </p:cNvGrpSpPr>
          <p:nvPr/>
        </p:nvGrpSpPr>
        <p:grpSpPr bwMode="auto">
          <a:xfrm>
            <a:off x="6237797" y="3477748"/>
            <a:ext cx="3663218" cy="854877"/>
            <a:chOff x="7483420" y="3221506"/>
            <a:chExt cx="2704771" cy="855863"/>
          </a:xfrm>
        </p:grpSpPr>
        <p:sp>
          <p:nvSpPr>
            <p:cNvPr id="14360" name="Овал 25"/>
            <p:cNvSpPr>
              <a:spLocks/>
            </p:cNvSpPr>
            <p:nvPr/>
          </p:nvSpPr>
          <p:spPr bwMode="auto">
            <a:xfrm>
              <a:off x="7483420" y="3406878"/>
              <a:ext cx="1368679" cy="67049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31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7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300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436,8 </a:t>
              </a:r>
              <a:r>
                <a:rPr lang="ru-RU" altLang="ru-RU" sz="1100" dirty="0" err="1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млн.рублей</a:t>
              </a:r>
              <a:endParaRPr lang="ru-RU" alt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361" name="Овал 26"/>
            <p:cNvSpPr>
              <a:spLocks/>
            </p:cNvSpPr>
            <p:nvPr/>
          </p:nvSpPr>
          <p:spPr bwMode="auto">
            <a:xfrm>
              <a:off x="8835280" y="3221506"/>
              <a:ext cx="1352911" cy="6769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31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7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300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521,7 </a:t>
              </a:r>
              <a:r>
                <a:rPr lang="ru-RU" altLang="ru-RU" sz="1100" dirty="0" err="1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млн.рублей</a:t>
              </a:r>
              <a:endParaRPr lang="ru-RU" alt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5631600" y="3008287"/>
            <a:ext cx="4809387" cy="44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28" tIns="50914" rIns="101828" bIns="50914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5400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71588" indent="-2540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423988" indent="-2540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730375" indent="-2540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1875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6447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1019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5591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11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Уровень дебиторской задолженности за жилищно-коммунальные услуги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6262755" y="5140119"/>
            <a:ext cx="4011613" cy="1702640"/>
          </a:xfrm>
          <a:prstGeom prst="upArrowCallout">
            <a:avLst>
              <a:gd name="adj1" fmla="val 133679"/>
              <a:gd name="adj2" fmla="val 156687"/>
              <a:gd name="adj3" fmla="val 25000"/>
              <a:gd name="adj4" fmla="val 7070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задолженности за жилищно-коммунальные услуги наибольшую долю занимает задолженность населения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82,6%, бюджетных организаций,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финансируемых из местного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предприятий и организаций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3,3%, прочие потребители 13,0%.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77386" y="5706368"/>
            <a:ext cx="5454215" cy="1543940"/>
          </a:xfrm>
          <a:prstGeom prst="flowChartAlternateProcess">
            <a:avLst/>
          </a:prstGeom>
          <a:solidFill>
            <a:srgbClr val="FFCC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сокращения дебиторской задолженности и взыскания задолженности за жилищно-коммунальные услуги с населения, ведется активная работа, направленная на применение методов оперативно-технического воздействия, информационно-разъяснительной работы,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-исковой работы и работы с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коллекторскими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агентствами.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64520" y="3007066"/>
            <a:ext cx="5890559" cy="1841959"/>
          </a:xfrm>
          <a:prstGeom prst="notchedRightArrow">
            <a:avLst>
              <a:gd name="adj1" fmla="val 63493"/>
              <a:gd name="adj2" fmla="val 48935"/>
            </a:avLst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уровня дебиторской задолженности имеет тенденцию к увеличению.          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дебиторской задолженности увеличилась на 19,4%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аналогичному показателю 2014 года.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686" y="4421709"/>
            <a:ext cx="65594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20894" y="4298599"/>
            <a:ext cx="65594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9348" y="190937"/>
            <a:ext cx="4411925" cy="4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Потребительский рынок</a:t>
            </a:r>
          </a:p>
        </p:txBody>
      </p:sp>
      <p:graphicFrame>
        <p:nvGraphicFramePr>
          <p:cNvPr id="5" name="Group 3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20453"/>
              </p:ext>
            </p:extLst>
          </p:nvPr>
        </p:nvGraphicFramePr>
        <p:xfrm>
          <a:off x="119063" y="809824"/>
          <a:ext cx="6109543" cy="40582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38611"/>
                <a:gridCol w="919659"/>
                <a:gridCol w="908563"/>
                <a:gridCol w="942710"/>
              </a:tblGrid>
              <a:tr h="531222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6694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предприятий розничной торговли, единиц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356913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marL="382588" marR="0" lvl="0" indent="-382588" algn="l" defTabSz="10175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магазины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 marL="104419" marR="104419" marT="49173" marB="49173" anchor="b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104419" marR="104419" marT="49173" marB="49173" anchor="b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104419" marR="104419" marT="49173" marB="49173" anchor="b" horzOverflow="overflow"/>
                </a:tc>
              </a:tr>
              <a:tr h="221988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киоски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раза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221975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павильоны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257610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млн.рублей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8825,4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10149,2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356913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предприятиями розничной торговли (магазинами) на 1,0 тыс. жителей, кв.м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636,0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669,5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356913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157478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181297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221988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предприятий общественного питания, ед.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221988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питания, млн.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1756,2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2019,6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356913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предприятиями общепита общедоступной сети на 1,0 тыс. жителей, пос. мест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356913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31337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36077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</a:t>
                      </a:r>
                    </a:p>
                  </a:txBody>
                  <a:tcPr marL="104419" marR="104419" marT="49173" marB="49173" anchor="ctr" horzOverflow="overflow"/>
                </a:tc>
              </a:tr>
            </a:tbl>
          </a:graphicData>
        </a:graphic>
      </p:graphicFrame>
      <p:sp>
        <p:nvSpPr>
          <p:cNvPr id="6" name="Text Box 365"/>
          <p:cNvSpPr txBox="1">
            <a:spLocks noChangeArrowheads="1"/>
          </p:cNvSpPr>
          <p:nvPr/>
        </p:nvSpPr>
        <p:spPr bwMode="auto">
          <a:xfrm>
            <a:off x="6371596" y="3546128"/>
            <a:ext cx="3864418" cy="10646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3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товарооборота </a:t>
            </a:r>
            <a:r>
              <a:rPr lang="ru-RU" alt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продовольственных товаров составляет более 50,0</a:t>
            </a:r>
            <a:r>
              <a:rPr lang="ru-RU" alt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 defTabSz="1018276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01.01.2016 на территории городского округа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alt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 предприятия розничной торговли, 102 предприятия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 на </a:t>
            </a:r>
            <a:r>
              <a:rPr lang="ru-RU" alt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4819 посадочных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мест.</a:t>
            </a:r>
          </a:p>
        </p:txBody>
      </p:sp>
      <p:graphicFrame>
        <p:nvGraphicFramePr>
          <p:cNvPr id="2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18345"/>
              </p:ext>
            </p:extLst>
          </p:nvPr>
        </p:nvGraphicFramePr>
        <p:xfrm>
          <a:off x="6359911" y="447036"/>
          <a:ext cx="3887788" cy="295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4046"/>
              </p:ext>
            </p:extLst>
          </p:nvPr>
        </p:nvGraphicFramePr>
        <p:xfrm>
          <a:off x="4848227" y="4943475"/>
          <a:ext cx="5592761" cy="217011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03913"/>
                <a:gridCol w="960665"/>
                <a:gridCol w="964092"/>
                <a:gridCol w="964091"/>
              </a:tblGrid>
              <a:tr h="393525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1283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платных услуг, млн.рублей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3201,7</a:t>
                      </a: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3432,8</a:t>
                      </a: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</a:t>
                      </a:r>
                    </a:p>
                  </a:txBody>
                  <a:tcPr marL="104438" marR="104438" marT="49178" marB="49178" anchor="ctr" horzOverflow="overflow"/>
                </a:tc>
              </a:tr>
              <a:tr h="403234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marL="382588" marR="0" lvl="0" indent="-382588" algn="l" defTabSz="10175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бытовые услуги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206,6</a:t>
                      </a: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237,6</a:t>
                      </a: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104438" marR="104438" marT="49178" marB="49178" anchor="ctr" horzOverflow="overflow"/>
                </a:tc>
              </a:tr>
              <a:tr h="403234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платных услуг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57130</a:t>
                      </a: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61321</a:t>
                      </a: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</a:p>
                  </a:txBody>
                  <a:tcPr marL="104438" marR="104438" marT="49178" marB="49178" anchor="ctr" horzOverflow="overflow"/>
                </a:tc>
              </a:tr>
              <a:tr h="688837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marL="382588" marR="0" lvl="0" indent="-382588" algn="l" defTabSz="10175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объём бытовых услуг населению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3687</a:t>
                      </a:r>
                    </a:p>
                  </a:txBody>
                  <a:tcPr marL="104438" marR="104438" marT="49178" marB="49178" anchor="b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4244</a:t>
                      </a:r>
                    </a:p>
                  </a:txBody>
                  <a:tcPr marL="104438" marR="104438" marT="49178" marB="49178" anchor="b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</a:t>
                      </a:r>
                    </a:p>
                  </a:txBody>
                  <a:tcPr marL="104438" marR="104438" marT="49178" marB="49178" anchor="b" horzOverflow="overflow"/>
                </a:tc>
              </a:tr>
            </a:tbl>
          </a:graphicData>
        </a:graphic>
      </p:graphicFrame>
      <p:sp>
        <p:nvSpPr>
          <p:cNvPr id="11377" name="TextBox 9"/>
          <p:cNvSpPr txBox="1">
            <a:spLocks noChangeArrowheads="1"/>
          </p:cNvSpPr>
          <p:nvPr/>
        </p:nvSpPr>
        <p:spPr bwMode="auto">
          <a:xfrm>
            <a:off x="119063" y="7113588"/>
            <a:ext cx="1397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* в сопоставимых ценах</a:t>
            </a:r>
          </a:p>
        </p:txBody>
      </p:sp>
      <p:sp>
        <p:nvSpPr>
          <p:cNvPr id="11378" name="TextBox 10"/>
          <p:cNvSpPr txBox="1">
            <a:spLocks noChangeArrowheads="1"/>
          </p:cNvSpPr>
          <p:nvPr/>
        </p:nvSpPr>
        <p:spPr bwMode="auto">
          <a:xfrm>
            <a:off x="119063" y="5418336"/>
            <a:ext cx="4328393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buClr>
                <a:schemeClr val="accent1"/>
              </a:buClr>
              <a:buFont typeface="Arial" pitchFamily="34" charset="0"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Основными направлениями развития потребительского рынка является создание условий для удовлетворения спроса населения на потребительские товары и услуги, совершенствование инфраструктуры потребительского рынка, обеспечение доступа к товарам и услугам всех социальных групп населения городского округа город Мегион.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573225"/>
              </p:ext>
            </p:extLst>
          </p:nvPr>
        </p:nvGraphicFramePr>
        <p:xfrm>
          <a:off x="250290" y="881063"/>
          <a:ext cx="4610164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59348" y="387808"/>
            <a:ext cx="5112181" cy="37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28" tIns="50914" rIns="101828" bIns="509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Доходы и расходы местного бюджета</a:t>
            </a:r>
            <a:endParaRPr lang="ru-RU" altLang="ru-RU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395288" y="881063"/>
            <a:ext cx="2840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доходов местного бюджета </a:t>
            </a:r>
          </a:p>
        </p:txBody>
      </p:sp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238124" y="4056301"/>
            <a:ext cx="46943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Основную часть доходов бюджета городского округа город Мегион составляют безвозмездные поступления от других бюджетов бюджетной системы, что свидетельствует о высокой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дотационности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городского округа. Доля безвозмездных поступлений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2015 год выросла на 2 процентных пункта  по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сравнению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показателем 2014 года (с 69,9% за 2014 год до 71,9% за 2015 год). Общая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сумма безвозмездных поступлений за отчетный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период выросла на 12,8% и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3 067 336,7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 2 718 726,6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рублей за 2014 год.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расчете на одного жителя доходы бюджета городского округа город Мегион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2015 года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составили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76 222 рубля.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510620"/>
              </p:ext>
            </p:extLst>
          </p:nvPr>
        </p:nvGraphicFramePr>
        <p:xfrm>
          <a:off x="5003800" y="768350"/>
          <a:ext cx="5210175" cy="215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214936"/>
              </p:ext>
            </p:extLst>
          </p:nvPr>
        </p:nvGraphicFramePr>
        <p:xfrm>
          <a:off x="5248275" y="3185561"/>
          <a:ext cx="4940300" cy="3647630"/>
        </p:xfrm>
        <a:graphic>
          <a:graphicData uri="http://schemas.openxmlformats.org/drawingml/2006/table">
            <a:tbl>
              <a:tblPr/>
              <a:tblGrid>
                <a:gridCol w="2395538"/>
                <a:gridCol w="1333500"/>
                <a:gridCol w="1211262"/>
              </a:tblGrid>
              <a:tr h="2508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</a:p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общей сумме,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– 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4 172 870,3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303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239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386 883,2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704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35 690,8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380 633,5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777 343,8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1 987 920,3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162 126,0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11 653,5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264 371,1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166 248,1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440988" cy="730395"/>
          </a:xfrm>
        </p:spPr>
        <p:txBody>
          <a:bodyPr rtlCol="0">
            <a:normAutofit/>
          </a:bodyPr>
          <a:lstStyle/>
          <a:p>
            <a:pPr defTabSz="1018276" fontAlgn="auto"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80E6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 рынка труда </a:t>
            </a:r>
            <a:b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80E6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80E6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Мегион  за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80E6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2014-2015  годы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80E6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415720"/>
              </p:ext>
            </p:extLst>
          </p:nvPr>
        </p:nvGraphicFramePr>
        <p:xfrm>
          <a:off x="251942" y="3834160"/>
          <a:ext cx="5184576" cy="341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982524"/>
              </p:ext>
            </p:extLst>
          </p:nvPr>
        </p:nvGraphicFramePr>
        <p:xfrm>
          <a:off x="5591175" y="3834160"/>
          <a:ext cx="484981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45349"/>
              </p:ext>
            </p:extLst>
          </p:nvPr>
        </p:nvGraphicFramePr>
        <p:xfrm>
          <a:off x="251942" y="737816"/>
          <a:ext cx="10009112" cy="295514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56584"/>
                <a:gridCol w="1584176"/>
                <a:gridCol w="1584176"/>
                <a:gridCol w="1584176"/>
              </a:tblGrid>
              <a:tr h="3198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</a:tr>
              <a:tr h="60411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экономически активного населения, человек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39704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39704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</a:tr>
              <a:tr h="60411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занятого в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экономике населения, человек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33958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33958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</a:tr>
              <a:tr h="60411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официально признанных безработными на конец года, человек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</a:tr>
              <a:tr h="60411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официально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зарегистрированной безработицы, % от численности экономически активного населения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A6D86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3585</TotalTime>
  <Words>2080</Words>
  <Application>Microsoft Office PowerPoint</Application>
  <PresentationFormat>Произвольный</PresentationFormat>
  <Paragraphs>405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Динамика численности населения городского округа город Мегион  по возрастному признаку за 2014-2015 годы</vt:lpstr>
      <vt:lpstr>Презентация PowerPoint</vt:lpstr>
      <vt:lpstr>Промышленность городского округа город Мегион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показателей рынка труда  городского округа город Мегион  за 2014-2015  годы</vt:lpstr>
      <vt:lpstr>Показатели оплаты труда по отраслям экономики городского округа город Мегион</vt:lpstr>
      <vt:lpstr>Презентация PowerPoint</vt:lpstr>
      <vt:lpstr>Презентация PowerPoint</vt:lpstr>
    </vt:vector>
  </TitlesOfParts>
  <Company>Администрация г.Мегион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оплаты труда по отраслям экономики городского округа город Мегион</dc:title>
  <dc:creator>Суяримбетова Галия Нуримановна</dc:creator>
  <cp:lastModifiedBy>Суяримбетова Галия Нуримановна</cp:lastModifiedBy>
  <cp:revision>385</cp:revision>
  <dcterms:created xsi:type="dcterms:W3CDTF">2015-03-02T11:51:42Z</dcterms:created>
  <dcterms:modified xsi:type="dcterms:W3CDTF">2016-04-15T05:18:50Z</dcterms:modified>
</cp:coreProperties>
</file>